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88_E5597D0B.xml" ContentType="application/vnd.ms-powerpoint.comments+xml"/>
  <Override PartName="/ppt/comments/modernComment_18A_AF082815.xml" ContentType="application/vnd.ms-powerpoint.comments+xml"/>
  <Override PartName="/ppt/comments/modernComment_13D_3771C0D5.xml" ContentType="application/vnd.ms-powerpoint.comments+xml"/>
  <Override PartName="/ppt/comments/modernComment_16E_CD97CBEB.xml" ContentType="application/vnd.ms-powerpoint.comments+xml"/>
  <Override PartName="/ppt/comments/modernComment_16F_6B51E632.xml" ContentType="application/vnd.ms-powerpoint.comments+xml"/>
  <Override PartName="/ppt/comments/modernComment_17C_8336BB95.xml" ContentType="application/vnd.ms-powerpoint.comments+xml"/>
  <Override PartName="/ppt/comments/modernComment_181_497071E2.xml" ContentType="application/vnd.ms-powerpoint.comments+xml"/>
  <Override PartName="/ppt/comments/modernComment_170_874799F2.xml" ContentType="application/vnd.ms-powerpoint.comments+xml"/>
  <Override PartName="/ppt/comments/modernComment_185_A423FD66.xml" ContentType="application/vnd.ms-powerpoint.comments+xml"/>
  <Override PartName="/ppt/comments/modernComment_148_BC6781C9.xml" ContentType="application/vnd.ms-powerpoint.comments+xml"/>
  <Override PartName="/ppt/comments/modernComment_177_6358054D.xml" ContentType="application/vnd.ms-powerpoint.comments+xml"/>
  <Override PartName="/ppt/comments/modernComment_165_67F37B5.xml" ContentType="application/vnd.ms-powerpoint.comments+xml"/>
  <Override PartName="/ppt/comments/modernComment_143_4B7AE2F9.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24" r:id="rId2"/>
    <p:sldId id="397" r:id="rId3"/>
    <p:sldId id="392" r:id="rId4"/>
    <p:sldId id="394" r:id="rId5"/>
    <p:sldId id="393" r:id="rId6"/>
    <p:sldId id="317" r:id="rId7"/>
    <p:sldId id="318" r:id="rId8"/>
    <p:sldId id="320" r:id="rId9"/>
    <p:sldId id="365" r:id="rId10"/>
    <p:sldId id="366" r:id="rId11"/>
    <p:sldId id="391" r:id="rId12"/>
    <p:sldId id="326" r:id="rId13"/>
    <p:sldId id="367" r:id="rId14"/>
    <p:sldId id="380" r:id="rId15"/>
    <p:sldId id="388" r:id="rId16"/>
    <p:sldId id="383" r:id="rId17"/>
    <p:sldId id="385" r:id="rId18"/>
    <p:sldId id="384" r:id="rId19"/>
    <p:sldId id="386" r:id="rId20"/>
    <p:sldId id="387" r:id="rId21"/>
    <p:sldId id="368" r:id="rId22"/>
    <p:sldId id="389" r:id="rId23"/>
    <p:sldId id="370" r:id="rId24"/>
    <p:sldId id="328" r:id="rId25"/>
    <p:sldId id="379" r:id="rId26"/>
    <p:sldId id="378" r:id="rId27"/>
    <p:sldId id="374" r:id="rId28"/>
    <p:sldId id="375" r:id="rId29"/>
    <p:sldId id="376" r:id="rId30"/>
    <p:sldId id="377" r:id="rId31"/>
    <p:sldId id="372" r:id="rId32"/>
    <p:sldId id="371" r:id="rId33"/>
    <p:sldId id="357" r:id="rId34"/>
    <p:sldId id="285" r:id="rId35"/>
    <p:sldId id="322" r:id="rId36"/>
    <p:sldId id="321" r:id="rId37"/>
    <p:sldId id="323" r:id="rId38"/>
    <p:sldId id="396" r:id="rId39"/>
    <p:sldId id="39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2ED1A-865F-1C51-BF47-69ECCF3C9F03}" name="Dinah-Marie Wiedenhöfer" initials="DMW" userId="665be2f4a9c23bb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BFBFB"/>
    <a:srgbClr val="F8F8F8"/>
    <a:srgbClr val="F6F6F6"/>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9" autoAdjust="0"/>
    <p:restoredTop sz="94660"/>
  </p:normalViewPr>
  <p:slideViewPr>
    <p:cSldViewPr snapToGrid="0">
      <p:cViewPr varScale="1">
        <p:scale>
          <a:sx n="120" d="100"/>
          <a:sy n="120" d="100"/>
        </p:scale>
        <p:origin x="216"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omments/modernComment_13D_3771C0D5.xml><?xml version="1.0" encoding="utf-8"?>
<p188:cmLst xmlns:a="http://schemas.openxmlformats.org/drawingml/2006/main" xmlns:r="http://schemas.openxmlformats.org/officeDocument/2006/relationships" xmlns:p188="http://schemas.microsoft.com/office/powerpoint/2018/8/main">
  <p188:cm id="{C79522E4-CCD1-F345-AAEA-23D93EBD6174}" authorId="{1A32ED1A-865F-1C51-BF47-69ECCF3C9F03}" created="2023-08-07T15:43:20.817">
    <pc:sldMkLst xmlns:pc="http://schemas.microsoft.com/office/powerpoint/2013/main/command">
      <pc:docMk/>
      <pc:sldMk cId="930201813" sldId="317"/>
    </pc:sldMkLst>
    <p188:txBody>
      <a:bodyPr/>
      <a:lstStyle/>
      <a:p>
        <a:r>
          <a:rPr lang="de-DE"/>
          <a:t>Hinweis zur Umsetzung: Präsentation im Unterricht ab hier abspielen.</a:t>
        </a:r>
      </a:p>
    </p188:txBody>
  </p188:cm>
</p188:cmLst>
</file>

<file path=ppt/comments/modernComment_143_4B7AE2F9.xml><?xml version="1.0" encoding="utf-8"?>
<p188:cmLst xmlns:a="http://schemas.openxmlformats.org/drawingml/2006/main" xmlns:r="http://schemas.openxmlformats.org/officeDocument/2006/relationships" xmlns:p188="http://schemas.microsoft.com/office/powerpoint/2018/8/main">
  <p188:cm id="{3A873902-6E68-4D17-905E-C97495BB6C38}" authorId="{1A32ED1A-865F-1C51-BF47-69ECCF3C9F03}" created="2023-06-07T13:59:15.912">
    <ac:deMkLst xmlns:ac="http://schemas.microsoft.com/office/drawing/2013/main/command">
      <pc:docMk xmlns:pc="http://schemas.microsoft.com/office/powerpoint/2013/main/command"/>
      <pc:sldMk xmlns:pc="http://schemas.microsoft.com/office/powerpoint/2013/main/command" cId="1266344697" sldId="323"/>
      <ac:graphicFrameMk id="5" creationId="{61393122-8CBC-C476-2DA1-9567DF56589D}"/>
    </ac:deMkLst>
    <p188:txBody>
      <a:bodyPr/>
      <a:lstStyle/>
      <a:p>
        <a:r>
          <a:rPr lang="de-DE"/>
          <a:t>Hinweis zur Umsetzung: Die SuS können mithilfe einer Überschlagsrechnung überprüfen, ob sich das Abbezahlen des Tisches lohnt, dabei muss der Preis ins Verhältnis zu den verbleibenden Wochen (des Haushaltens) gesetzt werden. Sind weniger als drei Wochen übrig, lohnt es sich nicht, ansonsten lohnt es sich, da die Miete auf Dauer teurer ist. Natürlich muss auch genügend Geld zur Verfügung stehen.</a:t>
        </a:r>
      </a:p>
    </p188:txBody>
  </p188:cm>
</p188:cmLst>
</file>

<file path=ppt/comments/modernComment_148_BC6781C9.xml><?xml version="1.0" encoding="utf-8"?>
<p188:cmLst xmlns:a="http://schemas.openxmlformats.org/drawingml/2006/main" xmlns:r="http://schemas.openxmlformats.org/officeDocument/2006/relationships" xmlns:p188="http://schemas.microsoft.com/office/powerpoint/2018/8/main">
  <p188:cm id="{AF5766E4-9537-409A-8757-D7819F3E0D81}" authorId="{1A32ED1A-865F-1C51-BF47-69ECCF3C9F03}" created="2023-06-09T11:21:51.134">
    <pc:sldMkLst xmlns:pc="http://schemas.microsoft.com/office/powerpoint/2013/main/command">
      <pc:docMk/>
      <pc:sldMk cId="3160900041" sldId="328"/>
    </pc:sldMkLst>
    <p188:txBody>
      <a:bodyPr/>
      <a:lstStyle/>
      <a:p>
        <a:r>
          <a:rPr lang="de-DE"/>
          <a:t>Hier werden folgende Schritte durchlaufen
- Entscheidung überprüfen
- Problem erkennen und Informationen sammeln (Was ist Problem der ursprünglichen Entscheidung, welche Informationen brauche ich, um Optionen zu finden/vergleichen)
- andere Optionen finden
- Optionen vergleichen
- Entscheidung treffen (und begründen)
</a:t>
        </a:r>
      </a:p>
    </p188:txBody>
  </p188:cm>
</p188:cmLst>
</file>

<file path=ppt/comments/modernComment_165_67F37B5.xml><?xml version="1.0" encoding="utf-8"?>
<p188:cmLst xmlns:a="http://schemas.openxmlformats.org/drawingml/2006/main" xmlns:r="http://schemas.openxmlformats.org/officeDocument/2006/relationships" xmlns:p188="http://schemas.microsoft.com/office/powerpoint/2018/8/main">
  <p188:cm id="{49588C6C-5422-4E53-B404-3376E80CA955}" authorId="{1A32ED1A-865F-1C51-BF47-69ECCF3C9F03}" created="2023-06-08T16:07:37.602">
    <pc:sldMkLst xmlns:pc="http://schemas.microsoft.com/office/powerpoint/2013/main/command">
      <pc:docMk/>
      <pc:sldMk cId="109000629" sldId="357"/>
    </pc:sldMkLst>
    <p188:txBody>
      <a:bodyPr/>
      <a:lstStyle/>
      <a:p>
        <a:r>
          <a:rPr lang="de-DE"/>
          <a:t>Falscher Rückgeldbetrag muss hier erkannt werden.</a:t>
        </a:r>
      </a:p>
    </p188:txBody>
  </p188:cm>
</p188:cmLst>
</file>

<file path=ppt/comments/modernComment_16E_CD97CBEB.xml><?xml version="1.0" encoding="utf-8"?>
<p188:cmLst xmlns:a="http://schemas.openxmlformats.org/drawingml/2006/main" xmlns:r="http://schemas.openxmlformats.org/officeDocument/2006/relationships" xmlns:p188="http://schemas.microsoft.com/office/powerpoint/2018/8/main">
  <p188:cm id="{7B14AB44-8B1E-49A6-A86B-AA56A2C8017D}" authorId="{1A32ED1A-865F-1C51-BF47-69ECCF3C9F03}" created="2023-06-09T10:37:21.696">
    <pc:sldMkLst xmlns:pc="http://schemas.microsoft.com/office/powerpoint/2013/main/command">
      <pc:docMk/>
      <pc:sldMk cId="3449277419" sldId="366"/>
    </pc:sldMkLst>
    <p188:txBody>
      <a:bodyPr/>
      <a:lstStyle/>
      <a:p>
        <a:r>
          <a:rPr lang="de-DE"/>
          <a:t>QR-Code zum Video einblenden</a:t>
        </a:r>
      </a:p>
    </p188:txBody>
  </p188:cm>
</p188:cmLst>
</file>

<file path=ppt/comments/modernComment_16F_6B51E632.xml><?xml version="1.0" encoding="utf-8"?>
<p188:cmLst xmlns:a="http://schemas.openxmlformats.org/drawingml/2006/main" xmlns:r="http://schemas.openxmlformats.org/officeDocument/2006/relationships" xmlns:p188="http://schemas.microsoft.com/office/powerpoint/2018/8/main">
  <p188:cm id="{23BC992F-89C2-4405-B103-6EF7F6B3ED5E}" authorId="{1A32ED1A-865F-1C51-BF47-69ECCF3C9F03}" created="2023-06-11T13:12:53.991">
    <ac:deMkLst xmlns:ac="http://schemas.microsoft.com/office/drawing/2013/main/command">
      <pc:docMk xmlns:pc="http://schemas.microsoft.com/office/powerpoint/2013/main/command"/>
      <pc:sldMk xmlns:pc="http://schemas.microsoft.com/office/powerpoint/2013/main/command" cId="1800529458" sldId="367"/>
      <ac:spMk id="5" creationId="{142575B3-EB30-C15F-B5AA-9306A6445201}"/>
    </ac:deMkLst>
    <p188:txBody>
      <a:bodyPr/>
      <a:lstStyle/>
      <a:p>
        <a:r>
          <a:rPr lang="de-DE"/>
          <a:t>Passendes Experiment, um Effekte von Peer-Pressure aufzuzeigen: Asch-Konformitäts-Experiment</a:t>
        </a:r>
      </a:p>
    </p188:txBody>
  </p188:cm>
</p188:cmLst>
</file>

<file path=ppt/comments/modernComment_170_874799F2.xml><?xml version="1.0" encoding="utf-8"?>
<p188:cmLst xmlns:a="http://schemas.openxmlformats.org/drawingml/2006/main" xmlns:r="http://schemas.openxmlformats.org/officeDocument/2006/relationships" xmlns:p188="http://schemas.microsoft.com/office/powerpoint/2018/8/main">
  <p188:cm id="{BE180917-8FDB-4733-ACD5-729780037007}" authorId="{1A32ED1A-865F-1C51-BF47-69ECCF3C9F03}" created="2023-06-11T14:00:16.636">
    <pc:sldMkLst xmlns:pc="http://schemas.microsoft.com/office/powerpoint/2013/main/command">
      <pc:docMk/>
      <pc:sldMk cId="2269616626" sldId="368"/>
    </pc:sldMkLst>
    <p188:txBody>
      <a:bodyPr/>
      <a:lstStyle/>
      <a:p>
        <a:r>
          <a:rPr lang="de-DE"/>
          <a:t>Hier evtl Ankereffekt-Experiment zu Preisen und deren Wahrnehmung</a:t>
        </a:r>
      </a:p>
    </p188:txBody>
  </p188:cm>
</p188:cmLst>
</file>

<file path=ppt/comments/modernComment_177_6358054D.xml><?xml version="1.0" encoding="utf-8"?>
<p188:cmLst xmlns:a="http://schemas.openxmlformats.org/drawingml/2006/main" xmlns:r="http://schemas.openxmlformats.org/officeDocument/2006/relationships" xmlns:p188="http://schemas.microsoft.com/office/powerpoint/2018/8/main">
  <p188:cm id="{9CA4CA16-26A1-B241-B584-452C63F9D5B4}" authorId="{1A32ED1A-865F-1C51-BF47-69ECCF3C9F03}" created="2023-08-07T15:49:15.916">
    <pc:sldMkLst xmlns:pc="http://schemas.microsoft.com/office/powerpoint/2013/main/command">
      <pc:docMk/>
      <pc:sldMk cId="1666712909" sldId="375"/>
    </pc:sldMkLst>
    <p188:txBody>
      <a:bodyPr/>
      <a:lstStyle/>
      <a:p>
        <a:r>
          <a:rPr lang="de-DE"/>
          <a:t>Hinweis zur Umsetzung: Hier sollte besprochen werden, was das Ziel von Angeboten/Mengenrabatten ist - möglichst viel zu verkaufen und welche Konsequenzen das haben kann. Angebote/Mengenrabatte können zu Überkonsumierung/verschwenderischem Gebrauch führen, wie in diesem Fall: Lina braucht nur 4 Bananen, kauft aber aufgrund des Angebots 8 Bananen. Es kann sein, dass sie nicht alle Bananen aufbrauchen kann und diese verderben, weil sie durch das Angebot mehr als nötig gekauft hat. Man sollte also immer überlegen, ob ein Angebot in einer bestimmten Situation wirklich die bessere Wahl ist.</a:t>
        </a:r>
      </a:p>
    </p188:txBody>
  </p188:cm>
</p188:cmLst>
</file>

<file path=ppt/comments/modernComment_17C_8336BB95.xml><?xml version="1.0" encoding="utf-8"?>
<p188:cmLst xmlns:a="http://schemas.openxmlformats.org/drawingml/2006/main" xmlns:r="http://schemas.openxmlformats.org/officeDocument/2006/relationships" xmlns:p188="http://schemas.microsoft.com/office/powerpoint/2018/8/main">
  <p188:cm id="{772A9AF4-84A6-4AF5-BC4A-1CF9AC549628}" authorId="{1A32ED1A-865F-1C51-BF47-69ECCF3C9F03}" created="2023-06-11T13:43:14.850">
    <pc:sldMkLst xmlns:pc="http://schemas.microsoft.com/office/powerpoint/2013/main/command">
      <pc:docMk/>
      <pc:sldMk cId="2201402261" sldId="380"/>
    </pc:sldMkLst>
    <p188:txBody>
      <a:bodyPr/>
      <a:lstStyle/>
      <a:p>
        <a:r>
          <a:rPr lang="de-DE"/>
          <a:t>Cognitive bias: Soziale Bestätigung (Social Proof): Steht für die Neigung, in komplexen oder unsicheren Situationen, das Verhalten anderer zu kopieren. Empfehlungen und Rezensionen anderer Käufer:innen helfen uns bei der Entscheidungsfindung.</a:t>
        </a:r>
      </a:p>
    </p188:txBody>
  </p188:cm>
</p188:cmLst>
</file>

<file path=ppt/comments/modernComment_181_497071E2.xml><?xml version="1.0" encoding="utf-8"?>
<p188:cmLst xmlns:a="http://schemas.openxmlformats.org/drawingml/2006/main" xmlns:r="http://schemas.openxmlformats.org/officeDocument/2006/relationships" xmlns:p188="http://schemas.microsoft.com/office/powerpoint/2018/8/main">
  <p188:cm id="{691D6C74-BAFF-43B1-B505-342424AD7E5C}" authorId="{1A32ED1A-865F-1C51-BF47-69ECCF3C9F03}" created="2023-06-11T13:35:56.129">
    <pc:sldMkLst xmlns:pc="http://schemas.microsoft.com/office/powerpoint/2013/main/command">
      <pc:docMk/>
      <pc:sldMk cId="1232105954" sldId="385"/>
    </pc:sldMkLst>
    <p188:txBody>
      <a:bodyPr/>
      <a:lstStyle/>
      <a:p>
        <a:r>
          <a:rPr lang="de-DE"/>
          <a:t>Kahnemann Experiment zum schnellen und langsamen Denken - SuS verschiedene Typen des Denkens bewusst machen und Einsicht schaffen, warum die Schritte des Entscheidungsfindungsprozesses und das Durchdenken/kritische Hinterfragen von Entscheidungen wichtig sind</a:t>
        </a:r>
      </a:p>
    </p188:txBody>
  </p188:cm>
</p188:cmLst>
</file>

<file path=ppt/comments/modernComment_185_A423FD66.xml><?xml version="1.0" encoding="utf-8"?>
<p188:cmLst xmlns:a="http://schemas.openxmlformats.org/drawingml/2006/main" xmlns:r="http://schemas.openxmlformats.org/officeDocument/2006/relationships" xmlns:p188="http://schemas.microsoft.com/office/powerpoint/2018/8/main">
  <p188:cm id="{CB5B0E6C-AA3F-4898-B4B6-CA5EFBBC356F}" authorId="{1A32ED1A-865F-1C51-BF47-69ECCF3C9F03}" created="2023-06-11T13:53:12.971">
    <ac:deMkLst xmlns:ac="http://schemas.microsoft.com/office/drawing/2013/main/command">
      <pc:docMk xmlns:pc="http://schemas.microsoft.com/office/powerpoint/2013/main/command"/>
      <pc:sldMk xmlns:pc="http://schemas.microsoft.com/office/powerpoint/2013/main/command" cId="2753822054" sldId="389"/>
      <ac:spMk id="5" creationId="{142575B3-EB30-C15F-B5AA-9306A6445201}"/>
    </ac:deMkLst>
    <p188:txBody>
      <a:bodyPr/>
      <a:lstStyle/>
      <a:p>
        <a:r>
          <a:rPr lang="de-DE"/>
          <a:t>Hinweis zur Umsetzung: Zur Vertiefung kann hier auf Tricks beim Onlinehandel eingegangen werden, z. B. kostenlose Geschenke ab einem bestimmten Einkaufswert</a:t>
        </a:r>
      </a:p>
    </p188:txBody>
  </p188:cm>
</p188:cmLst>
</file>

<file path=ppt/comments/modernComment_188_E5597D0B.xml><?xml version="1.0" encoding="utf-8"?>
<p188:cmLst xmlns:a="http://schemas.openxmlformats.org/drawingml/2006/main" xmlns:r="http://schemas.openxmlformats.org/officeDocument/2006/relationships" xmlns:p188="http://schemas.microsoft.com/office/powerpoint/2018/8/main">
  <p188:cm id="{11423899-C67D-9E4F-8EE5-DDE5F2D56660}" authorId="{1A32ED1A-865F-1C51-BF47-69ECCF3C9F03}" created="2023-06-15T05:08:02.928">
    <ac:txMkLst xmlns:ac="http://schemas.microsoft.com/office/drawing/2013/main/command">
      <pc:docMk xmlns:pc="http://schemas.microsoft.com/office/powerpoint/2013/main/command"/>
      <pc:sldMk xmlns:pc="http://schemas.microsoft.com/office/powerpoint/2013/main/command" cId="3847847179" sldId="392"/>
      <ac:spMk id="7" creationId="{1A1DA119-CD8B-27FD-7538-954F8032CA9B}"/>
      <ac:txMk cp="149" len="97">
        <ac:context len="1074" hash="1499464894"/>
      </ac:txMk>
    </ac:txMkLst>
    <p188:pos x="8426012" y="1691605"/>
    <p188:txBody>
      <a:bodyPr/>
      <a:lstStyle/>
      <a:p>
        <a:r>
          <a:rPr lang="de-DE"/>
          <a:t>Durch mathematische Berechnungen und Variationen entscheiden, welche Auswahloption am billigsten ist.</a:t>
        </a:r>
      </a:p>
    </p188:txBody>
  </p188:cm>
  <p188:cm id="{FD51D8E6-D1DC-E443-AD04-DB7F15C65BA7}" authorId="{1A32ED1A-865F-1C51-BF47-69ECCF3C9F03}" created="2023-06-15T05:09:19.669">
    <ac:txMkLst xmlns:ac="http://schemas.microsoft.com/office/drawing/2013/main/command">
      <pc:docMk xmlns:pc="http://schemas.microsoft.com/office/powerpoint/2013/main/command"/>
      <pc:sldMk xmlns:pc="http://schemas.microsoft.com/office/powerpoint/2013/main/command" cId="3847847179" sldId="392"/>
      <ac:spMk id="7" creationId="{1A1DA119-CD8B-27FD-7538-954F8032CA9B}"/>
      <ac:txMk cp="247" len="103">
        <ac:context len="1074" hash="1499464894"/>
      </ac:txMk>
    </ac:txMkLst>
    <p188:pos x="9218492" y="1935445"/>
    <p188:txBody>
      <a:bodyPr/>
      <a:lstStyle/>
      <a:p>
        <a:r>
          <a:rPr lang="de-DE"/>
          <a:t>Bei den Preisvergleichen und Berechnungen der Angebote reicht oftmals auch eine Überschlagsrechnung aus, sodass die SuS ihr Wissen zu Überschlagsrechnungen und sinnvollem, situationsgebundenem Runden anwenden können.</a:t>
        </a:r>
      </a:p>
    </p188:txBody>
  </p188:cm>
  <p188:cm id="{A0100C83-D8B8-6D43-AD95-8ECE27C51385}" authorId="{1A32ED1A-865F-1C51-BF47-69ECCF3C9F03}" created="2023-06-15T05:10:39.049">
    <ac:txMkLst xmlns:ac="http://schemas.microsoft.com/office/drawing/2013/main/command">
      <pc:docMk xmlns:pc="http://schemas.microsoft.com/office/powerpoint/2013/main/command"/>
      <pc:sldMk xmlns:pc="http://schemas.microsoft.com/office/powerpoint/2013/main/command" cId="3847847179" sldId="392"/>
      <ac:spMk id="7" creationId="{1A1DA119-CD8B-27FD-7538-954F8032CA9B}"/>
      <ac:txMk cp="351" len="97">
        <ac:context len="1074" hash="1499464894"/>
      </ac:txMk>
    </ac:txMkLst>
    <p188:pos x="8999036" y="2179285"/>
    <p188:txBody>
      <a:bodyPr/>
      <a:lstStyle/>
      <a:p>
        <a:r>
          <a:rPr lang="de-DE"/>
          <a:t>Beim Umrechnen der Menge der Ware und dem Preis bestehen oftmals funktionale (proportionale) Beziehungen zwischen Ware und Preis. Allerdings muss bei Angeboten auch darauf geachtet werden, dass diese Proportionalität teilweise aufgehoben wird (z. B. Bei Angebot 8 Bananen zum Preis für 6).</a:t>
        </a:r>
      </a:p>
    </p188:txBody>
  </p188:cm>
  <p188:cm id="{8B37D303-940F-D749-AA50-EEACD25B8C09}" authorId="{1A32ED1A-865F-1C51-BF47-69ECCF3C9F03}" created="2023-06-15T05:11:57.293">
    <ac:txMkLst xmlns:ac="http://schemas.microsoft.com/office/drawing/2013/main/command">
      <pc:docMk xmlns:pc="http://schemas.microsoft.com/office/powerpoint/2013/main/command"/>
      <pc:sldMk xmlns:pc="http://schemas.microsoft.com/office/powerpoint/2013/main/command" cId="3847847179" sldId="392"/>
      <ac:spMk id="7" creationId="{1A1DA119-CD8B-27FD-7538-954F8032CA9B}"/>
      <ac:txMk cp="510" len="112">
        <ac:context len="1074" hash="1499464894"/>
      </ac:txMk>
    </ac:txMkLst>
    <p188:pos x="10498652" y="3398485"/>
    <p188:txBody>
      <a:bodyPr/>
      <a:lstStyle/>
      <a:p>
        <a:r>
          <a:rPr lang="de-DE"/>
          <a:t>Bei den Geldbeträgen muss zum Umrechnen der Preise häufig die Einheit umgewandelt werden (von Euro zu Cent und wieder von Cent zu Euro).</a:t>
        </a:r>
      </a:p>
    </p188:txBody>
  </p188:cm>
  <p188:cm id="{D317B3F3-138B-634B-93D1-79E42E561BB8}" authorId="{1A32ED1A-865F-1C51-BF47-69ECCF3C9F03}" created="2023-06-15T05:12:36.687">
    <ac:txMkLst xmlns:ac="http://schemas.microsoft.com/office/drawing/2013/main/command">
      <pc:docMk xmlns:pc="http://schemas.microsoft.com/office/powerpoint/2013/main/command"/>
      <pc:sldMk xmlns:pc="http://schemas.microsoft.com/office/powerpoint/2013/main/command" cId="3847847179" sldId="392"/>
      <ac:spMk id="7" creationId="{1A1DA119-CD8B-27FD-7538-954F8032CA9B}"/>
      <ac:txMk cp="623" len="47">
        <ac:context len="1074" hash="1499464894"/>
      </ac:txMk>
    </ac:txMkLst>
    <p188:pos x="4756220" y="3642325"/>
    <p188:txBody>
      <a:bodyPr/>
      <a:lstStyle/>
      <a:p>
        <a:r>
          <a:rPr lang="de-DE"/>
          <a:t>Die SuS sollen einschätzen, ob die Preise der Lebensmittel aktuell angemessen sind oder ob es teilweise zu hohe Preise sind. </a:t>
        </a:r>
      </a:p>
    </p188:txBody>
  </p188:cm>
  <p188:cm id="{7429F304-F32E-3448-B77E-FAC334BED69C}" authorId="{1A32ED1A-865F-1C51-BF47-69ECCF3C9F03}" created="2023-06-15T05:14:20.835">
    <ac:txMkLst xmlns:ac="http://schemas.microsoft.com/office/drawing/2013/main/command">
      <pc:docMk xmlns:pc="http://schemas.microsoft.com/office/powerpoint/2013/main/command"/>
      <pc:sldMk xmlns:pc="http://schemas.microsoft.com/office/powerpoint/2013/main/command" cId="3847847179" sldId="392"/>
      <ac:spMk id="7" creationId="{1A1DA119-CD8B-27FD-7538-954F8032CA9B}"/>
      <ac:txMk cp="707" len="363">
        <ac:context len="1074" hash="1499464894"/>
      </ac:txMk>
    </ac:txMkLst>
    <p188:pos x="10644956" y="4373845"/>
    <p188:txBody>
      <a:bodyPr/>
      <a:lstStyle/>
      <a:p>
        <a:r>
          <a:rPr lang="de-DE"/>
          <a:t>Es werden Produktvergleiche im Supermarkt nachgestellt, bei welchen durch das Anwenden von mathematische Kompetenzen Entscheidungen getroffen werden müssen. Dabei soll das mathematische Wissen zum Überschlagsrechnung/sinnvollen Runden und anderen Berechnungen mit Geld, welche in vorherigen Stunden eingeübt wurden, angewandt werden.</a:t>
        </a:r>
      </a:p>
    </p188:txBody>
  </p188:cm>
</p188:cmLst>
</file>

<file path=ppt/comments/modernComment_18A_AF082815.xml><?xml version="1.0" encoding="utf-8"?>
<p188:cmLst xmlns:a="http://schemas.openxmlformats.org/drawingml/2006/main" xmlns:r="http://schemas.openxmlformats.org/officeDocument/2006/relationships" xmlns:p188="http://schemas.microsoft.com/office/powerpoint/2018/8/main">
  <p188:cm id="{49AC1C46-200A-1B40-8C03-5F610BE4288D}" authorId="{1A32ED1A-865F-1C51-BF47-69ECCF3C9F03}" created="2023-06-15T05:15:43.610">
    <ac:txMkLst xmlns:ac="http://schemas.microsoft.com/office/drawing/2013/main/command">
      <pc:docMk xmlns:pc="http://schemas.microsoft.com/office/powerpoint/2013/main/command"/>
      <pc:sldMk xmlns:pc="http://schemas.microsoft.com/office/powerpoint/2013/main/command" cId="2936547349" sldId="394"/>
      <ac:spMk id="7" creationId="{1A1DA119-CD8B-27FD-7538-954F8032CA9B}"/>
      <ac:txMk cp="90" len="530">
        <ac:context len="624" hash="2233290720"/>
      </ac:txMk>
    </ac:txMkLst>
    <p188:pos x="9889052" y="472405"/>
    <p188:txBody>
      <a:bodyPr/>
      <a:lstStyle/>
      <a:p>
        <a:r>
          <a:rPr lang="de-DE"/>
          <a:t>Kompetenzen werden durch „Haushalten“ gefördert, siehe Präsentation „Einführung Haushalten“ und entsprechende Kommentare bei den inhaltsbezogenen Kompetenzen.</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94471-6836-3D4A-91B4-291974F3F7AE}" type="doc">
      <dgm:prSet loTypeId="urn:microsoft.com/office/officeart/2005/8/layout/vList4" loCatId="" qsTypeId="urn:microsoft.com/office/officeart/2005/8/quickstyle/simple1" qsCatId="simple" csTypeId="urn:microsoft.com/office/officeart/2005/8/colors/accent6_3" csCatId="accent6" phldr="1"/>
      <dgm:spPr/>
      <dgm:t>
        <a:bodyPr/>
        <a:lstStyle/>
        <a:p>
          <a:endParaRPr lang="de-DE"/>
        </a:p>
      </dgm:t>
    </dgm:pt>
    <dgm:pt modelId="{832898AE-40A7-184B-9406-41687D5E24A0}">
      <dgm:prSet phldrT="[Text]"/>
      <dgm:spPr>
        <a:solidFill>
          <a:schemeClr val="accent1">
            <a:lumMod val="40000"/>
            <a:lumOff val="60000"/>
          </a:schemeClr>
        </a:solidFill>
      </dgm:spPr>
      <dgm:t>
        <a:bodyPr/>
        <a:lstStyle/>
        <a:p>
          <a:r>
            <a:rPr lang="de-DE" sz="1300" dirty="0">
              <a:solidFill>
                <a:schemeClr val="tx1"/>
              </a:solidFill>
            </a:rPr>
            <a:t>mathematische Schwerpunkte</a:t>
          </a:r>
        </a:p>
      </dgm:t>
    </dgm:pt>
    <dgm:pt modelId="{2D5A37C1-851A-8448-918E-669B85D6EE1D}" type="parTrans" cxnId="{A3BAC193-B970-744C-96C4-C028ABCAE844}">
      <dgm:prSet/>
      <dgm:spPr/>
      <dgm:t>
        <a:bodyPr/>
        <a:lstStyle/>
        <a:p>
          <a:endParaRPr lang="de-DE"/>
        </a:p>
      </dgm:t>
    </dgm:pt>
    <dgm:pt modelId="{966CD142-E0F6-8748-900D-224469C029AD}" type="sibTrans" cxnId="{A3BAC193-B970-744C-96C4-C028ABCAE844}">
      <dgm:prSet/>
      <dgm:spPr/>
      <dgm:t>
        <a:bodyPr/>
        <a:lstStyle/>
        <a:p>
          <a:endParaRPr lang="de-DE"/>
        </a:p>
      </dgm:t>
    </dgm:pt>
    <dgm:pt modelId="{2EE73184-E5CF-5E46-BC2F-05CFE24F5352}">
      <dgm:prSet phldrT="[Text]"/>
      <dgm:spPr/>
      <dgm:t>
        <a:bodyPr/>
        <a:lstStyle/>
        <a:p>
          <a:r>
            <a:rPr lang="de-DE" sz="1300">
              <a:solidFill>
                <a:schemeClr val="tx1"/>
              </a:solidFill>
            </a:rPr>
            <a:t>finanzielle Konzepte</a:t>
          </a:r>
        </a:p>
      </dgm:t>
    </dgm:pt>
    <dgm:pt modelId="{2E76FFD8-5306-D74C-B703-0650F03E8836}" type="parTrans" cxnId="{1EAAEE50-ABA7-D244-AB95-83FA87980F76}">
      <dgm:prSet/>
      <dgm:spPr/>
      <dgm:t>
        <a:bodyPr/>
        <a:lstStyle/>
        <a:p>
          <a:endParaRPr lang="de-DE"/>
        </a:p>
      </dgm:t>
    </dgm:pt>
    <dgm:pt modelId="{01014F57-CC2B-F547-B4B4-CAD03798EEC7}" type="sibTrans" cxnId="{1EAAEE50-ABA7-D244-AB95-83FA87980F76}">
      <dgm:prSet/>
      <dgm:spPr/>
      <dgm:t>
        <a:bodyPr/>
        <a:lstStyle/>
        <a:p>
          <a:endParaRPr lang="de-DE"/>
        </a:p>
      </dgm:t>
    </dgm:pt>
    <dgm:pt modelId="{59D6C639-321A-5F4E-9F38-CFE3BA7E63C5}">
      <dgm:prSet custT="1"/>
      <dgm:spPr/>
      <dgm:t>
        <a:bodyPr/>
        <a:lstStyle/>
        <a:p>
          <a:pPr>
            <a:buFont typeface="Symbol" pitchFamily="2" charset="2"/>
            <a:buChar char=""/>
          </a:pPr>
          <a:r>
            <a:rPr lang="de-DE" sz="1200">
              <a:solidFill>
                <a:schemeClr val="tx1"/>
              </a:solidFill>
            </a:rPr>
            <a:t>Phase 2 und 3: Vergleichen und Rechnen mit Geld</a:t>
          </a:r>
        </a:p>
      </dgm:t>
    </dgm:pt>
    <dgm:pt modelId="{E403FC43-0C8E-4F48-964B-5D29DA517B99}" type="sibTrans" cxnId="{7076A07C-A489-B14A-B238-1A699FEE4231}">
      <dgm:prSet/>
      <dgm:spPr/>
      <dgm:t>
        <a:bodyPr/>
        <a:lstStyle/>
        <a:p>
          <a:endParaRPr lang="de-DE"/>
        </a:p>
      </dgm:t>
    </dgm:pt>
    <dgm:pt modelId="{B9F092A9-E973-024E-94FF-5A3169D1EB80}" type="parTrans" cxnId="{7076A07C-A489-B14A-B238-1A699FEE4231}">
      <dgm:prSet/>
      <dgm:spPr/>
      <dgm:t>
        <a:bodyPr/>
        <a:lstStyle/>
        <a:p>
          <a:endParaRPr lang="de-DE"/>
        </a:p>
      </dgm:t>
    </dgm:pt>
    <dgm:pt modelId="{25D63D71-E27E-2841-8686-8AFCDC06F37E}">
      <dgm:prSet custT="1"/>
      <dgm:spPr>
        <a:solidFill>
          <a:schemeClr val="accent4">
            <a:lumMod val="60000"/>
            <a:lumOff val="40000"/>
          </a:schemeClr>
        </a:solidFill>
      </dgm:spPr>
      <dgm:t>
        <a:bodyPr/>
        <a:lstStyle/>
        <a:p>
          <a:r>
            <a:rPr lang="de-DE" sz="1300" dirty="0">
              <a:solidFill>
                <a:schemeClr val="tx1"/>
              </a:solidFill>
            </a:rPr>
            <a:t>Metakognition und Entscheidungsfindung:</a:t>
          </a:r>
        </a:p>
        <a:p>
          <a:r>
            <a:rPr lang="de-DE" sz="1200" dirty="0">
              <a:solidFill>
                <a:schemeClr val="tx1"/>
              </a:solidFill>
              <a:sym typeface="Wingdings" pitchFamily="2" charset="2"/>
            </a:rPr>
            <a:t></a:t>
          </a:r>
          <a:r>
            <a:rPr lang="de-DE" sz="1200" dirty="0">
              <a:solidFill>
                <a:schemeClr val="tx1"/>
              </a:solidFill>
            </a:rPr>
            <a:t> Kritisches Denken anwenden, um Entscheidungen zu überprüfen und zu verbessern</a:t>
          </a:r>
        </a:p>
        <a:p>
          <a:r>
            <a:rPr lang="de-DE" sz="1200" dirty="0">
              <a:solidFill>
                <a:schemeClr val="tx1"/>
              </a:solidFill>
              <a:sym typeface="Wingdings" pitchFamily="2" charset="2"/>
            </a:rPr>
            <a:t></a:t>
          </a:r>
          <a:r>
            <a:rPr lang="de-DE" sz="1200" dirty="0">
              <a:solidFill>
                <a:schemeClr val="tx1"/>
              </a:solidFill>
            </a:rPr>
            <a:t> sich dem Einfluss von Emotionen bei Kaufentscheidungen bewusstwerden und Strategien zur Selbstregulation kennenlernen (z. B. Einkaufszettel vor dem Einkaufen schreiben, großes Sparziel visualisieren)</a:t>
          </a:r>
        </a:p>
      </dgm:t>
    </dgm:pt>
    <dgm:pt modelId="{03089CC7-324E-1A45-831D-AAF842974107}" type="parTrans" cxnId="{DA6A2677-6531-DA41-A042-730C80FDD98D}">
      <dgm:prSet/>
      <dgm:spPr/>
      <dgm:t>
        <a:bodyPr/>
        <a:lstStyle/>
        <a:p>
          <a:endParaRPr lang="de-DE"/>
        </a:p>
      </dgm:t>
    </dgm:pt>
    <dgm:pt modelId="{DA86B2C5-8D15-A140-9F8C-A5224C059AB3}" type="sibTrans" cxnId="{DA6A2677-6531-DA41-A042-730C80FDD98D}">
      <dgm:prSet/>
      <dgm:spPr/>
      <dgm:t>
        <a:bodyPr/>
        <a:lstStyle/>
        <a:p>
          <a:endParaRPr lang="de-DE"/>
        </a:p>
      </dgm:t>
    </dgm:pt>
    <dgm:pt modelId="{CB8EF56D-51A6-0D4F-A87D-F83A23119D85}">
      <dgm:prSet custT="1"/>
      <dgm:spPr/>
      <dgm:t>
        <a:bodyPr/>
        <a:lstStyle/>
        <a:p>
          <a:pPr>
            <a:buFont typeface="Arial" panose="020B0604020202020204" pitchFamily="34" charset="0"/>
            <a:buChar char="•"/>
          </a:pPr>
          <a:r>
            <a:rPr lang="de-DE" sz="1200">
              <a:solidFill>
                <a:schemeClr val="tx1"/>
              </a:solidFill>
            </a:rPr>
            <a:t>Preise einschätzen</a:t>
          </a:r>
        </a:p>
      </dgm:t>
    </dgm:pt>
    <dgm:pt modelId="{0455CB88-8D0E-B24E-9BA7-60C43DC90A0C}" type="parTrans" cxnId="{1AC65168-AC83-9A41-975D-4369738AE401}">
      <dgm:prSet/>
      <dgm:spPr/>
      <dgm:t>
        <a:bodyPr/>
        <a:lstStyle/>
        <a:p>
          <a:endParaRPr lang="de-DE"/>
        </a:p>
      </dgm:t>
    </dgm:pt>
    <dgm:pt modelId="{B3B0E5CD-0749-8E4D-88D6-707EC2553FF0}" type="sibTrans" cxnId="{1AC65168-AC83-9A41-975D-4369738AE401}">
      <dgm:prSet/>
      <dgm:spPr/>
      <dgm:t>
        <a:bodyPr/>
        <a:lstStyle/>
        <a:p>
          <a:endParaRPr lang="de-DE"/>
        </a:p>
      </dgm:t>
    </dgm:pt>
    <dgm:pt modelId="{38DCDD8B-20FF-C044-A42B-8CF8A4DA16C7}">
      <dgm:prSet custT="1"/>
      <dgm:spPr/>
      <dgm:t>
        <a:bodyPr/>
        <a:lstStyle/>
        <a:p>
          <a:pPr>
            <a:buFont typeface="Arial" panose="020B0604020202020204" pitchFamily="34" charset="0"/>
            <a:buChar char="•"/>
          </a:pPr>
          <a:r>
            <a:rPr lang="de-DE" sz="1200">
              <a:solidFill>
                <a:schemeClr val="tx1"/>
              </a:solidFill>
            </a:rPr>
            <a:t>Mathematik hinter Werbetricks verstehen</a:t>
          </a:r>
        </a:p>
      </dgm:t>
    </dgm:pt>
    <dgm:pt modelId="{74C1112B-E650-C74F-96C3-7158D6A8BA6F}" type="parTrans" cxnId="{1E7E5268-7D9F-754C-AE32-B237C1595CFD}">
      <dgm:prSet/>
      <dgm:spPr/>
      <dgm:t>
        <a:bodyPr/>
        <a:lstStyle/>
        <a:p>
          <a:endParaRPr lang="de-DE"/>
        </a:p>
      </dgm:t>
    </dgm:pt>
    <dgm:pt modelId="{215FBB5F-8046-3942-B0AD-68A59E7239F2}" type="sibTrans" cxnId="{1E7E5268-7D9F-754C-AE32-B237C1595CFD}">
      <dgm:prSet/>
      <dgm:spPr/>
      <dgm:t>
        <a:bodyPr/>
        <a:lstStyle/>
        <a:p>
          <a:endParaRPr lang="de-DE"/>
        </a:p>
      </dgm:t>
    </dgm:pt>
    <dgm:pt modelId="{E545A948-1BC4-0541-9316-49918ED48B6B}">
      <dgm:prSet custT="1"/>
      <dgm:spPr/>
      <dgm:t>
        <a:bodyPr/>
        <a:lstStyle/>
        <a:p>
          <a:pPr>
            <a:buFont typeface="Arial" panose="020B0604020202020204" pitchFamily="34" charset="0"/>
            <a:buChar char="•"/>
          </a:pPr>
          <a:r>
            <a:rPr lang="de-DE" sz="1200">
              <a:solidFill>
                <a:schemeClr val="tx1"/>
              </a:solidFill>
            </a:rPr>
            <a:t>Angebote und Mengenrabatte richtig interpretieren (proportionale und nicht proportionale Preisentwicklung)</a:t>
          </a:r>
        </a:p>
      </dgm:t>
    </dgm:pt>
    <dgm:pt modelId="{E7646CCC-1AA7-2346-ABE9-7F7431F8E6FD}" type="parTrans" cxnId="{CFD039AE-5B9D-3C4F-8E56-126E2AD6B0F5}">
      <dgm:prSet/>
      <dgm:spPr/>
      <dgm:t>
        <a:bodyPr/>
        <a:lstStyle/>
        <a:p>
          <a:endParaRPr lang="de-DE"/>
        </a:p>
      </dgm:t>
    </dgm:pt>
    <dgm:pt modelId="{5AAD2629-4837-E940-9D34-5F4F3B91FE1C}" type="sibTrans" cxnId="{CFD039AE-5B9D-3C4F-8E56-126E2AD6B0F5}">
      <dgm:prSet/>
      <dgm:spPr/>
      <dgm:t>
        <a:bodyPr/>
        <a:lstStyle/>
        <a:p>
          <a:endParaRPr lang="de-DE"/>
        </a:p>
      </dgm:t>
    </dgm:pt>
    <dgm:pt modelId="{A12D1D72-FFD3-6845-AF89-0EB3C8BBA538}">
      <dgm:prSet custT="1"/>
      <dgm:spPr/>
      <dgm:t>
        <a:bodyPr/>
        <a:lstStyle/>
        <a:p>
          <a:pPr>
            <a:buFont typeface="Arial" panose="020B0604020202020204" pitchFamily="34" charset="0"/>
            <a:buChar char="•"/>
          </a:pPr>
          <a:r>
            <a:rPr lang="de-DE" sz="1200">
              <a:solidFill>
                <a:schemeClr val="tx1"/>
              </a:solidFill>
            </a:rPr>
            <a:t>durch mathematische Berechnungen rationale statt emotionale Kaufentscheidungen treffen</a:t>
          </a:r>
        </a:p>
      </dgm:t>
    </dgm:pt>
    <dgm:pt modelId="{21ABDF80-2AA0-164A-BDFA-187E328D63F2}" type="parTrans" cxnId="{29950EA5-8C46-B346-9A7E-AFB35ADCBF85}">
      <dgm:prSet/>
      <dgm:spPr/>
      <dgm:t>
        <a:bodyPr/>
        <a:lstStyle/>
        <a:p>
          <a:endParaRPr lang="de-DE"/>
        </a:p>
      </dgm:t>
    </dgm:pt>
    <dgm:pt modelId="{F22FF23E-6A62-444B-9133-DF7938784DA4}" type="sibTrans" cxnId="{29950EA5-8C46-B346-9A7E-AFB35ADCBF85}">
      <dgm:prSet/>
      <dgm:spPr/>
      <dgm:t>
        <a:bodyPr/>
        <a:lstStyle/>
        <a:p>
          <a:endParaRPr lang="de-DE"/>
        </a:p>
      </dgm:t>
    </dgm:pt>
    <dgm:pt modelId="{7ECA6D7A-1774-C340-A46E-E57B83FCEE1B}">
      <dgm:prSet custT="1"/>
      <dgm:spPr/>
      <dgm:t>
        <a:bodyPr/>
        <a:lstStyle/>
        <a:p>
          <a:r>
            <a:rPr lang="de-DE" sz="1200">
              <a:solidFill>
                <a:schemeClr val="tx1"/>
              </a:solidFill>
            </a:rPr>
            <a:t>Budgetieren - Ausgaben nur im Rahmen der fin. Mittel</a:t>
          </a:r>
        </a:p>
      </dgm:t>
    </dgm:pt>
    <dgm:pt modelId="{4431910A-B05C-0E43-AD61-1EA8DDDCD178}" type="parTrans" cxnId="{F2B226BB-89C7-4245-AC5B-95011A15999F}">
      <dgm:prSet/>
      <dgm:spPr/>
      <dgm:t>
        <a:bodyPr/>
        <a:lstStyle/>
        <a:p>
          <a:endParaRPr lang="de-DE"/>
        </a:p>
      </dgm:t>
    </dgm:pt>
    <dgm:pt modelId="{6E8134A6-8A84-D04C-AA25-87D4684E09C6}" type="sibTrans" cxnId="{F2B226BB-89C7-4245-AC5B-95011A15999F}">
      <dgm:prSet/>
      <dgm:spPr/>
      <dgm:t>
        <a:bodyPr/>
        <a:lstStyle/>
        <a:p>
          <a:endParaRPr lang="de-DE"/>
        </a:p>
      </dgm:t>
    </dgm:pt>
    <dgm:pt modelId="{B8BD625E-4807-2347-A43A-392FA06FCCA9}">
      <dgm:prSet custT="1"/>
      <dgm:spPr/>
      <dgm:t>
        <a:bodyPr/>
        <a:lstStyle/>
        <a:p>
          <a:r>
            <a:rPr lang="de-DE" sz="1200">
              <a:solidFill>
                <a:schemeClr val="tx1"/>
              </a:solidFill>
            </a:rPr>
            <a:t>nötige und unnötige Ausgaben/ Bedürfnisse vs. Wünsche</a:t>
          </a:r>
        </a:p>
      </dgm:t>
    </dgm:pt>
    <dgm:pt modelId="{0188E91B-F99B-1F4B-99BC-9CC1E4BEB3E5}" type="parTrans" cxnId="{39AD82E9-708B-A042-BA53-63B3734D303A}">
      <dgm:prSet/>
      <dgm:spPr/>
      <dgm:t>
        <a:bodyPr/>
        <a:lstStyle/>
        <a:p>
          <a:endParaRPr lang="de-DE"/>
        </a:p>
      </dgm:t>
    </dgm:pt>
    <dgm:pt modelId="{BFF1E507-93D5-F84A-9233-442A6B53C84B}" type="sibTrans" cxnId="{39AD82E9-708B-A042-BA53-63B3734D303A}">
      <dgm:prSet/>
      <dgm:spPr/>
      <dgm:t>
        <a:bodyPr/>
        <a:lstStyle/>
        <a:p>
          <a:endParaRPr lang="de-DE"/>
        </a:p>
      </dgm:t>
    </dgm:pt>
    <dgm:pt modelId="{B1072AE1-1EE7-E240-A32B-497FD6C427E4}">
      <dgm:prSet custT="1"/>
      <dgm:spPr/>
      <dgm:t>
        <a:bodyPr/>
        <a:lstStyle/>
        <a:p>
          <a:r>
            <a:rPr lang="de-DE" sz="1200">
              <a:solidFill>
                <a:schemeClr val="tx1"/>
              </a:solidFill>
            </a:rPr>
            <a:t>Werbetricks/Marketing und der Einfluss auf das Kaufverhalten</a:t>
          </a:r>
        </a:p>
      </dgm:t>
    </dgm:pt>
    <dgm:pt modelId="{89E75EEB-DE5A-3349-A7A9-130A3118C04A}" type="parTrans" cxnId="{EDEB76DC-1C04-AB4B-A035-D86569B28A5F}">
      <dgm:prSet/>
      <dgm:spPr/>
      <dgm:t>
        <a:bodyPr/>
        <a:lstStyle/>
        <a:p>
          <a:endParaRPr lang="de-DE"/>
        </a:p>
      </dgm:t>
    </dgm:pt>
    <dgm:pt modelId="{25B411C5-5C19-3A47-9448-00FC04A0C27D}" type="sibTrans" cxnId="{EDEB76DC-1C04-AB4B-A035-D86569B28A5F}">
      <dgm:prSet/>
      <dgm:spPr/>
      <dgm:t>
        <a:bodyPr/>
        <a:lstStyle/>
        <a:p>
          <a:endParaRPr lang="de-DE"/>
        </a:p>
      </dgm:t>
    </dgm:pt>
    <dgm:pt modelId="{F6065B85-0960-484B-B210-12E3AF389C43}" type="pres">
      <dgm:prSet presAssocID="{D6794471-6836-3D4A-91B4-291974F3F7AE}" presName="linear" presStyleCnt="0">
        <dgm:presLayoutVars>
          <dgm:dir/>
          <dgm:resizeHandles val="exact"/>
        </dgm:presLayoutVars>
      </dgm:prSet>
      <dgm:spPr/>
    </dgm:pt>
    <dgm:pt modelId="{E9202358-A3C2-5C4E-A198-D075091ECFC1}" type="pres">
      <dgm:prSet presAssocID="{832898AE-40A7-184B-9406-41687D5E24A0}" presName="comp" presStyleCnt="0"/>
      <dgm:spPr/>
    </dgm:pt>
    <dgm:pt modelId="{0EDF113B-5552-354E-AE75-40E3AE1B4331}" type="pres">
      <dgm:prSet presAssocID="{832898AE-40A7-184B-9406-41687D5E24A0}" presName="box" presStyleLbl="node1" presStyleIdx="0" presStyleCnt="3" custScaleY="200074"/>
      <dgm:spPr/>
    </dgm:pt>
    <dgm:pt modelId="{05910972-8591-CD40-A29B-1952660341D9}" type="pres">
      <dgm:prSet presAssocID="{832898AE-40A7-184B-9406-41687D5E24A0}" presName="img" presStyleLbl="fgImgPlace1" presStyleIdx="0" presStyleCnt="3" custScaleX="94042" custScaleY="12677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dgm:spPr>
    </dgm:pt>
    <dgm:pt modelId="{B44098C1-F619-B649-AB1D-8F9ACF065937}" type="pres">
      <dgm:prSet presAssocID="{832898AE-40A7-184B-9406-41687D5E24A0}" presName="text" presStyleLbl="node1" presStyleIdx="0" presStyleCnt="3">
        <dgm:presLayoutVars>
          <dgm:bulletEnabled val="1"/>
        </dgm:presLayoutVars>
      </dgm:prSet>
      <dgm:spPr/>
    </dgm:pt>
    <dgm:pt modelId="{AA837F92-4EE1-9D43-83AA-6BA831AEB96C}" type="pres">
      <dgm:prSet presAssocID="{966CD142-E0F6-8748-900D-224469C029AD}" presName="spacer" presStyleCnt="0"/>
      <dgm:spPr/>
    </dgm:pt>
    <dgm:pt modelId="{BB33E8B8-8D27-194E-AD04-357D40102443}" type="pres">
      <dgm:prSet presAssocID="{2EE73184-E5CF-5E46-BC2F-05CFE24F5352}" presName="comp" presStyleCnt="0"/>
      <dgm:spPr/>
    </dgm:pt>
    <dgm:pt modelId="{DE51C3FF-D936-2049-BCFB-8E982014E0A1}" type="pres">
      <dgm:prSet presAssocID="{2EE73184-E5CF-5E46-BC2F-05CFE24F5352}" presName="box" presStyleLbl="node1" presStyleIdx="1" presStyleCnt="3" custScaleY="120518"/>
      <dgm:spPr/>
    </dgm:pt>
    <dgm:pt modelId="{8A04EB5A-B13E-5D4C-A824-17692B2D4E69}" type="pres">
      <dgm:prSet presAssocID="{2EE73184-E5CF-5E46-BC2F-05CFE24F5352}" presName="img" presStyleLbl="fgImgPlace1" presStyleIdx="1" presStyleCnt="3" custScaleX="97587" custScaleY="11471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pt>
    <dgm:pt modelId="{B27D7DE7-DB18-B94C-AB38-923CCE0B87DC}" type="pres">
      <dgm:prSet presAssocID="{2EE73184-E5CF-5E46-BC2F-05CFE24F5352}" presName="text" presStyleLbl="node1" presStyleIdx="1" presStyleCnt="3">
        <dgm:presLayoutVars>
          <dgm:bulletEnabled val="1"/>
        </dgm:presLayoutVars>
      </dgm:prSet>
      <dgm:spPr/>
    </dgm:pt>
    <dgm:pt modelId="{34F90413-24BB-FD4C-AA8F-57FB1255D043}" type="pres">
      <dgm:prSet presAssocID="{01014F57-CC2B-F547-B4B4-CAD03798EEC7}" presName="spacer" presStyleCnt="0"/>
      <dgm:spPr/>
    </dgm:pt>
    <dgm:pt modelId="{7B307D36-FB2A-3441-850E-57CC926B9172}" type="pres">
      <dgm:prSet presAssocID="{25D63D71-E27E-2841-8686-8AFCDC06F37E}" presName="comp" presStyleCnt="0"/>
      <dgm:spPr/>
    </dgm:pt>
    <dgm:pt modelId="{4B79CC42-C8E4-6444-BCF2-E6F343BAF546}" type="pres">
      <dgm:prSet presAssocID="{25D63D71-E27E-2841-8686-8AFCDC06F37E}" presName="box" presStyleLbl="node1" presStyleIdx="2" presStyleCnt="3" custScaleY="205475"/>
      <dgm:spPr/>
    </dgm:pt>
    <dgm:pt modelId="{E6B6EAC0-C8FA-FD4F-B8EC-6F3DB15A9590}" type="pres">
      <dgm:prSet presAssocID="{25D63D71-E27E-2841-8686-8AFCDC06F37E}" presName="img" presStyleLbl="fgImgPlace1" presStyleIdx="2" presStyleCnt="3" custScaleX="94254" custScaleY="12845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pt>
    <dgm:pt modelId="{4A30D864-61FE-054E-A101-6378CC223102}" type="pres">
      <dgm:prSet presAssocID="{25D63D71-E27E-2841-8686-8AFCDC06F37E}" presName="text" presStyleLbl="node1" presStyleIdx="2" presStyleCnt="3">
        <dgm:presLayoutVars>
          <dgm:bulletEnabled val="1"/>
        </dgm:presLayoutVars>
      </dgm:prSet>
      <dgm:spPr/>
    </dgm:pt>
  </dgm:ptLst>
  <dgm:cxnLst>
    <dgm:cxn modelId="{32A1ED00-ABB0-5743-9977-8D0FC4D31B38}" type="presOf" srcId="{25D63D71-E27E-2841-8686-8AFCDC06F37E}" destId="{4B79CC42-C8E4-6444-BCF2-E6F343BAF546}" srcOrd="0" destOrd="0" presId="urn:microsoft.com/office/officeart/2005/8/layout/vList4"/>
    <dgm:cxn modelId="{7062D40C-6BEF-2B43-8234-3D38125F6BED}" type="presOf" srcId="{25D63D71-E27E-2841-8686-8AFCDC06F37E}" destId="{4A30D864-61FE-054E-A101-6378CC223102}" srcOrd="1" destOrd="0" presId="urn:microsoft.com/office/officeart/2005/8/layout/vList4"/>
    <dgm:cxn modelId="{A01AE721-B5FE-4743-9381-59CF10092B90}" type="presOf" srcId="{7ECA6D7A-1774-C340-A46E-E57B83FCEE1B}" destId="{DE51C3FF-D936-2049-BCFB-8E982014E0A1}" srcOrd="0" destOrd="1" presId="urn:microsoft.com/office/officeart/2005/8/layout/vList4"/>
    <dgm:cxn modelId="{65CA7C23-BBD4-3F4D-8B59-1B836DD49398}" type="presOf" srcId="{59D6C639-321A-5F4E-9F38-CFE3BA7E63C5}" destId="{0EDF113B-5552-354E-AE75-40E3AE1B4331}" srcOrd="0" destOrd="1" presId="urn:microsoft.com/office/officeart/2005/8/layout/vList4"/>
    <dgm:cxn modelId="{BDE4D824-02BC-7C4E-BA20-40C52BEF0965}" type="presOf" srcId="{38DCDD8B-20FF-C044-A42B-8CF8A4DA16C7}" destId="{0EDF113B-5552-354E-AE75-40E3AE1B4331}" srcOrd="0" destOrd="3" presId="urn:microsoft.com/office/officeart/2005/8/layout/vList4"/>
    <dgm:cxn modelId="{6642BF29-C0E6-3E49-B87A-D76603FDFD2B}" type="presOf" srcId="{E545A948-1BC4-0541-9316-49918ED48B6B}" destId="{0EDF113B-5552-354E-AE75-40E3AE1B4331}" srcOrd="0" destOrd="4" presId="urn:microsoft.com/office/officeart/2005/8/layout/vList4"/>
    <dgm:cxn modelId="{C180912A-FB90-884A-81F8-A678C363C23D}" type="presOf" srcId="{B1072AE1-1EE7-E240-A32B-497FD6C427E4}" destId="{B27D7DE7-DB18-B94C-AB38-923CCE0B87DC}" srcOrd="1" destOrd="3" presId="urn:microsoft.com/office/officeart/2005/8/layout/vList4"/>
    <dgm:cxn modelId="{202CEA3A-3872-9740-A90C-1E2802B464F3}" type="presOf" srcId="{CB8EF56D-51A6-0D4F-A87D-F83A23119D85}" destId="{B44098C1-F619-B649-AB1D-8F9ACF065937}" srcOrd="1" destOrd="2" presId="urn:microsoft.com/office/officeart/2005/8/layout/vList4"/>
    <dgm:cxn modelId="{10FFB043-5F34-D542-A3AF-25A1CECF43E3}" type="presOf" srcId="{B1072AE1-1EE7-E240-A32B-497FD6C427E4}" destId="{DE51C3FF-D936-2049-BCFB-8E982014E0A1}" srcOrd="0" destOrd="3" presId="urn:microsoft.com/office/officeart/2005/8/layout/vList4"/>
    <dgm:cxn modelId="{FD069847-5F61-894B-B117-14995D4A6BD6}" type="presOf" srcId="{832898AE-40A7-184B-9406-41687D5E24A0}" destId="{B44098C1-F619-B649-AB1D-8F9ACF065937}" srcOrd="1" destOrd="0" presId="urn:microsoft.com/office/officeart/2005/8/layout/vList4"/>
    <dgm:cxn modelId="{6284714A-77DC-F94C-BE04-BD5F5EED9812}" type="presOf" srcId="{2EE73184-E5CF-5E46-BC2F-05CFE24F5352}" destId="{B27D7DE7-DB18-B94C-AB38-923CCE0B87DC}" srcOrd="1" destOrd="0" presId="urn:microsoft.com/office/officeart/2005/8/layout/vList4"/>
    <dgm:cxn modelId="{1EAAEE50-ABA7-D244-AB95-83FA87980F76}" srcId="{D6794471-6836-3D4A-91B4-291974F3F7AE}" destId="{2EE73184-E5CF-5E46-BC2F-05CFE24F5352}" srcOrd="1" destOrd="0" parTransId="{2E76FFD8-5306-D74C-B703-0650F03E8836}" sibTransId="{01014F57-CC2B-F547-B4B4-CAD03798EEC7}"/>
    <dgm:cxn modelId="{561E445A-963D-EA4B-BAD0-5260B7B68475}" type="presOf" srcId="{D6794471-6836-3D4A-91B4-291974F3F7AE}" destId="{F6065B85-0960-484B-B210-12E3AF389C43}" srcOrd="0" destOrd="0" presId="urn:microsoft.com/office/officeart/2005/8/layout/vList4"/>
    <dgm:cxn modelId="{1AC65168-AC83-9A41-975D-4369738AE401}" srcId="{59D6C639-321A-5F4E-9F38-CFE3BA7E63C5}" destId="{CB8EF56D-51A6-0D4F-A87D-F83A23119D85}" srcOrd="0" destOrd="0" parTransId="{0455CB88-8D0E-B24E-9BA7-60C43DC90A0C}" sibTransId="{B3B0E5CD-0749-8E4D-88D6-707EC2553FF0}"/>
    <dgm:cxn modelId="{1E7E5268-7D9F-754C-AE32-B237C1595CFD}" srcId="{59D6C639-321A-5F4E-9F38-CFE3BA7E63C5}" destId="{38DCDD8B-20FF-C044-A42B-8CF8A4DA16C7}" srcOrd="1" destOrd="0" parTransId="{74C1112B-E650-C74F-96C3-7158D6A8BA6F}" sibTransId="{215FBB5F-8046-3942-B0AD-68A59E7239F2}"/>
    <dgm:cxn modelId="{729E036B-4917-5147-91C0-9CC095F2C2E4}" type="presOf" srcId="{B8BD625E-4807-2347-A43A-392FA06FCCA9}" destId="{DE51C3FF-D936-2049-BCFB-8E982014E0A1}" srcOrd="0" destOrd="2" presId="urn:microsoft.com/office/officeart/2005/8/layout/vList4"/>
    <dgm:cxn modelId="{DA6A2677-6531-DA41-A042-730C80FDD98D}" srcId="{D6794471-6836-3D4A-91B4-291974F3F7AE}" destId="{25D63D71-E27E-2841-8686-8AFCDC06F37E}" srcOrd="2" destOrd="0" parTransId="{03089CC7-324E-1A45-831D-AAF842974107}" sibTransId="{DA86B2C5-8D15-A140-9F8C-A5224C059AB3}"/>
    <dgm:cxn modelId="{7D1C827A-3E00-A242-97AE-780372CE2F1C}" type="presOf" srcId="{E545A948-1BC4-0541-9316-49918ED48B6B}" destId="{B44098C1-F619-B649-AB1D-8F9ACF065937}" srcOrd="1" destOrd="4" presId="urn:microsoft.com/office/officeart/2005/8/layout/vList4"/>
    <dgm:cxn modelId="{7076A07C-A489-B14A-B238-1A699FEE4231}" srcId="{832898AE-40A7-184B-9406-41687D5E24A0}" destId="{59D6C639-321A-5F4E-9F38-CFE3BA7E63C5}" srcOrd="0" destOrd="0" parTransId="{B9F092A9-E973-024E-94FF-5A3169D1EB80}" sibTransId="{E403FC43-0C8E-4F48-964B-5D29DA517B99}"/>
    <dgm:cxn modelId="{A6702F88-CDCF-AD44-A581-9DC27BC60709}" type="presOf" srcId="{A12D1D72-FFD3-6845-AF89-0EB3C8BBA538}" destId="{B44098C1-F619-B649-AB1D-8F9ACF065937}" srcOrd="1" destOrd="5" presId="urn:microsoft.com/office/officeart/2005/8/layout/vList4"/>
    <dgm:cxn modelId="{A3BAC193-B970-744C-96C4-C028ABCAE844}" srcId="{D6794471-6836-3D4A-91B4-291974F3F7AE}" destId="{832898AE-40A7-184B-9406-41687D5E24A0}" srcOrd="0" destOrd="0" parTransId="{2D5A37C1-851A-8448-918E-669B85D6EE1D}" sibTransId="{966CD142-E0F6-8748-900D-224469C029AD}"/>
    <dgm:cxn modelId="{29950EA5-8C46-B346-9A7E-AFB35ADCBF85}" srcId="{59D6C639-321A-5F4E-9F38-CFE3BA7E63C5}" destId="{A12D1D72-FFD3-6845-AF89-0EB3C8BBA538}" srcOrd="3" destOrd="0" parTransId="{21ABDF80-2AA0-164A-BDFA-187E328D63F2}" sibTransId="{F22FF23E-6A62-444B-9133-DF7938784DA4}"/>
    <dgm:cxn modelId="{AF67D6AB-83F5-0A49-A4D3-B7BE4B259A38}" type="presOf" srcId="{59D6C639-321A-5F4E-9F38-CFE3BA7E63C5}" destId="{B44098C1-F619-B649-AB1D-8F9ACF065937}" srcOrd="1" destOrd="1" presId="urn:microsoft.com/office/officeart/2005/8/layout/vList4"/>
    <dgm:cxn modelId="{CFD039AE-5B9D-3C4F-8E56-126E2AD6B0F5}" srcId="{59D6C639-321A-5F4E-9F38-CFE3BA7E63C5}" destId="{E545A948-1BC4-0541-9316-49918ED48B6B}" srcOrd="2" destOrd="0" parTransId="{E7646CCC-1AA7-2346-ABE9-7F7431F8E6FD}" sibTransId="{5AAD2629-4837-E940-9D34-5F4F3B91FE1C}"/>
    <dgm:cxn modelId="{1695B5B9-0BD3-4B40-9A77-7626D1A56245}" type="presOf" srcId="{38DCDD8B-20FF-C044-A42B-8CF8A4DA16C7}" destId="{B44098C1-F619-B649-AB1D-8F9ACF065937}" srcOrd="1" destOrd="3" presId="urn:microsoft.com/office/officeart/2005/8/layout/vList4"/>
    <dgm:cxn modelId="{F2B226BB-89C7-4245-AC5B-95011A15999F}" srcId="{2EE73184-E5CF-5E46-BC2F-05CFE24F5352}" destId="{7ECA6D7A-1774-C340-A46E-E57B83FCEE1B}" srcOrd="0" destOrd="0" parTransId="{4431910A-B05C-0E43-AD61-1EA8DDDCD178}" sibTransId="{6E8134A6-8A84-D04C-AA25-87D4684E09C6}"/>
    <dgm:cxn modelId="{AB98CEBE-77AA-6742-9424-3D05464445EA}" type="presOf" srcId="{2EE73184-E5CF-5E46-BC2F-05CFE24F5352}" destId="{DE51C3FF-D936-2049-BCFB-8E982014E0A1}" srcOrd="0" destOrd="0" presId="urn:microsoft.com/office/officeart/2005/8/layout/vList4"/>
    <dgm:cxn modelId="{2CC38AC0-7407-0543-81F1-CD2CD622AF3A}" type="presOf" srcId="{832898AE-40A7-184B-9406-41687D5E24A0}" destId="{0EDF113B-5552-354E-AE75-40E3AE1B4331}" srcOrd="0" destOrd="0" presId="urn:microsoft.com/office/officeart/2005/8/layout/vList4"/>
    <dgm:cxn modelId="{5697E6C5-D54F-B64B-9075-39F5384AE6E8}" type="presOf" srcId="{CB8EF56D-51A6-0D4F-A87D-F83A23119D85}" destId="{0EDF113B-5552-354E-AE75-40E3AE1B4331}" srcOrd="0" destOrd="2" presId="urn:microsoft.com/office/officeart/2005/8/layout/vList4"/>
    <dgm:cxn modelId="{0C5CDBCB-DA31-864B-9A74-FE07911FAB62}" type="presOf" srcId="{7ECA6D7A-1774-C340-A46E-E57B83FCEE1B}" destId="{B27D7DE7-DB18-B94C-AB38-923CCE0B87DC}" srcOrd="1" destOrd="1" presId="urn:microsoft.com/office/officeart/2005/8/layout/vList4"/>
    <dgm:cxn modelId="{BEB518CD-1C2F-8E42-8A1D-B9D4ADC408EA}" type="presOf" srcId="{B8BD625E-4807-2347-A43A-392FA06FCCA9}" destId="{B27D7DE7-DB18-B94C-AB38-923CCE0B87DC}" srcOrd="1" destOrd="2" presId="urn:microsoft.com/office/officeart/2005/8/layout/vList4"/>
    <dgm:cxn modelId="{EDEB76DC-1C04-AB4B-A035-D86569B28A5F}" srcId="{2EE73184-E5CF-5E46-BC2F-05CFE24F5352}" destId="{B1072AE1-1EE7-E240-A32B-497FD6C427E4}" srcOrd="2" destOrd="0" parTransId="{89E75EEB-DE5A-3349-A7A9-130A3118C04A}" sibTransId="{25B411C5-5C19-3A47-9448-00FC04A0C27D}"/>
    <dgm:cxn modelId="{39AD82E9-708B-A042-BA53-63B3734D303A}" srcId="{2EE73184-E5CF-5E46-BC2F-05CFE24F5352}" destId="{B8BD625E-4807-2347-A43A-392FA06FCCA9}" srcOrd="1" destOrd="0" parTransId="{0188E91B-F99B-1F4B-99BC-9CC1E4BEB3E5}" sibTransId="{BFF1E507-93D5-F84A-9233-442A6B53C84B}"/>
    <dgm:cxn modelId="{EA6941EF-FC44-6C42-A8C5-971A81309AB2}" type="presOf" srcId="{A12D1D72-FFD3-6845-AF89-0EB3C8BBA538}" destId="{0EDF113B-5552-354E-AE75-40E3AE1B4331}" srcOrd="0" destOrd="5" presId="urn:microsoft.com/office/officeart/2005/8/layout/vList4"/>
    <dgm:cxn modelId="{1FC69527-BBAE-4248-9F1E-3AC54A0BE217}" type="presParOf" srcId="{F6065B85-0960-484B-B210-12E3AF389C43}" destId="{E9202358-A3C2-5C4E-A198-D075091ECFC1}" srcOrd="0" destOrd="0" presId="urn:microsoft.com/office/officeart/2005/8/layout/vList4"/>
    <dgm:cxn modelId="{BF0F86CC-5194-2844-8E1F-58996A142291}" type="presParOf" srcId="{E9202358-A3C2-5C4E-A198-D075091ECFC1}" destId="{0EDF113B-5552-354E-AE75-40E3AE1B4331}" srcOrd="0" destOrd="0" presId="urn:microsoft.com/office/officeart/2005/8/layout/vList4"/>
    <dgm:cxn modelId="{D1CF5974-31E8-7145-ABEE-4D615768EF45}" type="presParOf" srcId="{E9202358-A3C2-5C4E-A198-D075091ECFC1}" destId="{05910972-8591-CD40-A29B-1952660341D9}" srcOrd="1" destOrd="0" presId="urn:microsoft.com/office/officeart/2005/8/layout/vList4"/>
    <dgm:cxn modelId="{CE6D1ADB-81ED-F447-8BEA-F27AADC79FB9}" type="presParOf" srcId="{E9202358-A3C2-5C4E-A198-D075091ECFC1}" destId="{B44098C1-F619-B649-AB1D-8F9ACF065937}" srcOrd="2" destOrd="0" presId="urn:microsoft.com/office/officeart/2005/8/layout/vList4"/>
    <dgm:cxn modelId="{EA3F3A68-3C3D-7A4A-AA63-DAA8FA96D655}" type="presParOf" srcId="{F6065B85-0960-484B-B210-12E3AF389C43}" destId="{AA837F92-4EE1-9D43-83AA-6BA831AEB96C}" srcOrd="1" destOrd="0" presId="urn:microsoft.com/office/officeart/2005/8/layout/vList4"/>
    <dgm:cxn modelId="{FE248749-D7CB-D645-A321-2148309EC317}" type="presParOf" srcId="{F6065B85-0960-484B-B210-12E3AF389C43}" destId="{BB33E8B8-8D27-194E-AD04-357D40102443}" srcOrd="2" destOrd="0" presId="urn:microsoft.com/office/officeart/2005/8/layout/vList4"/>
    <dgm:cxn modelId="{91ADE1C2-98E6-0B4C-A9A0-5EE4833CAC2C}" type="presParOf" srcId="{BB33E8B8-8D27-194E-AD04-357D40102443}" destId="{DE51C3FF-D936-2049-BCFB-8E982014E0A1}" srcOrd="0" destOrd="0" presId="urn:microsoft.com/office/officeart/2005/8/layout/vList4"/>
    <dgm:cxn modelId="{C18E0ED7-BBC8-3247-8A31-FDCFCBE611AA}" type="presParOf" srcId="{BB33E8B8-8D27-194E-AD04-357D40102443}" destId="{8A04EB5A-B13E-5D4C-A824-17692B2D4E69}" srcOrd="1" destOrd="0" presId="urn:microsoft.com/office/officeart/2005/8/layout/vList4"/>
    <dgm:cxn modelId="{B65A852C-0ED9-814D-9DBA-936C43DD885E}" type="presParOf" srcId="{BB33E8B8-8D27-194E-AD04-357D40102443}" destId="{B27D7DE7-DB18-B94C-AB38-923CCE0B87DC}" srcOrd="2" destOrd="0" presId="urn:microsoft.com/office/officeart/2005/8/layout/vList4"/>
    <dgm:cxn modelId="{9CBC3CD5-0E56-9B42-8EB6-3BE1486120C4}" type="presParOf" srcId="{F6065B85-0960-484B-B210-12E3AF389C43}" destId="{34F90413-24BB-FD4C-AA8F-57FB1255D043}" srcOrd="3" destOrd="0" presId="urn:microsoft.com/office/officeart/2005/8/layout/vList4"/>
    <dgm:cxn modelId="{E5F87DF2-1B08-1049-B585-4DC4885ABD41}" type="presParOf" srcId="{F6065B85-0960-484B-B210-12E3AF389C43}" destId="{7B307D36-FB2A-3441-850E-57CC926B9172}" srcOrd="4" destOrd="0" presId="urn:microsoft.com/office/officeart/2005/8/layout/vList4"/>
    <dgm:cxn modelId="{7BF3338B-F6CA-EE42-8227-A9CB23588A44}" type="presParOf" srcId="{7B307D36-FB2A-3441-850E-57CC926B9172}" destId="{4B79CC42-C8E4-6444-BCF2-E6F343BAF546}" srcOrd="0" destOrd="0" presId="urn:microsoft.com/office/officeart/2005/8/layout/vList4"/>
    <dgm:cxn modelId="{B35677C0-DDBE-B049-81BE-FF161533DD2D}" type="presParOf" srcId="{7B307D36-FB2A-3441-850E-57CC926B9172}" destId="{E6B6EAC0-C8FA-FD4F-B8EC-6F3DB15A9590}" srcOrd="1" destOrd="0" presId="urn:microsoft.com/office/officeart/2005/8/layout/vList4"/>
    <dgm:cxn modelId="{0F26CEE9-6DAD-9042-B5A8-2DEA38072544}" type="presParOf" srcId="{7B307D36-FB2A-3441-850E-57CC926B9172}" destId="{4A30D864-61FE-054E-A101-6378CC22310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8CEA6-159D-4FF3-B906-4954C4E72A2E}"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de-DE"/>
        </a:p>
      </dgm:t>
    </dgm:pt>
    <dgm:pt modelId="{8716FA4F-C9DB-4D9E-B6BB-6D669FC166A5}">
      <dgm:prSet phldrT="[Text]"/>
      <dgm:spPr/>
      <dgm:t>
        <a:bodyPr/>
        <a:lstStyle/>
        <a:p>
          <a:r>
            <a:rPr lang="de-DE">
              <a:latin typeface="WsC Grundschrift" pitchFamily="2" charset="0"/>
            </a:rPr>
            <a:t>Einnahmen</a:t>
          </a:r>
          <a:endParaRPr lang="de-DE" dirty="0">
            <a:latin typeface="WsC Grundschrift" pitchFamily="2" charset="0"/>
          </a:endParaRPr>
        </a:p>
      </dgm:t>
    </dgm:pt>
    <dgm:pt modelId="{0007626A-DD86-4E51-A449-70E69E9F2848}" type="parTrans" cxnId="{C0A206BD-BA33-4FE6-A732-B57A186AA063}">
      <dgm:prSet/>
      <dgm:spPr/>
      <dgm:t>
        <a:bodyPr/>
        <a:lstStyle/>
        <a:p>
          <a:endParaRPr lang="de-DE"/>
        </a:p>
      </dgm:t>
    </dgm:pt>
    <dgm:pt modelId="{A820631B-5642-4173-BB13-B2729284040C}" type="sibTrans" cxnId="{C0A206BD-BA33-4FE6-A732-B57A186AA063}">
      <dgm:prSet/>
      <dgm:spPr/>
      <dgm:t>
        <a:bodyPr/>
        <a:lstStyle/>
        <a:p>
          <a:endParaRPr lang="de-DE"/>
        </a:p>
      </dgm:t>
    </dgm:pt>
    <dgm:pt modelId="{AA6593E1-BF5E-4AE3-B517-BED2BE7350D0}">
      <dgm:prSet phldrT="[Text]" custT="1"/>
      <dgm:spPr/>
      <dgm:t>
        <a:bodyPr/>
        <a:lstStyle/>
        <a:p>
          <a:r>
            <a:rPr lang="de-DE" sz="2000">
              <a:latin typeface="WsC Grundschrift" pitchFamily="2" charset="0"/>
            </a:rPr>
            <a:t>Gehalt für AG-Teilnahme:      </a:t>
          </a:r>
        </a:p>
        <a:p>
          <a:r>
            <a:rPr lang="de-DE" sz="2000">
              <a:latin typeface="WsC Grundschrift" pitchFamily="2" charset="0"/>
            </a:rPr>
            <a:t>100 €</a:t>
          </a:r>
          <a:endParaRPr lang="de-DE" sz="2000" dirty="0">
            <a:latin typeface="WsC Grundschrift" pitchFamily="2" charset="0"/>
          </a:endParaRPr>
        </a:p>
      </dgm:t>
    </dgm:pt>
    <dgm:pt modelId="{FE2C5392-0A25-457F-A8B9-ABEC6B619F31}" type="parTrans" cxnId="{22EB8A75-4F69-41ED-A265-7052599625B2}">
      <dgm:prSet/>
      <dgm:spPr/>
      <dgm:t>
        <a:bodyPr/>
        <a:lstStyle/>
        <a:p>
          <a:endParaRPr lang="de-DE"/>
        </a:p>
      </dgm:t>
    </dgm:pt>
    <dgm:pt modelId="{D1819F3B-8B0C-4DCC-BE1C-D17D2E35E7BB}" type="sibTrans" cxnId="{22EB8A75-4F69-41ED-A265-7052599625B2}">
      <dgm:prSet/>
      <dgm:spPr/>
      <dgm:t>
        <a:bodyPr/>
        <a:lstStyle/>
        <a:p>
          <a:endParaRPr lang="de-DE"/>
        </a:p>
      </dgm:t>
    </dgm:pt>
    <dgm:pt modelId="{11B47977-A823-4F6A-BC8B-EC57878B0BE6}">
      <dgm:prSet phldrT="[Text]"/>
      <dgm:spPr/>
      <dgm:t>
        <a:bodyPr/>
        <a:lstStyle/>
        <a:p>
          <a:r>
            <a:rPr lang="de-DE">
              <a:latin typeface="WsC Grundschrift" pitchFamily="2" charset="0"/>
            </a:rPr>
            <a:t>feste Ausgaben</a:t>
          </a:r>
          <a:endParaRPr lang="de-DE" dirty="0">
            <a:latin typeface="WsC Grundschrift" pitchFamily="2" charset="0"/>
          </a:endParaRPr>
        </a:p>
      </dgm:t>
    </dgm:pt>
    <dgm:pt modelId="{5AD7F58F-5996-43CC-8C57-51978C6C2A6B}" type="parTrans" cxnId="{1152949C-B027-4A8D-BB80-47E4B83A65BC}">
      <dgm:prSet/>
      <dgm:spPr/>
      <dgm:t>
        <a:bodyPr/>
        <a:lstStyle/>
        <a:p>
          <a:endParaRPr lang="de-DE"/>
        </a:p>
      </dgm:t>
    </dgm:pt>
    <dgm:pt modelId="{A998106B-826F-4ADA-9532-D24DDBB22FCF}" type="sibTrans" cxnId="{1152949C-B027-4A8D-BB80-47E4B83A65BC}">
      <dgm:prSet/>
      <dgm:spPr/>
      <dgm:t>
        <a:bodyPr/>
        <a:lstStyle/>
        <a:p>
          <a:endParaRPr lang="de-DE"/>
        </a:p>
      </dgm:t>
    </dgm:pt>
    <dgm:pt modelId="{3FE30FEC-E11C-4ADF-9F18-EB748E0E6B98}">
      <dgm:prSet phldrT="[Text]" custT="1"/>
      <dgm:spPr/>
      <dgm:t>
        <a:bodyPr/>
        <a:lstStyle/>
        <a:p>
          <a:r>
            <a:rPr lang="de-DE" sz="2000" dirty="0">
              <a:latin typeface="WsC Grundschrift" pitchFamily="2" charset="0"/>
            </a:rPr>
            <a:t>Miete Tisch:      </a:t>
          </a:r>
        </a:p>
        <a:p>
          <a:r>
            <a:rPr lang="de-DE" sz="2000" dirty="0">
              <a:latin typeface="WsC Grundschrift" pitchFamily="2" charset="0"/>
            </a:rPr>
            <a:t>75 €</a:t>
          </a:r>
        </a:p>
      </dgm:t>
    </dgm:pt>
    <dgm:pt modelId="{8F57B83F-C5FA-4167-BC27-7C1423E8EF08}" type="parTrans" cxnId="{06ED6C75-5B3F-47C4-98C2-E692A5512DE0}">
      <dgm:prSet/>
      <dgm:spPr/>
      <dgm:t>
        <a:bodyPr/>
        <a:lstStyle/>
        <a:p>
          <a:endParaRPr lang="de-DE"/>
        </a:p>
      </dgm:t>
    </dgm:pt>
    <dgm:pt modelId="{EA13A2C5-0DA4-4531-B54E-9B2E541E1F25}" type="sibTrans" cxnId="{06ED6C75-5B3F-47C4-98C2-E692A5512DE0}">
      <dgm:prSet/>
      <dgm:spPr/>
      <dgm:t>
        <a:bodyPr/>
        <a:lstStyle/>
        <a:p>
          <a:endParaRPr lang="de-DE"/>
        </a:p>
      </dgm:t>
    </dgm:pt>
    <dgm:pt modelId="{72C7CC2F-A025-4342-899C-E410A08F5EBC}">
      <dgm:prSet custT="1"/>
      <dgm:spPr/>
      <dgm:t>
        <a:bodyPr/>
        <a:lstStyle/>
        <a:p>
          <a:r>
            <a:rPr lang="de-DE" sz="2000">
              <a:latin typeface="WsC Grundschrift" pitchFamily="2" charset="0"/>
            </a:rPr>
            <a:t>Wocheneinkauf: </a:t>
          </a:r>
        </a:p>
        <a:p>
          <a:r>
            <a:rPr lang="de-DE" sz="2000">
              <a:latin typeface="WsC Grundschrift" pitchFamily="2" charset="0"/>
            </a:rPr>
            <a:t>etwa 10 €</a:t>
          </a:r>
          <a:endParaRPr lang="de-DE" sz="2000" dirty="0">
            <a:latin typeface="WsC Grundschrift" pitchFamily="2" charset="0"/>
          </a:endParaRPr>
        </a:p>
      </dgm:t>
    </dgm:pt>
    <dgm:pt modelId="{93E2A6A0-27CC-484D-8879-0B09DE4F69B5}" type="parTrans" cxnId="{A758E6CF-1346-488F-9850-8BA3BA0B7AFD}">
      <dgm:prSet/>
      <dgm:spPr/>
      <dgm:t>
        <a:bodyPr/>
        <a:lstStyle/>
        <a:p>
          <a:endParaRPr lang="de-DE"/>
        </a:p>
      </dgm:t>
    </dgm:pt>
    <dgm:pt modelId="{31ECD826-2D85-4781-B574-2F26ABFC1D93}" type="sibTrans" cxnId="{A758E6CF-1346-488F-9850-8BA3BA0B7AFD}">
      <dgm:prSet/>
      <dgm:spPr/>
      <dgm:t>
        <a:bodyPr/>
        <a:lstStyle/>
        <a:p>
          <a:endParaRPr lang="de-DE"/>
        </a:p>
      </dgm:t>
    </dgm:pt>
    <dgm:pt modelId="{4B74E347-4D21-47FA-B003-30900B89F227}">
      <dgm:prSet custT="1"/>
      <dgm:spPr/>
      <dgm:t>
        <a:bodyPr/>
        <a:lstStyle/>
        <a:p>
          <a:r>
            <a:rPr lang="de-DE" sz="2000">
              <a:latin typeface="WsC Grundschrift" pitchFamily="2" charset="0"/>
            </a:rPr>
            <a:t>Bonus-Aufgabe: </a:t>
          </a:r>
        </a:p>
        <a:p>
          <a:r>
            <a:rPr lang="de-DE" sz="2000">
              <a:latin typeface="WsC Grundschrift" pitchFamily="2" charset="0"/>
            </a:rPr>
            <a:t>10 € pro Aufgabe</a:t>
          </a:r>
          <a:endParaRPr lang="de-DE" sz="2000" dirty="0">
            <a:latin typeface="WsC Grundschrift" pitchFamily="2" charset="0"/>
          </a:endParaRPr>
        </a:p>
      </dgm:t>
    </dgm:pt>
    <dgm:pt modelId="{07EB3DC5-F23E-433D-8423-774553B48BE9}" type="parTrans" cxnId="{E16941BF-B240-4A33-8E0D-9678790C9239}">
      <dgm:prSet/>
      <dgm:spPr/>
      <dgm:t>
        <a:bodyPr/>
        <a:lstStyle/>
        <a:p>
          <a:endParaRPr lang="de-DE"/>
        </a:p>
      </dgm:t>
    </dgm:pt>
    <dgm:pt modelId="{DF1F77BD-AC4F-45FD-B3C3-497AD03AA348}" type="sibTrans" cxnId="{E16941BF-B240-4A33-8E0D-9678790C9239}">
      <dgm:prSet/>
      <dgm:spPr/>
      <dgm:t>
        <a:bodyPr/>
        <a:lstStyle/>
        <a:p>
          <a:endParaRPr lang="de-DE"/>
        </a:p>
      </dgm:t>
    </dgm:pt>
    <dgm:pt modelId="{AEBBE5A0-DBB7-0142-A27E-F315BE830A80}" type="pres">
      <dgm:prSet presAssocID="{92B8CEA6-159D-4FF3-B906-4954C4E72A2E}" presName="theList" presStyleCnt="0">
        <dgm:presLayoutVars>
          <dgm:dir/>
          <dgm:animLvl val="lvl"/>
          <dgm:resizeHandles val="exact"/>
        </dgm:presLayoutVars>
      </dgm:prSet>
      <dgm:spPr/>
    </dgm:pt>
    <dgm:pt modelId="{27334722-AC0C-9548-A6C0-B4A759026390}" type="pres">
      <dgm:prSet presAssocID="{8716FA4F-C9DB-4D9E-B6BB-6D669FC166A5}" presName="compNode" presStyleCnt="0"/>
      <dgm:spPr/>
    </dgm:pt>
    <dgm:pt modelId="{A0E1E4B4-70EB-1D40-8CE7-C70DB2671345}" type="pres">
      <dgm:prSet presAssocID="{8716FA4F-C9DB-4D9E-B6BB-6D669FC166A5}" presName="aNode" presStyleLbl="bgShp" presStyleIdx="0" presStyleCnt="2"/>
      <dgm:spPr/>
    </dgm:pt>
    <dgm:pt modelId="{3EEEA10C-A813-6540-B3B9-DB7686A72DB4}" type="pres">
      <dgm:prSet presAssocID="{8716FA4F-C9DB-4D9E-B6BB-6D669FC166A5}" presName="textNode" presStyleLbl="bgShp" presStyleIdx="0" presStyleCnt="2"/>
      <dgm:spPr/>
    </dgm:pt>
    <dgm:pt modelId="{CC241CD5-F507-6940-81B8-FCDDD91CE872}" type="pres">
      <dgm:prSet presAssocID="{8716FA4F-C9DB-4D9E-B6BB-6D669FC166A5}" presName="compChildNode" presStyleCnt="0"/>
      <dgm:spPr/>
    </dgm:pt>
    <dgm:pt modelId="{3AF5A54D-88BC-4741-A267-06FA73A890EE}" type="pres">
      <dgm:prSet presAssocID="{8716FA4F-C9DB-4D9E-B6BB-6D669FC166A5}" presName="theInnerList" presStyleCnt="0"/>
      <dgm:spPr/>
    </dgm:pt>
    <dgm:pt modelId="{CFC6B131-7804-424A-9290-F9CB799470D4}" type="pres">
      <dgm:prSet presAssocID="{AA6593E1-BF5E-4AE3-B517-BED2BE7350D0}" presName="childNode" presStyleLbl="node1" presStyleIdx="0" presStyleCnt="4">
        <dgm:presLayoutVars>
          <dgm:bulletEnabled val="1"/>
        </dgm:presLayoutVars>
      </dgm:prSet>
      <dgm:spPr/>
    </dgm:pt>
    <dgm:pt modelId="{FD835C1F-1CFC-2A41-92E1-A1D0DE88F0E6}" type="pres">
      <dgm:prSet presAssocID="{AA6593E1-BF5E-4AE3-B517-BED2BE7350D0}" presName="aSpace2" presStyleCnt="0"/>
      <dgm:spPr/>
    </dgm:pt>
    <dgm:pt modelId="{98ACBE39-C7C0-8E46-8C58-4B586A95CA6F}" type="pres">
      <dgm:prSet presAssocID="{4B74E347-4D21-47FA-B003-30900B89F227}" presName="childNode" presStyleLbl="node1" presStyleIdx="1" presStyleCnt="4">
        <dgm:presLayoutVars>
          <dgm:bulletEnabled val="1"/>
        </dgm:presLayoutVars>
      </dgm:prSet>
      <dgm:spPr/>
    </dgm:pt>
    <dgm:pt modelId="{D5EA178D-C0F7-9748-B024-605C043A2947}" type="pres">
      <dgm:prSet presAssocID="{8716FA4F-C9DB-4D9E-B6BB-6D669FC166A5}" presName="aSpace" presStyleCnt="0"/>
      <dgm:spPr/>
    </dgm:pt>
    <dgm:pt modelId="{D9674FBE-04FB-5E4F-AB50-96C755E06B01}" type="pres">
      <dgm:prSet presAssocID="{11B47977-A823-4F6A-BC8B-EC57878B0BE6}" presName="compNode" presStyleCnt="0"/>
      <dgm:spPr/>
    </dgm:pt>
    <dgm:pt modelId="{3C02870A-BDEA-3742-941E-15D891E4BFAA}" type="pres">
      <dgm:prSet presAssocID="{11B47977-A823-4F6A-BC8B-EC57878B0BE6}" presName="aNode" presStyleLbl="bgShp" presStyleIdx="1" presStyleCnt="2"/>
      <dgm:spPr/>
    </dgm:pt>
    <dgm:pt modelId="{75CC23F0-6656-394C-B7B3-B7A3BC439655}" type="pres">
      <dgm:prSet presAssocID="{11B47977-A823-4F6A-BC8B-EC57878B0BE6}" presName="textNode" presStyleLbl="bgShp" presStyleIdx="1" presStyleCnt="2"/>
      <dgm:spPr/>
    </dgm:pt>
    <dgm:pt modelId="{5F6D4A73-7C43-1348-B862-26EE3339BF03}" type="pres">
      <dgm:prSet presAssocID="{11B47977-A823-4F6A-BC8B-EC57878B0BE6}" presName="compChildNode" presStyleCnt="0"/>
      <dgm:spPr/>
    </dgm:pt>
    <dgm:pt modelId="{C57DB619-95B8-864E-87BD-AC0DCCCB72B9}" type="pres">
      <dgm:prSet presAssocID="{11B47977-A823-4F6A-BC8B-EC57878B0BE6}" presName="theInnerList" presStyleCnt="0"/>
      <dgm:spPr/>
    </dgm:pt>
    <dgm:pt modelId="{80C34755-A21D-234E-8B1F-63F00826892E}" type="pres">
      <dgm:prSet presAssocID="{3FE30FEC-E11C-4ADF-9F18-EB748E0E6B98}" presName="childNode" presStyleLbl="node1" presStyleIdx="2" presStyleCnt="4">
        <dgm:presLayoutVars>
          <dgm:bulletEnabled val="1"/>
        </dgm:presLayoutVars>
      </dgm:prSet>
      <dgm:spPr/>
    </dgm:pt>
    <dgm:pt modelId="{305AA092-476C-B94A-82C1-B862A6FE98E6}" type="pres">
      <dgm:prSet presAssocID="{3FE30FEC-E11C-4ADF-9F18-EB748E0E6B98}" presName="aSpace2" presStyleCnt="0"/>
      <dgm:spPr/>
    </dgm:pt>
    <dgm:pt modelId="{0215CFFD-0E5A-6C46-90AB-DCD95349C958}" type="pres">
      <dgm:prSet presAssocID="{72C7CC2F-A025-4342-899C-E410A08F5EBC}" presName="childNode" presStyleLbl="node1" presStyleIdx="3" presStyleCnt="4">
        <dgm:presLayoutVars>
          <dgm:bulletEnabled val="1"/>
        </dgm:presLayoutVars>
      </dgm:prSet>
      <dgm:spPr/>
    </dgm:pt>
  </dgm:ptLst>
  <dgm:cxnLst>
    <dgm:cxn modelId="{B05DF20C-30A9-9A4F-B473-4DDF7CB9173C}" type="presOf" srcId="{92B8CEA6-159D-4FF3-B906-4954C4E72A2E}" destId="{AEBBE5A0-DBB7-0142-A27E-F315BE830A80}" srcOrd="0" destOrd="0" presId="urn:microsoft.com/office/officeart/2005/8/layout/lProcess2"/>
    <dgm:cxn modelId="{BDA69D18-DE91-1147-9A46-916C712BE21F}" type="presOf" srcId="{8716FA4F-C9DB-4D9E-B6BB-6D669FC166A5}" destId="{3EEEA10C-A813-6540-B3B9-DB7686A72DB4}" srcOrd="1" destOrd="0" presId="urn:microsoft.com/office/officeart/2005/8/layout/lProcess2"/>
    <dgm:cxn modelId="{B0A5FD6F-DF15-3647-BD9D-CE571BF6DCAE}" type="presOf" srcId="{11B47977-A823-4F6A-BC8B-EC57878B0BE6}" destId="{75CC23F0-6656-394C-B7B3-B7A3BC439655}" srcOrd="1" destOrd="0" presId="urn:microsoft.com/office/officeart/2005/8/layout/lProcess2"/>
    <dgm:cxn modelId="{06ED6C75-5B3F-47C4-98C2-E692A5512DE0}" srcId="{11B47977-A823-4F6A-BC8B-EC57878B0BE6}" destId="{3FE30FEC-E11C-4ADF-9F18-EB748E0E6B98}" srcOrd="0" destOrd="0" parTransId="{8F57B83F-C5FA-4167-BC27-7C1423E8EF08}" sibTransId="{EA13A2C5-0DA4-4531-B54E-9B2E541E1F25}"/>
    <dgm:cxn modelId="{22EB8A75-4F69-41ED-A265-7052599625B2}" srcId="{8716FA4F-C9DB-4D9E-B6BB-6D669FC166A5}" destId="{AA6593E1-BF5E-4AE3-B517-BED2BE7350D0}" srcOrd="0" destOrd="0" parTransId="{FE2C5392-0A25-457F-A8B9-ABEC6B619F31}" sibTransId="{D1819F3B-8B0C-4DCC-BE1C-D17D2E35E7BB}"/>
    <dgm:cxn modelId="{1C69187F-E9F8-344C-A49A-4D1EA851C19B}" type="presOf" srcId="{4B74E347-4D21-47FA-B003-30900B89F227}" destId="{98ACBE39-C7C0-8E46-8C58-4B586A95CA6F}" srcOrd="0" destOrd="0" presId="urn:microsoft.com/office/officeart/2005/8/layout/lProcess2"/>
    <dgm:cxn modelId="{FE731E8B-747C-1742-B76B-304579C394B6}" type="presOf" srcId="{72C7CC2F-A025-4342-899C-E410A08F5EBC}" destId="{0215CFFD-0E5A-6C46-90AB-DCD95349C958}" srcOrd="0" destOrd="0" presId="urn:microsoft.com/office/officeart/2005/8/layout/lProcess2"/>
    <dgm:cxn modelId="{1152949C-B027-4A8D-BB80-47E4B83A65BC}" srcId="{92B8CEA6-159D-4FF3-B906-4954C4E72A2E}" destId="{11B47977-A823-4F6A-BC8B-EC57878B0BE6}" srcOrd="1" destOrd="0" parTransId="{5AD7F58F-5996-43CC-8C57-51978C6C2A6B}" sibTransId="{A998106B-826F-4ADA-9532-D24DDBB22FCF}"/>
    <dgm:cxn modelId="{C0A206BD-BA33-4FE6-A732-B57A186AA063}" srcId="{92B8CEA6-159D-4FF3-B906-4954C4E72A2E}" destId="{8716FA4F-C9DB-4D9E-B6BB-6D669FC166A5}" srcOrd="0" destOrd="0" parTransId="{0007626A-DD86-4E51-A449-70E69E9F2848}" sibTransId="{A820631B-5642-4173-BB13-B2729284040C}"/>
    <dgm:cxn modelId="{E16941BF-B240-4A33-8E0D-9678790C9239}" srcId="{8716FA4F-C9DB-4D9E-B6BB-6D669FC166A5}" destId="{4B74E347-4D21-47FA-B003-30900B89F227}" srcOrd="1" destOrd="0" parTransId="{07EB3DC5-F23E-433D-8423-774553B48BE9}" sibTransId="{DF1F77BD-AC4F-45FD-B3C3-497AD03AA348}"/>
    <dgm:cxn modelId="{6C1A85C5-726F-904A-822C-7E3ACB70B1A0}" type="presOf" srcId="{8716FA4F-C9DB-4D9E-B6BB-6D669FC166A5}" destId="{A0E1E4B4-70EB-1D40-8CE7-C70DB2671345}" srcOrd="0" destOrd="0" presId="urn:microsoft.com/office/officeart/2005/8/layout/lProcess2"/>
    <dgm:cxn modelId="{A758E6CF-1346-488F-9850-8BA3BA0B7AFD}" srcId="{11B47977-A823-4F6A-BC8B-EC57878B0BE6}" destId="{72C7CC2F-A025-4342-899C-E410A08F5EBC}" srcOrd="1" destOrd="0" parTransId="{93E2A6A0-27CC-484D-8879-0B09DE4F69B5}" sibTransId="{31ECD826-2D85-4781-B574-2F26ABFC1D93}"/>
    <dgm:cxn modelId="{010E16D7-ECC2-FC4E-B52A-341253732696}" type="presOf" srcId="{3FE30FEC-E11C-4ADF-9F18-EB748E0E6B98}" destId="{80C34755-A21D-234E-8B1F-63F00826892E}" srcOrd="0" destOrd="0" presId="urn:microsoft.com/office/officeart/2005/8/layout/lProcess2"/>
    <dgm:cxn modelId="{321A1CE3-9737-A24D-8132-8DCA3FC618EE}" type="presOf" srcId="{11B47977-A823-4F6A-BC8B-EC57878B0BE6}" destId="{3C02870A-BDEA-3742-941E-15D891E4BFAA}" srcOrd="0" destOrd="0" presId="urn:microsoft.com/office/officeart/2005/8/layout/lProcess2"/>
    <dgm:cxn modelId="{64DE93EE-47D2-1840-854E-7C77E3016256}" type="presOf" srcId="{AA6593E1-BF5E-4AE3-B517-BED2BE7350D0}" destId="{CFC6B131-7804-424A-9290-F9CB799470D4}" srcOrd="0" destOrd="0" presId="urn:microsoft.com/office/officeart/2005/8/layout/lProcess2"/>
    <dgm:cxn modelId="{81BCC3E9-A9E6-BD4F-97F1-19B02D472CB5}" type="presParOf" srcId="{AEBBE5A0-DBB7-0142-A27E-F315BE830A80}" destId="{27334722-AC0C-9548-A6C0-B4A759026390}" srcOrd="0" destOrd="0" presId="urn:microsoft.com/office/officeart/2005/8/layout/lProcess2"/>
    <dgm:cxn modelId="{880FE383-9050-6943-8CF1-364BA24B7CB7}" type="presParOf" srcId="{27334722-AC0C-9548-A6C0-B4A759026390}" destId="{A0E1E4B4-70EB-1D40-8CE7-C70DB2671345}" srcOrd="0" destOrd="0" presId="urn:microsoft.com/office/officeart/2005/8/layout/lProcess2"/>
    <dgm:cxn modelId="{012E19F3-0AAE-FA48-B92A-255FA3F80841}" type="presParOf" srcId="{27334722-AC0C-9548-A6C0-B4A759026390}" destId="{3EEEA10C-A813-6540-B3B9-DB7686A72DB4}" srcOrd="1" destOrd="0" presId="urn:microsoft.com/office/officeart/2005/8/layout/lProcess2"/>
    <dgm:cxn modelId="{14D2FBDA-F5BE-FF40-9927-C8BE00C235A2}" type="presParOf" srcId="{27334722-AC0C-9548-A6C0-B4A759026390}" destId="{CC241CD5-F507-6940-81B8-FCDDD91CE872}" srcOrd="2" destOrd="0" presId="urn:microsoft.com/office/officeart/2005/8/layout/lProcess2"/>
    <dgm:cxn modelId="{A6CFCCB1-0097-C841-A735-7F1CDE900028}" type="presParOf" srcId="{CC241CD5-F507-6940-81B8-FCDDD91CE872}" destId="{3AF5A54D-88BC-4741-A267-06FA73A890EE}" srcOrd="0" destOrd="0" presId="urn:microsoft.com/office/officeart/2005/8/layout/lProcess2"/>
    <dgm:cxn modelId="{09098464-94DC-4E4D-840B-4D6D19DB6F38}" type="presParOf" srcId="{3AF5A54D-88BC-4741-A267-06FA73A890EE}" destId="{CFC6B131-7804-424A-9290-F9CB799470D4}" srcOrd="0" destOrd="0" presId="urn:microsoft.com/office/officeart/2005/8/layout/lProcess2"/>
    <dgm:cxn modelId="{55B83E1A-5283-1742-A2AB-C8E6A4FC568F}" type="presParOf" srcId="{3AF5A54D-88BC-4741-A267-06FA73A890EE}" destId="{FD835C1F-1CFC-2A41-92E1-A1D0DE88F0E6}" srcOrd="1" destOrd="0" presId="urn:microsoft.com/office/officeart/2005/8/layout/lProcess2"/>
    <dgm:cxn modelId="{95367756-B195-AC4F-879E-3E607BBCB648}" type="presParOf" srcId="{3AF5A54D-88BC-4741-A267-06FA73A890EE}" destId="{98ACBE39-C7C0-8E46-8C58-4B586A95CA6F}" srcOrd="2" destOrd="0" presId="urn:microsoft.com/office/officeart/2005/8/layout/lProcess2"/>
    <dgm:cxn modelId="{FD1EB9AA-FC0A-9747-9130-46520782384C}" type="presParOf" srcId="{AEBBE5A0-DBB7-0142-A27E-F315BE830A80}" destId="{D5EA178D-C0F7-9748-B024-605C043A2947}" srcOrd="1" destOrd="0" presId="urn:microsoft.com/office/officeart/2005/8/layout/lProcess2"/>
    <dgm:cxn modelId="{B17C05EE-9A9D-8045-A146-BDDE416CDC7E}" type="presParOf" srcId="{AEBBE5A0-DBB7-0142-A27E-F315BE830A80}" destId="{D9674FBE-04FB-5E4F-AB50-96C755E06B01}" srcOrd="2" destOrd="0" presId="urn:microsoft.com/office/officeart/2005/8/layout/lProcess2"/>
    <dgm:cxn modelId="{0A42B3FD-EFBB-704D-96BE-E12463FE180B}" type="presParOf" srcId="{D9674FBE-04FB-5E4F-AB50-96C755E06B01}" destId="{3C02870A-BDEA-3742-941E-15D891E4BFAA}" srcOrd="0" destOrd="0" presId="urn:microsoft.com/office/officeart/2005/8/layout/lProcess2"/>
    <dgm:cxn modelId="{045F5879-A4AA-874D-B075-2D9C21950421}" type="presParOf" srcId="{D9674FBE-04FB-5E4F-AB50-96C755E06B01}" destId="{75CC23F0-6656-394C-B7B3-B7A3BC439655}" srcOrd="1" destOrd="0" presId="urn:microsoft.com/office/officeart/2005/8/layout/lProcess2"/>
    <dgm:cxn modelId="{B8DA2379-9F81-4E40-A094-9A09325D02D1}" type="presParOf" srcId="{D9674FBE-04FB-5E4F-AB50-96C755E06B01}" destId="{5F6D4A73-7C43-1348-B862-26EE3339BF03}" srcOrd="2" destOrd="0" presId="urn:microsoft.com/office/officeart/2005/8/layout/lProcess2"/>
    <dgm:cxn modelId="{D765C2C9-7CB9-DF45-90BE-A5B57EA75535}" type="presParOf" srcId="{5F6D4A73-7C43-1348-B862-26EE3339BF03}" destId="{C57DB619-95B8-864E-87BD-AC0DCCCB72B9}" srcOrd="0" destOrd="0" presId="urn:microsoft.com/office/officeart/2005/8/layout/lProcess2"/>
    <dgm:cxn modelId="{55B6C9A0-39B3-C84E-B9E3-E920D9109239}" type="presParOf" srcId="{C57DB619-95B8-864E-87BD-AC0DCCCB72B9}" destId="{80C34755-A21D-234E-8B1F-63F00826892E}" srcOrd="0" destOrd="0" presId="urn:microsoft.com/office/officeart/2005/8/layout/lProcess2"/>
    <dgm:cxn modelId="{A9669C85-EFE7-0C42-9F7E-B88990E638CC}" type="presParOf" srcId="{C57DB619-95B8-864E-87BD-AC0DCCCB72B9}" destId="{305AA092-476C-B94A-82C1-B862A6FE98E6}" srcOrd="1" destOrd="0" presId="urn:microsoft.com/office/officeart/2005/8/layout/lProcess2"/>
    <dgm:cxn modelId="{6CC44CFB-3AC3-894B-99F1-D15DC68DA690}" type="presParOf" srcId="{C57DB619-95B8-864E-87BD-AC0DCCCB72B9}" destId="{0215CFFD-0E5A-6C46-90AB-DCD95349C958}" srcOrd="2"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8CEA6-159D-4FF3-B906-4954C4E72A2E}"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de-DE"/>
        </a:p>
      </dgm:t>
    </dgm:pt>
    <dgm:pt modelId="{8716FA4F-C9DB-4D9E-B6BB-6D669FC166A5}">
      <dgm:prSet phldrT="[Text]"/>
      <dgm:spPr/>
      <dgm:t>
        <a:bodyPr/>
        <a:lstStyle/>
        <a:p>
          <a:r>
            <a:rPr lang="de-DE">
              <a:latin typeface="WsC Grundschrift" pitchFamily="2" charset="0"/>
            </a:rPr>
            <a:t>Einnahmen</a:t>
          </a:r>
          <a:endParaRPr lang="de-DE" dirty="0">
            <a:latin typeface="WsC Grundschrift" pitchFamily="2" charset="0"/>
          </a:endParaRPr>
        </a:p>
      </dgm:t>
    </dgm:pt>
    <dgm:pt modelId="{0007626A-DD86-4E51-A449-70E69E9F2848}" type="parTrans" cxnId="{C0A206BD-BA33-4FE6-A732-B57A186AA063}">
      <dgm:prSet/>
      <dgm:spPr/>
      <dgm:t>
        <a:bodyPr/>
        <a:lstStyle/>
        <a:p>
          <a:endParaRPr lang="de-DE"/>
        </a:p>
      </dgm:t>
    </dgm:pt>
    <dgm:pt modelId="{A820631B-5642-4173-BB13-B2729284040C}" type="sibTrans" cxnId="{C0A206BD-BA33-4FE6-A732-B57A186AA063}">
      <dgm:prSet/>
      <dgm:spPr/>
      <dgm:t>
        <a:bodyPr/>
        <a:lstStyle/>
        <a:p>
          <a:endParaRPr lang="de-DE"/>
        </a:p>
      </dgm:t>
    </dgm:pt>
    <dgm:pt modelId="{AA6593E1-BF5E-4AE3-B517-BED2BE7350D0}">
      <dgm:prSet phldrT="[Text]" custT="1"/>
      <dgm:spPr/>
      <dgm:t>
        <a:bodyPr/>
        <a:lstStyle/>
        <a:p>
          <a:r>
            <a:rPr lang="de-DE" sz="2000">
              <a:latin typeface="WsC Grundschrift" pitchFamily="2" charset="0"/>
            </a:rPr>
            <a:t>Gehalt für AG-Teilnahme:      </a:t>
          </a:r>
        </a:p>
        <a:p>
          <a:r>
            <a:rPr lang="de-DE" sz="2000">
              <a:latin typeface="WsC Grundschrift" pitchFamily="2" charset="0"/>
            </a:rPr>
            <a:t>100 €</a:t>
          </a:r>
          <a:endParaRPr lang="de-DE" sz="2000" dirty="0">
            <a:latin typeface="WsC Grundschrift" pitchFamily="2" charset="0"/>
          </a:endParaRPr>
        </a:p>
      </dgm:t>
    </dgm:pt>
    <dgm:pt modelId="{FE2C5392-0A25-457F-A8B9-ABEC6B619F31}" type="parTrans" cxnId="{22EB8A75-4F69-41ED-A265-7052599625B2}">
      <dgm:prSet/>
      <dgm:spPr/>
      <dgm:t>
        <a:bodyPr/>
        <a:lstStyle/>
        <a:p>
          <a:endParaRPr lang="de-DE"/>
        </a:p>
      </dgm:t>
    </dgm:pt>
    <dgm:pt modelId="{D1819F3B-8B0C-4DCC-BE1C-D17D2E35E7BB}" type="sibTrans" cxnId="{22EB8A75-4F69-41ED-A265-7052599625B2}">
      <dgm:prSet/>
      <dgm:spPr/>
      <dgm:t>
        <a:bodyPr/>
        <a:lstStyle/>
        <a:p>
          <a:endParaRPr lang="de-DE"/>
        </a:p>
      </dgm:t>
    </dgm:pt>
    <dgm:pt modelId="{11B47977-A823-4F6A-BC8B-EC57878B0BE6}">
      <dgm:prSet phldrT="[Text]"/>
      <dgm:spPr/>
      <dgm:t>
        <a:bodyPr/>
        <a:lstStyle/>
        <a:p>
          <a:r>
            <a:rPr lang="de-DE">
              <a:latin typeface="WsC Grundschrift" pitchFamily="2" charset="0"/>
            </a:rPr>
            <a:t>feste Ausgaben</a:t>
          </a:r>
          <a:endParaRPr lang="de-DE" dirty="0">
            <a:latin typeface="WsC Grundschrift" pitchFamily="2" charset="0"/>
          </a:endParaRPr>
        </a:p>
      </dgm:t>
    </dgm:pt>
    <dgm:pt modelId="{5AD7F58F-5996-43CC-8C57-51978C6C2A6B}" type="parTrans" cxnId="{1152949C-B027-4A8D-BB80-47E4B83A65BC}">
      <dgm:prSet/>
      <dgm:spPr/>
      <dgm:t>
        <a:bodyPr/>
        <a:lstStyle/>
        <a:p>
          <a:endParaRPr lang="de-DE"/>
        </a:p>
      </dgm:t>
    </dgm:pt>
    <dgm:pt modelId="{A998106B-826F-4ADA-9532-D24DDBB22FCF}" type="sibTrans" cxnId="{1152949C-B027-4A8D-BB80-47E4B83A65BC}">
      <dgm:prSet/>
      <dgm:spPr/>
      <dgm:t>
        <a:bodyPr/>
        <a:lstStyle/>
        <a:p>
          <a:endParaRPr lang="de-DE"/>
        </a:p>
      </dgm:t>
    </dgm:pt>
    <dgm:pt modelId="{3FE30FEC-E11C-4ADF-9F18-EB748E0E6B98}">
      <dgm:prSet phldrT="[Text]" custT="1"/>
      <dgm:spPr/>
      <dgm:t>
        <a:bodyPr/>
        <a:lstStyle/>
        <a:p>
          <a:r>
            <a:rPr lang="de-DE" sz="2000" dirty="0">
              <a:latin typeface="WsC Grundschrift" pitchFamily="2" charset="0"/>
            </a:rPr>
            <a:t>Miete Tisch:      </a:t>
          </a:r>
        </a:p>
        <a:p>
          <a:r>
            <a:rPr lang="de-DE" sz="2000">
              <a:latin typeface="WsC Grundschrift" pitchFamily="2" charset="0"/>
            </a:rPr>
            <a:t>75 </a:t>
          </a:r>
          <a:r>
            <a:rPr lang="de-DE" sz="2000" dirty="0">
              <a:latin typeface="WsC Grundschrift" pitchFamily="2" charset="0"/>
            </a:rPr>
            <a:t>€</a:t>
          </a:r>
        </a:p>
      </dgm:t>
    </dgm:pt>
    <dgm:pt modelId="{8F57B83F-C5FA-4167-BC27-7C1423E8EF08}" type="parTrans" cxnId="{06ED6C75-5B3F-47C4-98C2-E692A5512DE0}">
      <dgm:prSet/>
      <dgm:spPr/>
      <dgm:t>
        <a:bodyPr/>
        <a:lstStyle/>
        <a:p>
          <a:endParaRPr lang="de-DE"/>
        </a:p>
      </dgm:t>
    </dgm:pt>
    <dgm:pt modelId="{EA13A2C5-0DA4-4531-B54E-9B2E541E1F25}" type="sibTrans" cxnId="{06ED6C75-5B3F-47C4-98C2-E692A5512DE0}">
      <dgm:prSet/>
      <dgm:spPr/>
      <dgm:t>
        <a:bodyPr/>
        <a:lstStyle/>
        <a:p>
          <a:endParaRPr lang="de-DE"/>
        </a:p>
      </dgm:t>
    </dgm:pt>
    <dgm:pt modelId="{72C7CC2F-A025-4342-899C-E410A08F5EBC}">
      <dgm:prSet custT="1"/>
      <dgm:spPr/>
      <dgm:t>
        <a:bodyPr/>
        <a:lstStyle/>
        <a:p>
          <a:r>
            <a:rPr lang="de-DE" sz="2000">
              <a:latin typeface="WsC Grundschrift" pitchFamily="2" charset="0"/>
            </a:rPr>
            <a:t>Wocheneinkauf: </a:t>
          </a:r>
        </a:p>
        <a:p>
          <a:r>
            <a:rPr lang="de-DE" sz="2000">
              <a:latin typeface="WsC Grundschrift" pitchFamily="2" charset="0"/>
            </a:rPr>
            <a:t>etwa 10 €</a:t>
          </a:r>
          <a:endParaRPr lang="de-DE" sz="2000" dirty="0">
            <a:latin typeface="WsC Grundschrift" pitchFamily="2" charset="0"/>
          </a:endParaRPr>
        </a:p>
      </dgm:t>
    </dgm:pt>
    <dgm:pt modelId="{93E2A6A0-27CC-484D-8879-0B09DE4F69B5}" type="parTrans" cxnId="{A758E6CF-1346-488F-9850-8BA3BA0B7AFD}">
      <dgm:prSet/>
      <dgm:spPr/>
      <dgm:t>
        <a:bodyPr/>
        <a:lstStyle/>
        <a:p>
          <a:endParaRPr lang="de-DE"/>
        </a:p>
      </dgm:t>
    </dgm:pt>
    <dgm:pt modelId="{31ECD826-2D85-4781-B574-2F26ABFC1D93}" type="sibTrans" cxnId="{A758E6CF-1346-488F-9850-8BA3BA0B7AFD}">
      <dgm:prSet/>
      <dgm:spPr/>
      <dgm:t>
        <a:bodyPr/>
        <a:lstStyle/>
        <a:p>
          <a:endParaRPr lang="de-DE"/>
        </a:p>
      </dgm:t>
    </dgm:pt>
    <dgm:pt modelId="{4B74E347-4D21-47FA-B003-30900B89F227}">
      <dgm:prSet custT="1"/>
      <dgm:spPr/>
      <dgm:t>
        <a:bodyPr/>
        <a:lstStyle/>
        <a:p>
          <a:r>
            <a:rPr lang="de-DE" sz="2000">
              <a:latin typeface="WsC Grundschrift" pitchFamily="2" charset="0"/>
            </a:rPr>
            <a:t>Bonus-Aufgabe: </a:t>
          </a:r>
        </a:p>
        <a:p>
          <a:r>
            <a:rPr lang="de-DE" sz="2000">
              <a:latin typeface="WsC Grundschrift" pitchFamily="2" charset="0"/>
            </a:rPr>
            <a:t>10 € pro Aufgabe</a:t>
          </a:r>
          <a:endParaRPr lang="de-DE" sz="2000" dirty="0">
            <a:latin typeface="WsC Grundschrift" pitchFamily="2" charset="0"/>
          </a:endParaRPr>
        </a:p>
      </dgm:t>
    </dgm:pt>
    <dgm:pt modelId="{07EB3DC5-F23E-433D-8423-774553B48BE9}" type="parTrans" cxnId="{E16941BF-B240-4A33-8E0D-9678790C9239}">
      <dgm:prSet/>
      <dgm:spPr/>
      <dgm:t>
        <a:bodyPr/>
        <a:lstStyle/>
        <a:p>
          <a:endParaRPr lang="de-DE"/>
        </a:p>
      </dgm:t>
    </dgm:pt>
    <dgm:pt modelId="{DF1F77BD-AC4F-45FD-B3C3-497AD03AA348}" type="sibTrans" cxnId="{E16941BF-B240-4A33-8E0D-9678790C9239}">
      <dgm:prSet/>
      <dgm:spPr/>
      <dgm:t>
        <a:bodyPr/>
        <a:lstStyle/>
        <a:p>
          <a:endParaRPr lang="de-DE"/>
        </a:p>
      </dgm:t>
    </dgm:pt>
    <dgm:pt modelId="{AEBBE5A0-DBB7-0142-A27E-F315BE830A80}" type="pres">
      <dgm:prSet presAssocID="{92B8CEA6-159D-4FF3-B906-4954C4E72A2E}" presName="theList" presStyleCnt="0">
        <dgm:presLayoutVars>
          <dgm:dir/>
          <dgm:animLvl val="lvl"/>
          <dgm:resizeHandles val="exact"/>
        </dgm:presLayoutVars>
      </dgm:prSet>
      <dgm:spPr/>
    </dgm:pt>
    <dgm:pt modelId="{27334722-AC0C-9548-A6C0-B4A759026390}" type="pres">
      <dgm:prSet presAssocID="{8716FA4F-C9DB-4D9E-B6BB-6D669FC166A5}" presName="compNode" presStyleCnt="0"/>
      <dgm:spPr/>
    </dgm:pt>
    <dgm:pt modelId="{A0E1E4B4-70EB-1D40-8CE7-C70DB2671345}" type="pres">
      <dgm:prSet presAssocID="{8716FA4F-C9DB-4D9E-B6BB-6D669FC166A5}" presName="aNode" presStyleLbl="bgShp" presStyleIdx="0" presStyleCnt="2"/>
      <dgm:spPr/>
    </dgm:pt>
    <dgm:pt modelId="{3EEEA10C-A813-6540-B3B9-DB7686A72DB4}" type="pres">
      <dgm:prSet presAssocID="{8716FA4F-C9DB-4D9E-B6BB-6D669FC166A5}" presName="textNode" presStyleLbl="bgShp" presStyleIdx="0" presStyleCnt="2"/>
      <dgm:spPr/>
    </dgm:pt>
    <dgm:pt modelId="{CC241CD5-F507-6940-81B8-FCDDD91CE872}" type="pres">
      <dgm:prSet presAssocID="{8716FA4F-C9DB-4D9E-B6BB-6D669FC166A5}" presName="compChildNode" presStyleCnt="0"/>
      <dgm:spPr/>
    </dgm:pt>
    <dgm:pt modelId="{3AF5A54D-88BC-4741-A267-06FA73A890EE}" type="pres">
      <dgm:prSet presAssocID="{8716FA4F-C9DB-4D9E-B6BB-6D669FC166A5}" presName="theInnerList" presStyleCnt="0"/>
      <dgm:spPr/>
    </dgm:pt>
    <dgm:pt modelId="{CFC6B131-7804-424A-9290-F9CB799470D4}" type="pres">
      <dgm:prSet presAssocID="{AA6593E1-BF5E-4AE3-B517-BED2BE7350D0}" presName="childNode" presStyleLbl="node1" presStyleIdx="0" presStyleCnt="4">
        <dgm:presLayoutVars>
          <dgm:bulletEnabled val="1"/>
        </dgm:presLayoutVars>
      </dgm:prSet>
      <dgm:spPr/>
    </dgm:pt>
    <dgm:pt modelId="{FD835C1F-1CFC-2A41-92E1-A1D0DE88F0E6}" type="pres">
      <dgm:prSet presAssocID="{AA6593E1-BF5E-4AE3-B517-BED2BE7350D0}" presName="aSpace2" presStyleCnt="0"/>
      <dgm:spPr/>
    </dgm:pt>
    <dgm:pt modelId="{98ACBE39-C7C0-8E46-8C58-4B586A95CA6F}" type="pres">
      <dgm:prSet presAssocID="{4B74E347-4D21-47FA-B003-30900B89F227}" presName="childNode" presStyleLbl="node1" presStyleIdx="1" presStyleCnt="4">
        <dgm:presLayoutVars>
          <dgm:bulletEnabled val="1"/>
        </dgm:presLayoutVars>
      </dgm:prSet>
      <dgm:spPr/>
    </dgm:pt>
    <dgm:pt modelId="{D5EA178D-C0F7-9748-B024-605C043A2947}" type="pres">
      <dgm:prSet presAssocID="{8716FA4F-C9DB-4D9E-B6BB-6D669FC166A5}" presName="aSpace" presStyleCnt="0"/>
      <dgm:spPr/>
    </dgm:pt>
    <dgm:pt modelId="{D9674FBE-04FB-5E4F-AB50-96C755E06B01}" type="pres">
      <dgm:prSet presAssocID="{11B47977-A823-4F6A-BC8B-EC57878B0BE6}" presName="compNode" presStyleCnt="0"/>
      <dgm:spPr/>
    </dgm:pt>
    <dgm:pt modelId="{3C02870A-BDEA-3742-941E-15D891E4BFAA}" type="pres">
      <dgm:prSet presAssocID="{11B47977-A823-4F6A-BC8B-EC57878B0BE6}" presName="aNode" presStyleLbl="bgShp" presStyleIdx="1" presStyleCnt="2"/>
      <dgm:spPr/>
    </dgm:pt>
    <dgm:pt modelId="{75CC23F0-6656-394C-B7B3-B7A3BC439655}" type="pres">
      <dgm:prSet presAssocID="{11B47977-A823-4F6A-BC8B-EC57878B0BE6}" presName="textNode" presStyleLbl="bgShp" presStyleIdx="1" presStyleCnt="2"/>
      <dgm:spPr/>
    </dgm:pt>
    <dgm:pt modelId="{5F6D4A73-7C43-1348-B862-26EE3339BF03}" type="pres">
      <dgm:prSet presAssocID="{11B47977-A823-4F6A-BC8B-EC57878B0BE6}" presName="compChildNode" presStyleCnt="0"/>
      <dgm:spPr/>
    </dgm:pt>
    <dgm:pt modelId="{C57DB619-95B8-864E-87BD-AC0DCCCB72B9}" type="pres">
      <dgm:prSet presAssocID="{11B47977-A823-4F6A-BC8B-EC57878B0BE6}" presName="theInnerList" presStyleCnt="0"/>
      <dgm:spPr/>
    </dgm:pt>
    <dgm:pt modelId="{80C34755-A21D-234E-8B1F-63F00826892E}" type="pres">
      <dgm:prSet presAssocID="{3FE30FEC-E11C-4ADF-9F18-EB748E0E6B98}" presName="childNode" presStyleLbl="node1" presStyleIdx="2" presStyleCnt="4">
        <dgm:presLayoutVars>
          <dgm:bulletEnabled val="1"/>
        </dgm:presLayoutVars>
      </dgm:prSet>
      <dgm:spPr/>
    </dgm:pt>
    <dgm:pt modelId="{305AA092-476C-B94A-82C1-B862A6FE98E6}" type="pres">
      <dgm:prSet presAssocID="{3FE30FEC-E11C-4ADF-9F18-EB748E0E6B98}" presName="aSpace2" presStyleCnt="0"/>
      <dgm:spPr/>
    </dgm:pt>
    <dgm:pt modelId="{0215CFFD-0E5A-6C46-90AB-DCD95349C958}" type="pres">
      <dgm:prSet presAssocID="{72C7CC2F-A025-4342-899C-E410A08F5EBC}" presName="childNode" presStyleLbl="node1" presStyleIdx="3" presStyleCnt="4">
        <dgm:presLayoutVars>
          <dgm:bulletEnabled val="1"/>
        </dgm:presLayoutVars>
      </dgm:prSet>
      <dgm:spPr/>
    </dgm:pt>
  </dgm:ptLst>
  <dgm:cxnLst>
    <dgm:cxn modelId="{B05DF20C-30A9-9A4F-B473-4DDF7CB9173C}" type="presOf" srcId="{92B8CEA6-159D-4FF3-B906-4954C4E72A2E}" destId="{AEBBE5A0-DBB7-0142-A27E-F315BE830A80}" srcOrd="0" destOrd="0" presId="urn:microsoft.com/office/officeart/2005/8/layout/lProcess2"/>
    <dgm:cxn modelId="{BDA69D18-DE91-1147-9A46-916C712BE21F}" type="presOf" srcId="{8716FA4F-C9DB-4D9E-B6BB-6D669FC166A5}" destId="{3EEEA10C-A813-6540-B3B9-DB7686A72DB4}" srcOrd="1" destOrd="0" presId="urn:microsoft.com/office/officeart/2005/8/layout/lProcess2"/>
    <dgm:cxn modelId="{B0A5FD6F-DF15-3647-BD9D-CE571BF6DCAE}" type="presOf" srcId="{11B47977-A823-4F6A-BC8B-EC57878B0BE6}" destId="{75CC23F0-6656-394C-B7B3-B7A3BC439655}" srcOrd="1" destOrd="0" presId="urn:microsoft.com/office/officeart/2005/8/layout/lProcess2"/>
    <dgm:cxn modelId="{06ED6C75-5B3F-47C4-98C2-E692A5512DE0}" srcId="{11B47977-A823-4F6A-BC8B-EC57878B0BE6}" destId="{3FE30FEC-E11C-4ADF-9F18-EB748E0E6B98}" srcOrd="0" destOrd="0" parTransId="{8F57B83F-C5FA-4167-BC27-7C1423E8EF08}" sibTransId="{EA13A2C5-0DA4-4531-B54E-9B2E541E1F25}"/>
    <dgm:cxn modelId="{22EB8A75-4F69-41ED-A265-7052599625B2}" srcId="{8716FA4F-C9DB-4D9E-B6BB-6D669FC166A5}" destId="{AA6593E1-BF5E-4AE3-B517-BED2BE7350D0}" srcOrd="0" destOrd="0" parTransId="{FE2C5392-0A25-457F-A8B9-ABEC6B619F31}" sibTransId="{D1819F3B-8B0C-4DCC-BE1C-D17D2E35E7BB}"/>
    <dgm:cxn modelId="{1C69187F-E9F8-344C-A49A-4D1EA851C19B}" type="presOf" srcId="{4B74E347-4D21-47FA-B003-30900B89F227}" destId="{98ACBE39-C7C0-8E46-8C58-4B586A95CA6F}" srcOrd="0" destOrd="0" presId="urn:microsoft.com/office/officeart/2005/8/layout/lProcess2"/>
    <dgm:cxn modelId="{FE731E8B-747C-1742-B76B-304579C394B6}" type="presOf" srcId="{72C7CC2F-A025-4342-899C-E410A08F5EBC}" destId="{0215CFFD-0E5A-6C46-90AB-DCD95349C958}" srcOrd="0" destOrd="0" presId="urn:microsoft.com/office/officeart/2005/8/layout/lProcess2"/>
    <dgm:cxn modelId="{1152949C-B027-4A8D-BB80-47E4B83A65BC}" srcId="{92B8CEA6-159D-4FF3-B906-4954C4E72A2E}" destId="{11B47977-A823-4F6A-BC8B-EC57878B0BE6}" srcOrd="1" destOrd="0" parTransId="{5AD7F58F-5996-43CC-8C57-51978C6C2A6B}" sibTransId="{A998106B-826F-4ADA-9532-D24DDBB22FCF}"/>
    <dgm:cxn modelId="{C0A206BD-BA33-4FE6-A732-B57A186AA063}" srcId="{92B8CEA6-159D-4FF3-B906-4954C4E72A2E}" destId="{8716FA4F-C9DB-4D9E-B6BB-6D669FC166A5}" srcOrd="0" destOrd="0" parTransId="{0007626A-DD86-4E51-A449-70E69E9F2848}" sibTransId="{A820631B-5642-4173-BB13-B2729284040C}"/>
    <dgm:cxn modelId="{E16941BF-B240-4A33-8E0D-9678790C9239}" srcId="{8716FA4F-C9DB-4D9E-B6BB-6D669FC166A5}" destId="{4B74E347-4D21-47FA-B003-30900B89F227}" srcOrd="1" destOrd="0" parTransId="{07EB3DC5-F23E-433D-8423-774553B48BE9}" sibTransId="{DF1F77BD-AC4F-45FD-B3C3-497AD03AA348}"/>
    <dgm:cxn modelId="{6C1A85C5-726F-904A-822C-7E3ACB70B1A0}" type="presOf" srcId="{8716FA4F-C9DB-4D9E-B6BB-6D669FC166A5}" destId="{A0E1E4B4-70EB-1D40-8CE7-C70DB2671345}" srcOrd="0" destOrd="0" presId="urn:microsoft.com/office/officeart/2005/8/layout/lProcess2"/>
    <dgm:cxn modelId="{A758E6CF-1346-488F-9850-8BA3BA0B7AFD}" srcId="{11B47977-A823-4F6A-BC8B-EC57878B0BE6}" destId="{72C7CC2F-A025-4342-899C-E410A08F5EBC}" srcOrd="1" destOrd="0" parTransId="{93E2A6A0-27CC-484D-8879-0B09DE4F69B5}" sibTransId="{31ECD826-2D85-4781-B574-2F26ABFC1D93}"/>
    <dgm:cxn modelId="{010E16D7-ECC2-FC4E-B52A-341253732696}" type="presOf" srcId="{3FE30FEC-E11C-4ADF-9F18-EB748E0E6B98}" destId="{80C34755-A21D-234E-8B1F-63F00826892E}" srcOrd="0" destOrd="0" presId="urn:microsoft.com/office/officeart/2005/8/layout/lProcess2"/>
    <dgm:cxn modelId="{321A1CE3-9737-A24D-8132-8DCA3FC618EE}" type="presOf" srcId="{11B47977-A823-4F6A-BC8B-EC57878B0BE6}" destId="{3C02870A-BDEA-3742-941E-15D891E4BFAA}" srcOrd="0" destOrd="0" presId="urn:microsoft.com/office/officeart/2005/8/layout/lProcess2"/>
    <dgm:cxn modelId="{64DE93EE-47D2-1840-854E-7C77E3016256}" type="presOf" srcId="{AA6593E1-BF5E-4AE3-B517-BED2BE7350D0}" destId="{CFC6B131-7804-424A-9290-F9CB799470D4}" srcOrd="0" destOrd="0" presId="urn:microsoft.com/office/officeart/2005/8/layout/lProcess2"/>
    <dgm:cxn modelId="{81BCC3E9-A9E6-BD4F-97F1-19B02D472CB5}" type="presParOf" srcId="{AEBBE5A0-DBB7-0142-A27E-F315BE830A80}" destId="{27334722-AC0C-9548-A6C0-B4A759026390}" srcOrd="0" destOrd="0" presId="urn:microsoft.com/office/officeart/2005/8/layout/lProcess2"/>
    <dgm:cxn modelId="{880FE383-9050-6943-8CF1-364BA24B7CB7}" type="presParOf" srcId="{27334722-AC0C-9548-A6C0-B4A759026390}" destId="{A0E1E4B4-70EB-1D40-8CE7-C70DB2671345}" srcOrd="0" destOrd="0" presId="urn:microsoft.com/office/officeart/2005/8/layout/lProcess2"/>
    <dgm:cxn modelId="{012E19F3-0AAE-FA48-B92A-255FA3F80841}" type="presParOf" srcId="{27334722-AC0C-9548-A6C0-B4A759026390}" destId="{3EEEA10C-A813-6540-B3B9-DB7686A72DB4}" srcOrd="1" destOrd="0" presId="urn:microsoft.com/office/officeart/2005/8/layout/lProcess2"/>
    <dgm:cxn modelId="{14D2FBDA-F5BE-FF40-9927-C8BE00C235A2}" type="presParOf" srcId="{27334722-AC0C-9548-A6C0-B4A759026390}" destId="{CC241CD5-F507-6940-81B8-FCDDD91CE872}" srcOrd="2" destOrd="0" presId="urn:microsoft.com/office/officeart/2005/8/layout/lProcess2"/>
    <dgm:cxn modelId="{A6CFCCB1-0097-C841-A735-7F1CDE900028}" type="presParOf" srcId="{CC241CD5-F507-6940-81B8-FCDDD91CE872}" destId="{3AF5A54D-88BC-4741-A267-06FA73A890EE}" srcOrd="0" destOrd="0" presId="urn:microsoft.com/office/officeart/2005/8/layout/lProcess2"/>
    <dgm:cxn modelId="{09098464-94DC-4E4D-840B-4D6D19DB6F38}" type="presParOf" srcId="{3AF5A54D-88BC-4741-A267-06FA73A890EE}" destId="{CFC6B131-7804-424A-9290-F9CB799470D4}" srcOrd="0" destOrd="0" presId="urn:microsoft.com/office/officeart/2005/8/layout/lProcess2"/>
    <dgm:cxn modelId="{55B83E1A-5283-1742-A2AB-C8E6A4FC568F}" type="presParOf" srcId="{3AF5A54D-88BC-4741-A267-06FA73A890EE}" destId="{FD835C1F-1CFC-2A41-92E1-A1D0DE88F0E6}" srcOrd="1" destOrd="0" presId="urn:microsoft.com/office/officeart/2005/8/layout/lProcess2"/>
    <dgm:cxn modelId="{95367756-B195-AC4F-879E-3E607BBCB648}" type="presParOf" srcId="{3AF5A54D-88BC-4741-A267-06FA73A890EE}" destId="{98ACBE39-C7C0-8E46-8C58-4B586A95CA6F}" srcOrd="2" destOrd="0" presId="urn:microsoft.com/office/officeart/2005/8/layout/lProcess2"/>
    <dgm:cxn modelId="{FD1EB9AA-FC0A-9747-9130-46520782384C}" type="presParOf" srcId="{AEBBE5A0-DBB7-0142-A27E-F315BE830A80}" destId="{D5EA178D-C0F7-9748-B024-605C043A2947}" srcOrd="1" destOrd="0" presId="urn:microsoft.com/office/officeart/2005/8/layout/lProcess2"/>
    <dgm:cxn modelId="{B17C05EE-9A9D-8045-A146-BDDE416CDC7E}" type="presParOf" srcId="{AEBBE5A0-DBB7-0142-A27E-F315BE830A80}" destId="{D9674FBE-04FB-5E4F-AB50-96C755E06B01}" srcOrd="2" destOrd="0" presId="urn:microsoft.com/office/officeart/2005/8/layout/lProcess2"/>
    <dgm:cxn modelId="{0A42B3FD-EFBB-704D-96BE-E12463FE180B}" type="presParOf" srcId="{D9674FBE-04FB-5E4F-AB50-96C755E06B01}" destId="{3C02870A-BDEA-3742-941E-15D891E4BFAA}" srcOrd="0" destOrd="0" presId="urn:microsoft.com/office/officeart/2005/8/layout/lProcess2"/>
    <dgm:cxn modelId="{045F5879-A4AA-874D-B075-2D9C21950421}" type="presParOf" srcId="{D9674FBE-04FB-5E4F-AB50-96C755E06B01}" destId="{75CC23F0-6656-394C-B7B3-B7A3BC439655}" srcOrd="1" destOrd="0" presId="urn:microsoft.com/office/officeart/2005/8/layout/lProcess2"/>
    <dgm:cxn modelId="{B8DA2379-9F81-4E40-A094-9A09325D02D1}" type="presParOf" srcId="{D9674FBE-04FB-5E4F-AB50-96C755E06B01}" destId="{5F6D4A73-7C43-1348-B862-26EE3339BF03}" srcOrd="2" destOrd="0" presId="urn:microsoft.com/office/officeart/2005/8/layout/lProcess2"/>
    <dgm:cxn modelId="{D765C2C9-7CB9-DF45-90BE-A5B57EA75535}" type="presParOf" srcId="{5F6D4A73-7C43-1348-B862-26EE3339BF03}" destId="{C57DB619-95B8-864E-87BD-AC0DCCCB72B9}" srcOrd="0" destOrd="0" presId="urn:microsoft.com/office/officeart/2005/8/layout/lProcess2"/>
    <dgm:cxn modelId="{55B6C9A0-39B3-C84E-B9E3-E920D9109239}" type="presParOf" srcId="{C57DB619-95B8-864E-87BD-AC0DCCCB72B9}" destId="{80C34755-A21D-234E-8B1F-63F00826892E}" srcOrd="0" destOrd="0" presId="urn:microsoft.com/office/officeart/2005/8/layout/lProcess2"/>
    <dgm:cxn modelId="{A9669C85-EFE7-0C42-9F7E-B88990E638CC}" type="presParOf" srcId="{C57DB619-95B8-864E-87BD-AC0DCCCB72B9}" destId="{305AA092-476C-B94A-82C1-B862A6FE98E6}" srcOrd="1" destOrd="0" presId="urn:microsoft.com/office/officeart/2005/8/layout/lProcess2"/>
    <dgm:cxn modelId="{6CC44CFB-3AC3-894B-99F1-D15DC68DA690}" type="presParOf" srcId="{C57DB619-95B8-864E-87BD-AC0DCCCB72B9}" destId="{0215CFFD-0E5A-6C46-90AB-DCD95349C95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113B-5552-354E-AE75-40E3AE1B4331}">
      <dsp:nvSpPr>
        <dsp:cNvPr id="0" name=""/>
        <dsp:cNvSpPr/>
      </dsp:nvSpPr>
      <dsp:spPr>
        <a:xfrm>
          <a:off x="0" y="0"/>
          <a:ext cx="5906460" cy="1735419"/>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dirty="0">
              <a:solidFill>
                <a:schemeClr val="tx1"/>
              </a:solidFill>
            </a:rPr>
            <a:t>mathematische Schwerpunkte</a:t>
          </a:r>
        </a:p>
        <a:p>
          <a:pPr marL="114300" lvl="1" indent="-114300" algn="l" defTabSz="533400">
            <a:lnSpc>
              <a:spcPct val="90000"/>
            </a:lnSpc>
            <a:spcBef>
              <a:spcPct val="0"/>
            </a:spcBef>
            <a:spcAft>
              <a:spcPct val="15000"/>
            </a:spcAft>
            <a:buFont typeface="Symbol" pitchFamily="2" charset="2"/>
            <a:buChar char=""/>
          </a:pPr>
          <a:r>
            <a:rPr lang="de-DE" sz="1200" kern="1200">
              <a:solidFill>
                <a:schemeClr val="tx1"/>
              </a:solidFill>
            </a:rPr>
            <a:t>Phase 2 und 3: Vergleichen und Rechnen mit Geld</a:t>
          </a:r>
        </a:p>
        <a:p>
          <a:pPr marL="228600" lvl="2" indent="-114300" algn="l" defTabSz="533400">
            <a:lnSpc>
              <a:spcPct val="90000"/>
            </a:lnSpc>
            <a:spcBef>
              <a:spcPct val="0"/>
            </a:spcBef>
            <a:spcAft>
              <a:spcPct val="15000"/>
            </a:spcAft>
            <a:buFont typeface="Arial" panose="020B0604020202020204" pitchFamily="34" charset="0"/>
            <a:buChar char="•"/>
          </a:pPr>
          <a:r>
            <a:rPr lang="de-DE" sz="1200" kern="1200">
              <a:solidFill>
                <a:schemeClr val="tx1"/>
              </a:solidFill>
            </a:rPr>
            <a:t>Preise einschätzen</a:t>
          </a:r>
        </a:p>
        <a:p>
          <a:pPr marL="228600" lvl="2" indent="-114300" algn="l" defTabSz="533400">
            <a:lnSpc>
              <a:spcPct val="90000"/>
            </a:lnSpc>
            <a:spcBef>
              <a:spcPct val="0"/>
            </a:spcBef>
            <a:spcAft>
              <a:spcPct val="15000"/>
            </a:spcAft>
            <a:buFont typeface="Arial" panose="020B0604020202020204" pitchFamily="34" charset="0"/>
            <a:buChar char="•"/>
          </a:pPr>
          <a:r>
            <a:rPr lang="de-DE" sz="1200" kern="1200">
              <a:solidFill>
                <a:schemeClr val="tx1"/>
              </a:solidFill>
            </a:rPr>
            <a:t>Mathematik hinter Werbetricks verstehen</a:t>
          </a:r>
        </a:p>
        <a:p>
          <a:pPr marL="228600" lvl="2" indent="-114300" algn="l" defTabSz="533400">
            <a:lnSpc>
              <a:spcPct val="90000"/>
            </a:lnSpc>
            <a:spcBef>
              <a:spcPct val="0"/>
            </a:spcBef>
            <a:spcAft>
              <a:spcPct val="15000"/>
            </a:spcAft>
            <a:buFont typeface="Arial" panose="020B0604020202020204" pitchFamily="34" charset="0"/>
            <a:buChar char="•"/>
          </a:pPr>
          <a:r>
            <a:rPr lang="de-DE" sz="1200" kern="1200">
              <a:solidFill>
                <a:schemeClr val="tx1"/>
              </a:solidFill>
            </a:rPr>
            <a:t>Angebote und Mengenrabatte richtig interpretieren (proportionale und nicht proportionale Preisentwicklung)</a:t>
          </a:r>
        </a:p>
        <a:p>
          <a:pPr marL="228600" lvl="2" indent="-114300" algn="l" defTabSz="533400">
            <a:lnSpc>
              <a:spcPct val="90000"/>
            </a:lnSpc>
            <a:spcBef>
              <a:spcPct val="0"/>
            </a:spcBef>
            <a:spcAft>
              <a:spcPct val="15000"/>
            </a:spcAft>
            <a:buFont typeface="Arial" panose="020B0604020202020204" pitchFamily="34" charset="0"/>
            <a:buChar char="•"/>
          </a:pPr>
          <a:r>
            <a:rPr lang="de-DE" sz="1200" kern="1200">
              <a:solidFill>
                <a:schemeClr val="tx1"/>
              </a:solidFill>
            </a:rPr>
            <a:t>durch mathematische Berechnungen rationale statt emotionale Kaufentscheidungen treffen</a:t>
          </a:r>
        </a:p>
      </dsp:txBody>
      <dsp:txXfrm>
        <a:off x="1268030" y="0"/>
        <a:ext cx="4638429" cy="1735419"/>
      </dsp:txXfrm>
    </dsp:sp>
    <dsp:sp modelId="{05910972-8591-CD40-A29B-1952660341D9}">
      <dsp:nvSpPr>
        <dsp:cNvPr id="0" name=""/>
        <dsp:cNvSpPr/>
      </dsp:nvSpPr>
      <dsp:spPr>
        <a:xfrm>
          <a:off x="121929" y="427856"/>
          <a:ext cx="1110910" cy="879705"/>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1C3FF-D936-2049-BCFB-8E982014E0A1}">
      <dsp:nvSpPr>
        <dsp:cNvPr id="0" name=""/>
        <dsp:cNvSpPr/>
      </dsp:nvSpPr>
      <dsp:spPr>
        <a:xfrm>
          <a:off x="0" y="1822158"/>
          <a:ext cx="5906460" cy="1045359"/>
        </a:xfrm>
        <a:prstGeom prst="roundRect">
          <a:avLst>
            <a:gd name="adj" fmla="val 10000"/>
          </a:avLst>
        </a:prstGeom>
        <a:solidFill>
          <a:schemeClr val="accent6">
            <a:shade val="80000"/>
            <a:hueOff val="-333299"/>
            <a:satOff val="-24866"/>
            <a:lumOff val="178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a:solidFill>
                <a:schemeClr val="tx1"/>
              </a:solidFill>
            </a:rPr>
            <a:t>finanzielle Konzepte</a:t>
          </a:r>
        </a:p>
        <a:p>
          <a:pPr marL="114300" lvl="1" indent="-114300" algn="l" defTabSz="533400">
            <a:lnSpc>
              <a:spcPct val="90000"/>
            </a:lnSpc>
            <a:spcBef>
              <a:spcPct val="0"/>
            </a:spcBef>
            <a:spcAft>
              <a:spcPct val="15000"/>
            </a:spcAft>
            <a:buChar char="•"/>
          </a:pPr>
          <a:r>
            <a:rPr lang="de-DE" sz="1200" kern="1200">
              <a:solidFill>
                <a:schemeClr val="tx1"/>
              </a:solidFill>
            </a:rPr>
            <a:t>Budgetieren - Ausgaben nur im Rahmen der fin. Mittel</a:t>
          </a:r>
        </a:p>
        <a:p>
          <a:pPr marL="114300" lvl="1" indent="-114300" algn="l" defTabSz="533400">
            <a:lnSpc>
              <a:spcPct val="90000"/>
            </a:lnSpc>
            <a:spcBef>
              <a:spcPct val="0"/>
            </a:spcBef>
            <a:spcAft>
              <a:spcPct val="15000"/>
            </a:spcAft>
            <a:buChar char="•"/>
          </a:pPr>
          <a:r>
            <a:rPr lang="de-DE" sz="1200" kern="1200">
              <a:solidFill>
                <a:schemeClr val="tx1"/>
              </a:solidFill>
            </a:rPr>
            <a:t>nötige und unnötige Ausgaben/ Bedürfnisse vs. Wünsche</a:t>
          </a:r>
        </a:p>
        <a:p>
          <a:pPr marL="114300" lvl="1" indent="-114300" algn="l" defTabSz="533400">
            <a:lnSpc>
              <a:spcPct val="90000"/>
            </a:lnSpc>
            <a:spcBef>
              <a:spcPct val="0"/>
            </a:spcBef>
            <a:spcAft>
              <a:spcPct val="15000"/>
            </a:spcAft>
            <a:buChar char="•"/>
          </a:pPr>
          <a:r>
            <a:rPr lang="de-DE" sz="1200" kern="1200">
              <a:solidFill>
                <a:schemeClr val="tx1"/>
              </a:solidFill>
            </a:rPr>
            <a:t>Werbetricks/Marketing und der Einfluss auf das Kaufverhalten</a:t>
          </a:r>
        </a:p>
      </dsp:txBody>
      <dsp:txXfrm>
        <a:off x="1268030" y="1822158"/>
        <a:ext cx="4638429" cy="1045359"/>
      </dsp:txXfrm>
    </dsp:sp>
    <dsp:sp modelId="{8A04EB5A-B13E-5D4C-A824-17692B2D4E69}">
      <dsp:nvSpPr>
        <dsp:cNvPr id="0" name=""/>
        <dsp:cNvSpPr/>
      </dsp:nvSpPr>
      <dsp:spPr>
        <a:xfrm>
          <a:off x="100991" y="1946828"/>
          <a:ext cx="1152787" cy="796020"/>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9CC42-C8E4-6444-BCF2-E6F343BAF546}">
      <dsp:nvSpPr>
        <dsp:cNvPr id="0" name=""/>
        <dsp:cNvSpPr/>
      </dsp:nvSpPr>
      <dsp:spPr>
        <a:xfrm>
          <a:off x="0" y="2954257"/>
          <a:ext cx="5906460" cy="1782267"/>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dirty="0">
              <a:solidFill>
                <a:schemeClr val="tx1"/>
              </a:solidFill>
            </a:rPr>
            <a:t>Metakognition und Entscheidungsfindung:</a:t>
          </a:r>
        </a:p>
        <a:p>
          <a:pPr marL="0" lvl="0" indent="0" algn="l" defTabSz="577850">
            <a:lnSpc>
              <a:spcPct val="90000"/>
            </a:lnSpc>
            <a:spcBef>
              <a:spcPct val="0"/>
            </a:spcBef>
            <a:spcAft>
              <a:spcPct val="35000"/>
            </a:spcAft>
            <a:buNone/>
          </a:pPr>
          <a:r>
            <a:rPr lang="de-DE" sz="1200" kern="1200" dirty="0">
              <a:solidFill>
                <a:schemeClr val="tx1"/>
              </a:solidFill>
              <a:sym typeface="Wingdings" pitchFamily="2" charset="2"/>
            </a:rPr>
            <a:t></a:t>
          </a:r>
          <a:r>
            <a:rPr lang="de-DE" sz="1200" kern="1200" dirty="0">
              <a:solidFill>
                <a:schemeClr val="tx1"/>
              </a:solidFill>
            </a:rPr>
            <a:t> Kritisches Denken anwenden, um Entscheidungen zu überprüfen und zu verbessern</a:t>
          </a:r>
        </a:p>
        <a:p>
          <a:pPr marL="0" lvl="0" indent="0" algn="l" defTabSz="577850">
            <a:lnSpc>
              <a:spcPct val="90000"/>
            </a:lnSpc>
            <a:spcBef>
              <a:spcPct val="0"/>
            </a:spcBef>
            <a:spcAft>
              <a:spcPct val="35000"/>
            </a:spcAft>
            <a:buNone/>
          </a:pPr>
          <a:r>
            <a:rPr lang="de-DE" sz="1200" kern="1200" dirty="0">
              <a:solidFill>
                <a:schemeClr val="tx1"/>
              </a:solidFill>
              <a:sym typeface="Wingdings" pitchFamily="2" charset="2"/>
            </a:rPr>
            <a:t></a:t>
          </a:r>
          <a:r>
            <a:rPr lang="de-DE" sz="1200" kern="1200" dirty="0">
              <a:solidFill>
                <a:schemeClr val="tx1"/>
              </a:solidFill>
            </a:rPr>
            <a:t> sich dem Einfluss von Emotionen bei Kaufentscheidungen bewusstwerden und Strategien zur Selbstregulation kennenlernen (z. B. Einkaufszettel vor dem Einkaufen schreiben, großes Sparziel visualisieren)</a:t>
          </a:r>
        </a:p>
      </dsp:txBody>
      <dsp:txXfrm>
        <a:off x="1268030" y="2954257"/>
        <a:ext cx="4638429" cy="1782267"/>
      </dsp:txXfrm>
    </dsp:sp>
    <dsp:sp modelId="{E6B6EAC0-C8FA-FD4F-B8EC-6F3DB15A9590}">
      <dsp:nvSpPr>
        <dsp:cNvPr id="0" name=""/>
        <dsp:cNvSpPr/>
      </dsp:nvSpPr>
      <dsp:spPr>
        <a:xfrm>
          <a:off x="120677" y="3399712"/>
          <a:ext cx="1113414" cy="891356"/>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E4B4-70EB-1D40-8CE7-C70DB2671345}">
      <dsp:nvSpPr>
        <dsp:cNvPr id="0" name=""/>
        <dsp:cNvSpPr/>
      </dsp:nvSpPr>
      <dsp:spPr>
        <a:xfrm>
          <a:off x="4600"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Einnahmen</a:t>
          </a:r>
          <a:endParaRPr lang="de-DE" sz="5100" kern="1200" dirty="0">
            <a:latin typeface="WsC Grundschrift" pitchFamily="2" charset="0"/>
          </a:endParaRPr>
        </a:p>
      </dsp:txBody>
      <dsp:txXfrm>
        <a:off x="4600" y="0"/>
        <a:ext cx="4425505" cy="1203157"/>
      </dsp:txXfrm>
    </dsp:sp>
    <dsp:sp modelId="{CFC6B131-7804-424A-9290-F9CB799470D4}">
      <dsp:nvSpPr>
        <dsp:cNvPr id="0" name=""/>
        <dsp:cNvSpPr/>
      </dsp:nvSpPr>
      <dsp:spPr>
        <a:xfrm>
          <a:off x="447151"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Gehalt für AG-Teilnahme:      </a:t>
          </a:r>
        </a:p>
        <a:p>
          <a:pPr marL="0" lvl="0" indent="0" algn="ctr" defTabSz="889000">
            <a:lnSpc>
              <a:spcPct val="90000"/>
            </a:lnSpc>
            <a:spcBef>
              <a:spcPct val="0"/>
            </a:spcBef>
            <a:spcAft>
              <a:spcPct val="35000"/>
            </a:spcAft>
            <a:buNone/>
          </a:pPr>
          <a:r>
            <a:rPr lang="de-DE" sz="2000" kern="1200">
              <a:latin typeface="WsC Grundschrift" pitchFamily="2" charset="0"/>
            </a:rPr>
            <a:t>100 €</a:t>
          </a:r>
          <a:endParaRPr lang="de-DE" sz="2000" kern="1200" dirty="0">
            <a:latin typeface="WsC Grundschrift" pitchFamily="2" charset="0"/>
          </a:endParaRPr>
        </a:p>
      </dsp:txBody>
      <dsp:txXfrm>
        <a:off x="482568" y="1239749"/>
        <a:ext cx="3469570" cy="1138394"/>
      </dsp:txXfrm>
    </dsp:sp>
    <dsp:sp modelId="{98ACBE39-C7C0-8E46-8C58-4B586A95CA6F}">
      <dsp:nvSpPr>
        <dsp:cNvPr id="0" name=""/>
        <dsp:cNvSpPr/>
      </dsp:nvSpPr>
      <dsp:spPr>
        <a:xfrm>
          <a:off x="447151"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Bonus-Aufgabe: </a:t>
          </a:r>
        </a:p>
        <a:p>
          <a:pPr marL="0" lvl="0" indent="0" algn="ctr" defTabSz="889000">
            <a:lnSpc>
              <a:spcPct val="90000"/>
            </a:lnSpc>
            <a:spcBef>
              <a:spcPct val="0"/>
            </a:spcBef>
            <a:spcAft>
              <a:spcPct val="35000"/>
            </a:spcAft>
            <a:buNone/>
          </a:pPr>
          <a:r>
            <a:rPr lang="de-DE" sz="2000" kern="1200">
              <a:latin typeface="WsC Grundschrift" pitchFamily="2" charset="0"/>
            </a:rPr>
            <a:t>10 € pro Aufgabe</a:t>
          </a:r>
          <a:endParaRPr lang="de-DE" sz="2000" kern="1200" dirty="0">
            <a:latin typeface="WsC Grundschrift" pitchFamily="2" charset="0"/>
          </a:endParaRPr>
        </a:p>
      </dsp:txBody>
      <dsp:txXfrm>
        <a:off x="482568" y="2635012"/>
        <a:ext cx="3469570" cy="1138394"/>
      </dsp:txXfrm>
    </dsp:sp>
    <dsp:sp modelId="{3C02870A-BDEA-3742-941E-15D891E4BFAA}">
      <dsp:nvSpPr>
        <dsp:cNvPr id="0" name=""/>
        <dsp:cNvSpPr/>
      </dsp:nvSpPr>
      <dsp:spPr>
        <a:xfrm>
          <a:off x="4762019"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feste Ausgaben</a:t>
          </a:r>
          <a:endParaRPr lang="de-DE" sz="5100" kern="1200" dirty="0">
            <a:latin typeface="WsC Grundschrift" pitchFamily="2" charset="0"/>
          </a:endParaRPr>
        </a:p>
      </dsp:txBody>
      <dsp:txXfrm>
        <a:off x="4762019" y="0"/>
        <a:ext cx="4425505" cy="1203157"/>
      </dsp:txXfrm>
    </dsp:sp>
    <dsp:sp modelId="{80C34755-A21D-234E-8B1F-63F00826892E}">
      <dsp:nvSpPr>
        <dsp:cNvPr id="0" name=""/>
        <dsp:cNvSpPr/>
      </dsp:nvSpPr>
      <dsp:spPr>
        <a:xfrm>
          <a:off x="5204570"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Miete Tisch:      </a:t>
          </a:r>
        </a:p>
        <a:p>
          <a:pPr marL="0" lvl="0" indent="0" algn="ctr" defTabSz="889000">
            <a:lnSpc>
              <a:spcPct val="90000"/>
            </a:lnSpc>
            <a:spcBef>
              <a:spcPct val="0"/>
            </a:spcBef>
            <a:spcAft>
              <a:spcPct val="35000"/>
            </a:spcAft>
            <a:buNone/>
          </a:pPr>
          <a:r>
            <a:rPr lang="de-DE" sz="2000" kern="1200" dirty="0">
              <a:latin typeface="WsC Grundschrift" pitchFamily="2" charset="0"/>
            </a:rPr>
            <a:t>75 €</a:t>
          </a:r>
        </a:p>
      </dsp:txBody>
      <dsp:txXfrm>
        <a:off x="5239987" y="1239749"/>
        <a:ext cx="3469570" cy="1138394"/>
      </dsp:txXfrm>
    </dsp:sp>
    <dsp:sp modelId="{0215CFFD-0E5A-6C46-90AB-DCD95349C958}">
      <dsp:nvSpPr>
        <dsp:cNvPr id="0" name=""/>
        <dsp:cNvSpPr/>
      </dsp:nvSpPr>
      <dsp:spPr>
        <a:xfrm>
          <a:off x="5204570"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Wocheneinkauf: </a:t>
          </a:r>
        </a:p>
        <a:p>
          <a:pPr marL="0" lvl="0" indent="0" algn="ctr" defTabSz="889000">
            <a:lnSpc>
              <a:spcPct val="90000"/>
            </a:lnSpc>
            <a:spcBef>
              <a:spcPct val="0"/>
            </a:spcBef>
            <a:spcAft>
              <a:spcPct val="35000"/>
            </a:spcAft>
            <a:buNone/>
          </a:pPr>
          <a:r>
            <a:rPr lang="de-DE" sz="2000" kern="1200">
              <a:latin typeface="WsC Grundschrift" pitchFamily="2" charset="0"/>
            </a:rPr>
            <a:t>etwa 10 €</a:t>
          </a:r>
          <a:endParaRPr lang="de-DE" sz="2000" kern="1200" dirty="0">
            <a:latin typeface="WsC Grundschrift" pitchFamily="2" charset="0"/>
          </a:endParaRPr>
        </a:p>
      </dsp:txBody>
      <dsp:txXfrm>
        <a:off x="5239987" y="2635012"/>
        <a:ext cx="3469570" cy="1138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E4B4-70EB-1D40-8CE7-C70DB2671345}">
      <dsp:nvSpPr>
        <dsp:cNvPr id="0" name=""/>
        <dsp:cNvSpPr/>
      </dsp:nvSpPr>
      <dsp:spPr>
        <a:xfrm>
          <a:off x="4600"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Einnahmen</a:t>
          </a:r>
          <a:endParaRPr lang="de-DE" sz="5100" kern="1200" dirty="0">
            <a:latin typeface="WsC Grundschrift" pitchFamily="2" charset="0"/>
          </a:endParaRPr>
        </a:p>
      </dsp:txBody>
      <dsp:txXfrm>
        <a:off x="4600" y="0"/>
        <a:ext cx="4425505" cy="1203157"/>
      </dsp:txXfrm>
    </dsp:sp>
    <dsp:sp modelId="{CFC6B131-7804-424A-9290-F9CB799470D4}">
      <dsp:nvSpPr>
        <dsp:cNvPr id="0" name=""/>
        <dsp:cNvSpPr/>
      </dsp:nvSpPr>
      <dsp:spPr>
        <a:xfrm>
          <a:off x="447151"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Gehalt für AG-Teilnahme:      </a:t>
          </a:r>
        </a:p>
        <a:p>
          <a:pPr marL="0" lvl="0" indent="0" algn="ctr" defTabSz="889000">
            <a:lnSpc>
              <a:spcPct val="90000"/>
            </a:lnSpc>
            <a:spcBef>
              <a:spcPct val="0"/>
            </a:spcBef>
            <a:spcAft>
              <a:spcPct val="35000"/>
            </a:spcAft>
            <a:buNone/>
          </a:pPr>
          <a:r>
            <a:rPr lang="de-DE" sz="2000" kern="1200">
              <a:latin typeface="WsC Grundschrift" pitchFamily="2" charset="0"/>
            </a:rPr>
            <a:t>100 €</a:t>
          </a:r>
          <a:endParaRPr lang="de-DE" sz="2000" kern="1200" dirty="0">
            <a:latin typeface="WsC Grundschrift" pitchFamily="2" charset="0"/>
          </a:endParaRPr>
        </a:p>
      </dsp:txBody>
      <dsp:txXfrm>
        <a:off x="482568" y="1239749"/>
        <a:ext cx="3469570" cy="1138394"/>
      </dsp:txXfrm>
    </dsp:sp>
    <dsp:sp modelId="{98ACBE39-C7C0-8E46-8C58-4B586A95CA6F}">
      <dsp:nvSpPr>
        <dsp:cNvPr id="0" name=""/>
        <dsp:cNvSpPr/>
      </dsp:nvSpPr>
      <dsp:spPr>
        <a:xfrm>
          <a:off x="447151"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Bonus-Aufgabe: </a:t>
          </a:r>
        </a:p>
        <a:p>
          <a:pPr marL="0" lvl="0" indent="0" algn="ctr" defTabSz="889000">
            <a:lnSpc>
              <a:spcPct val="90000"/>
            </a:lnSpc>
            <a:spcBef>
              <a:spcPct val="0"/>
            </a:spcBef>
            <a:spcAft>
              <a:spcPct val="35000"/>
            </a:spcAft>
            <a:buNone/>
          </a:pPr>
          <a:r>
            <a:rPr lang="de-DE" sz="2000" kern="1200">
              <a:latin typeface="WsC Grundschrift" pitchFamily="2" charset="0"/>
            </a:rPr>
            <a:t>10 € pro Aufgabe</a:t>
          </a:r>
          <a:endParaRPr lang="de-DE" sz="2000" kern="1200" dirty="0">
            <a:latin typeface="WsC Grundschrift" pitchFamily="2" charset="0"/>
          </a:endParaRPr>
        </a:p>
      </dsp:txBody>
      <dsp:txXfrm>
        <a:off x="482568" y="2635012"/>
        <a:ext cx="3469570" cy="1138394"/>
      </dsp:txXfrm>
    </dsp:sp>
    <dsp:sp modelId="{3C02870A-BDEA-3742-941E-15D891E4BFAA}">
      <dsp:nvSpPr>
        <dsp:cNvPr id="0" name=""/>
        <dsp:cNvSpPr/>
      </dsp:nvSpPr>
      <dsp:spPr>
        <a:xfrm>
          <a:off x="4762019"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feste Ausgaben</a:t>
          </a:r>
          <a:endParaRPr lang="de-DE" sz="5100" kern="1200" dirty="0">
            <a:latin typeface="WsC Grundschrift" pitchFamily="2" charset="0"/>
          </a:endParaRPr>
        </a:p>
      </dsp:txBody>
      <dsp:txXfrm>
        <a:off x="4762019" y="0"/>
        <a:ext cx="4425505" cy="1203157"/>
      </dsp:txXfrm>
    </dsp:sp>
    <dsp:sp modelId="{80C34755-A21D-234E-8B1F-63F00826892E}">
      <dsp:nvSpPr>
        <dsp:cNvPr id="0" name=""/>
        <dsp:cNvSpPr/>
      </dsp:nvSpPr>
      <dsp:spPr>
        <a:xfrm>
          <a:off x="5204570"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Miete Tisch:      </a:t>
          </a:r>
        </a:p>
        <a:p>
          <a:pPr marL="0" lvl="0" indent="0" algn="ctr" defTabSz="889000">
            <a:lnSpc>
              <a:spcPct val="90000"/>
            </a:lnSpc>
            <a:spcBef>
              <a:spcPct val="0"/>
            </a:spcBef>
            <a:spcAft>
              <a:spcPct val="35000"/>
            </a:spcAft>
            <a:buNone/>
          </a:pPr>
          <a:r>
            <a:rPr lang="de-DE" sz="2000" kern="1200">
              <a:latin typeface="WsC Grundschrift" pitchFamily="2" charset="0"/>
            </a:rPr>
            <a:t>75 </a:t>
          </a:r>
          <a:r>
            <a:rPr lang="de-DE" sz="2000" kern="1200" dirty="0">
              <a:latin typeface="WsC Grundschrift" pitchFamily="2" charset="0"/>
            </a:rPr>
            <a:t>€</a:t>
          </a:r>
        </a:p>
      </dsp:txBody>
      <dsp:txXfrm>
        <a:off x="5239987" y="1239749"/>
        <a:ext cx="3469570" cy="1138394"/>
      </dsp:txXfrm>
    </dsp:sp>
    <dsp:sp modelId="{0215CFFD-0E5A-6C46-90AB-DCD95349C958}">
      <dsp:nvSpPr>
        <dsp:cNvPr id="0" name=""/>
        <dsp:cNvSpPr/>
      </dsp:nvSpPr>
      <dsp:spPr>
        <a:xfrm>
          <a:off x="5204570"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Wocheneinkauf: </a:t>
          </a:r>
        </a:p>
        <a:p>
          <a:pPr marL="0" lvl="0" indent="0" algn="ctr" defTabSz="889000">
            <a:lnSpc>
              <a:spcPct val="90000"/>
            </a:lnSpc>
            <a:spcBef>
              <a:spcPct val="0"/>
            </a:spcBef>
            <a:spcAft>
              <a:spcPct val="35000"/>
            </a:spcAft>
            <a:buNone/>
          </a:pPr>
          <a:r>
            <a:rPr lang="de-DE" sz="2000" kern="1200">
              <a:latin typeface="WsC Grundschrift" pitchFamily="2" charset="0"/>
            </a:rPr>
            <a:t>etwa 10 €</a:t>
          </a:r>
          <a:endParaRPr lang="de-DE" sz="2000" kern="1200" dirty="0">
            <a:latin typeface="WsC Grundschrift" pitchFamily="2" charset="0"/>
          </a:endParaRPr>
        </a:p>
      </dsp:txBody>
      <dsp:txXfrm>
        <a:off x="5239987" y="2635012"/>
        <a:ext cx="3469570" cy="113839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a:xfrm>
            <a:off x="1127124" y="329307"/>
            <a:ext cx="5943668" cy="309201"/>
          </a:xfrm>
        </p:spPr>
        <p:txBody>
          <a:bodyPr/>
          <a:lstStyle/>
          <a:p>
            <a:endParaRPr lang="de-DE"/>
          </a:p>
        </p:txBody>
      </p:sp>
      <p:sp>
        <p:nvSpPr>
          <p:cNvPr id="6" name="Slide Number Placeholder 5"/>
          <p:cNvSpPr>
            <a:spLocks noGrp="1"/>
          </p:cNvSpPr>
          <p:nvPr>
            <p:ph type="sldNum" sz="quarter" idx="12"/>
          </p:nvPr>
        </p:nvSpPr>
        <p:spPr>
          <a:xfrm>
            <a:off x="9924392" y="134930"/>
            <a:ext cx="811019" cy="503578"/>
          </a:xfrm>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8531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1766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79462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sz="1200"/>
            </a:lvl1p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lvl1pPr>
              <a:defRPr sz="1200"/>
            </a:lvl1p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762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3171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789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29166" y="2974448"/>
            <a:ext cx="4645152" cy="24938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094337" y="2971669"/>
            <a:ext cx="4645152" cy="248719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73D05A5-555A-4757-8710-4F43F299520D}" type="datetimeFigureOut">
              <a:rPr lang="de-DE" smtClean="0"/>
              <a:t>12.09.23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61C2DC0-F14B-4045-82A3-E2626AE81F6B}" type="slidenum">
              <a:rPr lang="de-DE" smtClean="0"/>
              <a:t>‹Nr.›</a:t>
            </a:fld>
            <a:endParaRPr lang="de-D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8210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73D05A5-555A-4757-8710-4F43F299520D}" type="datetimeFigureOut">
              <a:rPr lang="de-DE" smtClean="0"/>
              <a:t>12.09.23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61C2DC0-F14B-4045-82A3-E2626AE81F6B}" type="slidenum">
              <a:rPr lang="de-DE" smtClean="0"/>
              <a:t>‹Nr.›</a:t>
            </a:fld>
            <a:endParaRPr lang="de-D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1335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D05A5-555A-4757-8710-4F43F299520D}" type="datetimeFigureOut">
              <a:rPr lang="de-DE" smtClean="0"/>
              <a:t>12.09.23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287963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644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a:xfrm>
            <a:off x="1125300" y="318640"/>
            <a:ext cx="4877818" cy="320931"/>
          </a:xfrm>
        </p:spPr>
        <p:txBody>
          <a:bodyPr/>
          <a:lstStyle/>
          <a:p>
            <a:endParaRPr lang="de-DE"/>
          </a:p>
        </p:txBody>
      </p:sp>
      <p:sp>
        <p:nvSpPr>
          <p:cNvPr id="7" name="Slide Number Placeholder 6"/>
          <p:cNvSpPr>
            <a:spLocks noGrp="1"/>
          </p:cNvSpPr>
          <p:nvPr>
            <p:ph type="sldNum" sz="quarter" idx="12"/>
          </p:nvPr>
        </p:nvSpPr>
        <p:spPr>
          <a:xfrm>
            <a:off x="6176794" y="137408"/>
            <a:ext cx="811019" cy="503578"/>
          </a:xfrm>
        </p:spPr>
        <p:txBody>
          <a:bodyPr/>
          <a:lstStyle/>
          <a:p>
            <a:fld id="{361C2DC0-F14B-4045-82A3-E2626AE81F6B}" type="slidenum">
              <a:rPr lang="de-DE" smtClean="0"/>
              <a:t>‹Nr.›</a:t>
            </a:fld>
            <a:endParaRPr lang="de-D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28749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73D05A5-555A-4757-8710-4F43F299520D}" type="datetimeFigureOut">
              <a:rPr lang="de-DE" smtClean="0"/>
              <a:t>12.09.23</a:t>
            </a:fld>
            <a:endParaRPr lang="de-D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361C2DC0-F14B-4045-82A3-E2626AE81F6B}" type="slidenum">
              <a:rPr lang="de-DE" smtClean="0"/>
              <a:t>‹Nr.›</a:t>
            </a:fld>
            <a:endParaRPr lang="de-DE"/>
          </a:p>
        </p:txBody>
      </p:sp>
    </p:spTree>
    <p:extLst>
      <p:ext uri="{BB962C8B-B14F-4D97-AF65-F5344CB8AC3E}">
        <p14:creationId xmlns:p14="http://schemas.microsoft.com/office/powerpoint/2010/main" val="1324266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microsoft.com/office/2018/10/relationships/comments" Target="../comments/modernComment_16E_CD97CBEB.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microsoft.com/office/2018/10/relationships/comments" Target="../comments/modernComment_16F_6B51E632.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microsoft.com/office/2018/10/relationships/comments" Target="../comments/modernComment_17C_8336BB95.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microsoft.com/office/2018/10/relationships/comments" Target="../comments/modernComment_181_497071E2.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microsoft.com/office/2018/10/relationships/comments" Target="../comments/modernComment_170_874799F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microsoft.com/office/2018/10/relationships/comments" Target="../comments/modernComment_185_A423FD6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microsoft.com/office/2018/10/relationships/comments" Target="../comments/modernComment_148_BC6781C9.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177_6358054D.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88_E5597D0B.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microsoft.com/office/2018/10/relationships/comments" Target="../comments/modernComment_165_67F37B5.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34.emf"/><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43_4B7AE2F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5.em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8A_AF0828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D_3771C0D5.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3196790"/>
            <a:ext cx="11645900" cy="523220"/>
          </a:xfrm>
          <a:prstGeom prst="rect">
            <a:avLst/>
          </a:prstGeom>
          <a:noFill/>
        </p:spPr>
        <p:txBody>
          <a:bodyPr wrap="square" rtlCol="0">
            <a:spAutoFit/>
          </a:bodyPr>
          <a:lstStyle/>
          <a:p>
            <a:pPr algn="ctr"/>
            <a:r>
              <a:rPr lang="de-DE" sz="2800" dirty="0">
                <a:latin typeface="WsC Grundschrift" pitchFamily="2" charset="0"/>
              </a:rPr>
              <a:t>Ausgaben und Kaufen – Angebote und Werbetricks</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190D647B-0DCD-5146-3024-DDF3E3A49D7C}"/>
              </a:ext>
            </a:extLst>
          </p:cNvPr>
          <p:cNvSpPr txBox="1"/>
          <p:nvPr/>
        </p:nvSpPr>
        <p:spPr>
          <a:xfrm>
            <a:off x="273050" y="2488904"/>
            <a:ext cx="11645900" cy="707886"/>
          </a:xfrm>
          <a:prstGeom prst="rect">
            <a:avLst/>
          </a:prstGeom>
          <a:noFill/>
        </p:spPr>
        <p:txBody>
          <a:bodyPr wrap="square" rtlCol="0">
            <a:spAutoFit/>
          </a:bodyPr>
          <a:lstStyle/>
          <a:p>
            <a:pPr algn="ctr"/>
            <a:r>
              <a:rPr lang="de-DE" sz="4000">
                <a:latin typeface="WsC Grundschrift" pitchFamily="2" charset="0"/>
              </a:rPr>
              <a:t>Stunde </a:t>
            </a:r>
            <a:r>
              <a:rPr lang="de-DE" sz="4000" dirty="0">
                <a:latin typeface="WsC Grundschrift" pitchFamily="2" charset="0"/>
              </a:rPr>
              <a:t>6</a:t>
            </a:r>
          </a:p>
        </p:txBody>
      </p:sp>
    </p:spTree>
    <p:extLst>
      <p:ext uri="{BB962C8B-B14F-4D97-AF65-F5344CB8AC3E}">
        <p14:creationId xmlns:p14="http://schemas.microsoft.com/office/powerpoint/2010/main" val="287579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 überprüfen</a:t>
            </a:r>
          </a:p>
        </p:txBody>
      </p:sp>
      <p:pic>
        <p:nvPicPr>
          <p:cNvPr id="7" name="Grafik 6">
            <a:extLst>
              <a:ext uri="{FF2B5EF4-FFF2-40B4-BE49-F238E27FC236}">
                <a16:creationId xmlns:a16="http://schemas.microsoft.com/office/drawing/2014/main" id="{B6AA5A26-B09F-8A32-444C-5DD6A95ED676}"/>
              </a:ext>
            </a:extLst>
          </p:cNvPr>
          <p:cNvPicPr>
            <a:picLocks noChangeAspect="1"/>
          </p:cNvPicPr>
          <p:nvPr/>
        </p:nvPicPr>
        <p:blipFill>
          <a:blip r:embed="rId3"/>
          <a:stretch>
            <a:fillRect/>
          </a:stretch>
        </p:blipFill>
        <p:spPr>
          <a:xfrm>
            <a:off x="523393" y="1049998"/>
            <a:ext cx="1368907" cy="955226"/>
          </a:xfrm>
          <a:prstGeom prst="rect">
            <a:avLst/>
          </a:prstGeom>
        </p:spPr>
      </p:pic>
      <p:sp>
        <p:nvSpPr>
          <p:cNvPr id="6" name="Textfeld 5">
            <a:extLst>
              <a:ext uri="{FF2B5EF4-FFF2-40B4-BE49-F238E27FC236}">
                <a16:creationId xmlns:a16="http://schemas.microsoft.com/office/drawing/2014/main" id="{71DA96C5-E4CF-E0D4-C267-358D89F42C5E}"/>
              </a:ext>
            </a:extLst>
          </p:cNvPr>
          <p:cNvSpPr txBox="1"/>
          <p:nvPr/>
        </p:nvSpPr>
        <p:spPr>
          <a:xfrm>
            <a:off x="393424" y="1027331"/>
            <a:ext cx="11443252" cy="830997"/>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Wie hat Lina Kaufentscheidungen getroffen? </a:t>
            </a:r>
          </a:p>
          <a:p>
            <a:pPr algn="ctr"/>
            <a:r>
              <a:rPr lang="de-DE" sz="2400" dirty="0">
                <a:solidFill>
                  <a:schemeClr val="accent6">
                    <a:lumMod val="60000"/>
                    <a:lumOff val="40000"/>
                  </a:schemeClr>
                </a:solidFill>
                <a:latin typeface="WsC Grundschrift" pitchFamily="2" charset="0"/>
              </a:rPr>
              <a:t>Hat Lina gute Entscheidungen getroffen?</a:t>
            </a:r>
          </a:p>
        </p:txBody>
      </p:sp>
      <p:pic>
        <p:nvPicPr>
          <p:cNvPr id="10" name="Grafik 9">
            <a:extLst>
              <a:ext uri="{FF2B5EF4-FFF2-40B4-BE49-F238E27FC236}">
                <a16:creationId xmlns:a16="http://schemas.microsoft.com/office/drawing/2014/main" id="{7DEDE281-1134-A9F6-4853-2269EE36DDC2}"/>
              </a:ext>
            </a:extLst>
          </p:cNvPr>
          <p:cNvPicPr>
            <a:picLocks noChangeAspect="1"/>
          </p:cNvPicPr>
          <p:nvPr/>
        </p:nvPicPr>
        <p:blipFill rotWithShape="1">
          <a:blip r:embed="rId4"/>
          <a:srcRect b="18508"/>
          <a:stretch/>
        </p:blipFill>
        <p:spPr>
          <a:xfrm>
            <a:off x="1487487" y="1460456"/>
            <a:ext cx="9255125" cy="5188720"/>
          </a:xfrm>
          <a:prstGeom prst="rect">
            <a:avLst/>
          </a:prstGeom>
        </p:spPr>
      </p:pic>
      <p:sp>
        <p:nvSpPr>
          <p:cNvPr id="5" name="Rechteck 4">
            <a:extLst>
              <a:ext uri="{FF2B5EF4-FFF2-40B4-BE49-F238E27FC236}">
                <a16:creationId xmlns:a16="http://schemas.microsoft.com/office/drawing/2014/main" id="{375C41C6-5B7F-AC8F-0A83-4C7C5E8C5E42}"/>
              </a:ext>
            </a:extLst>
          </p:cNvPr>
          <p:cNvSpPr/>
          <p:nvPr/>
        </p:nvSpPr>
        <p:spPr>
          <a:xfrm>
            <a:off x="3339547" y="2145361"/>
            <a:ext cx="2100105" cy="3617406"/>
          </a:xfrm>
          <a:prstGeom prst="rect">
            <a:avLst/>
          </a:prstGeom>
          <a:solidFill>
            <a:srgbClr val="F8F8F8"/>
          </a:solid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FD845D00-4B9C-C4DB-6876-F751D5B7D392}"/>
              </a:ext>
            </a:extLst>
          </p:cNvPr>
          <p:cNvSpPr txBox="1"/>
          <p:nvPr/>
        </p:nvSpPr>
        <p:spPr>
          <a:xfrm>
            <a:off x="3343761" y="2465943"/>
            <a:ext cx="1594936" cy="3008772"/>
          </a:xfrm>
          <a:prstGeom prst="rect">
            <a:avLst/>
          </a:prstGeom>
          <a:noFill/>
        </p:spPr>
        <p:txBody>
          <a:bodyPr wrap="square" rtlCol="0">
            <a:spAutoFit/>
          </a:bodyPr>
          <a:lstStyle/>
          <a:p>
            <a:pPr>
              <a:lnSpc>
                <a:spcPct val="150000"/>
              </a:lnSpc>
            </a:pPr>
            <a:r>
              <a:rPr lang="de-DE" sz="1600" dirty="0">
                <a:latin typeface="WsC Grundschrift" pitchFamily="2" charset="0"/>
              </a:rPr>
              <a:t>Äpfel</a:t>
            </a:r>
          </a:p>
          <a:p>
            <a:pPr>
              <a:lnSpc>
                <a:spcPct val="150000"/>
              </a:lnSpc>
            </a:pPr>
            <a:r>
              <a:rPr lang="de-DE" sz="1600" dirty="0">
                <a:latin typeface="WsC Grundschrift" pitchFamily="2" charset="0"/>
              </a:rPr>
              <a:t>Bananen </a:t>
            </a:r>
            <a:br>
              <a:rPr lang="de-DE" sz="1600" dirty="0">
                <a:latin typeface="WsC Grundschrift" pitchFamily="2" charset="0"/>
              </a:rPr>
            </a:br>
            <a:r>
              <a:rPr lang="de-DE" sz="1600" dirty="0">
                <a:latin typeface="WsC Grundschrift" pitchFamily="2" charset="0"/>
              </a:rPr>
              <a:t>Marmelade</a:t>
            </a:r>
          </a:p>
          <a:p>
            <a:pPr>
              <a:lnSpc>
                <a:spcPct val="150000"/>
              </a:lnSpc>
            </a:pPr>
            <a:r>
              <a:rPr lang="de-DE" sz="1600" dirty="0">
                <a:latin typeface="WsC Grundschrift" pitchFamily="2" charset="0"/>
              </a:rPr>
              <a:t>Brot</a:t>
            </a:r>
          </a:p>
          <a:p>
            <a:pPr>
              <a:lnSpc>
                <a:spcPct val="150000"/>
              </a:lnSpc>
            </a:pPr>
            <a:r>
              <a:rPr lang="de-DE" sz="1600" dirty="0">
                <a:latin typeface="WsC Grundschrift" pitchFamily="2" charset="0"/>
              </a:rPr>
              <a:t>Schokoriegel</a:t>
            </a:r>
          </a:p>
          <a:p>
            <a:pPr>
              <a:lnSpc>
                <a:spcPct val="150000"/>
              </a:lnSpc>
            </a:pPr>
            <a:r>
              <a:rPr lang="de-DE" sz="1600" dirty="0">
                <a:latin typeface="WsC Grundschrift" pitchFamily="2" charset="0"/>
              </a:rPr>
              <a:t>Sammelalbum</a:t>
            </a:r>
          </a:p>
          <a:p>
            <a:pPr>
              <a:lnSpc>
                <a:spcPct val="150000"/>
              </a:lnSpc>
            </a:pPr>
            <a:endParaRPr lang="de-DE" sz="1600" dirty="0">
              <a:latin typeface="WsC Grundschrift" pitchFamily="2" charset="0"/>
            </a:endParaRPr>
          </a:p>
          <a:p>
            <a:pPr>
              <a:lnSpc>
                <a:spcPct val="150000"/>
              </a:lnSpc>
            </a:pPr>
            <a:r>
              <a:rPr lang="de-DE" sz="1600" dirty="0">
                <a:latin typeface="WsC Grundschrift" pitchFamily="2" charset="0"/>
              </a:rPr>
              <a:t>Gesamt:</a:t>
            </a:r>
          </a:p>
        </p:txBody>
      </p:sp>
      <p:sp>
        <p:nvSpPr>
          <p:cNvPr id="9" name="Textfeld 8">
            <a:extLst>
              <a:ext uri="{FF2B5EF4-FFF2-40B4-BE49-F238E27FC236}">
                <a16:creationId xmlns:a16="http://schemas.microsoft.com/office/drawing/2014/main" id="{006CB51C-81BE-1ABD-FF61-DB3DCB576E02}"/>
              </a:ext>
            </a:extLst>
          </p:cNvPr>
          <p:cNvSpPr txBox="1"/>
          <p:nvPr/>
        </p:nvSpPr>
        <p:spPr>
          <a:xfrm>
            <a:off x="4277310" y="2451062"/>
            <a:ext cx="1173357" cy="3006977"/>
          </a:xfrm>
          <a:prstGeom prst="rect">
            <a:avLst/>
          </a:prstGeom>
          <a:noFill/>
        </p:spPr>
        <p:txBody>
          <a:bodyPr wrap="square" rtlCol="0">
            <a:spAutoFit/>
          </a:bodyPr>
          <a:lstStyle/>
          <a:p>
            <a:pPr algn="r">
              <a:lnSpc>
                <a:spcPct val="150000"/>
              </a:lnSpc>
            </a:pPr>
            <a:r>
              <a:rPr lang="de-DE" sz="1600" dirty="0">
                <a:latin typeface="WsC Grundschrift" pitchFamily="2" charset="0"/>
              </a:rPr>
              <a:t>5,98 €</a:t>
            </a:r>
          </a:p>
          <a:p>
            <a:pPr algn="r">
              <a:lnSpc>
                <a:spcPct val="150000"/>
              </a:lnSpc>
            </a:pPr>
            <a:r>
              <a:rPr lang="de-DE" sz="1600" dirty="0">
                <a:latin typeface="WsC Grundschrift" pitchFamily="2" charset="0"/>
              </a:rPr>
              <a:t>1,20 €</a:t>
            </a:r>
          </a:p>
          <a:p>
            <a:pPr algn="r">
              <a:lnSpc>
                <a:spcPct val="150000"/>
              </a:lnSpc>
            </a:pPr>
            <a:r>
              <a:rPr lang="de-DE" sz="1600" dirty="0">
                <a:latin typeface="WsC Grundschrift" pitchFamily="2" charset="0"/>
              </a:rPr>
              <a:t>2,99 €</a:t>
            </a:r>
          </a:p>
          <a:p>
            <a:pPr algn="r">
              <a:lnSpc>
                <a:spcPct val="150000"/>
              </a:lnSpc>
            </a:pPr>
            <a:r>
              <a:rPr lang="de-DE" sz="1600" dirty="0">
                <a:latin typeface="WsC Grundschrift" pitchFamily="2" charset="0"/>
              </a:rPr>
              <a:t>2,00 €</a:t>
            </a:r>
          </a:p>
          <a:p>
            <a:pPr algn="r">
              <a:lnSpc>
                <a:spcPct val="150000"/>
              </a:lnSpc>
            </a:pPr>
            <a:r>
              <a:rPr lang="de-DE" sz="1600" dirty="0">
                <a:latin typeface="WsC Grundschrift" pitchFamily="2" charset="0"/>
              </a:rPr>
              <a:t>1,99 €</a:t>
            </a:r>
          </a:p>
          <a:p>
            <a:pPr algn="r">
              <a:lnSpc>
                <a:spcPct val="150000"/>
              </a:lnSpc>
            </a:pPr>
            <a:r>
              <a:rPr lang="de-DE" sz="1600" dirty="0">
                <a:latin typeface="WsC Grundschrift" pitchFamily="2" charset="0"/>
              </a:rPr>
              <a:t>5,99 €</a:t>
            </a:r>
          </a:p>
          <a:p>
            <a:pPr algn="r">
              <a:lnSpc>
                <a:spcPct val="150000"/>
              </a:lnSpc>
            </a:pPr>
            <a:endParaRPr lang="de-DE" sz="1600" dirty="0">
              <a:latin typeface="WsC Grundschrift" pitchFamily="2" charset="0"/>
            </a:endParaRPr>
          </a:p>
          <a:p>
            <a:pPr algn="r">
              <a:lnSpc>
                <a:spcPct val="150000"/>
              </a:lnSpc>
            </a:pPr>
            <a:r>
              <a:rPr lang="de-DE" sz="1600" dirty="0">
                <a:latin typeface="WsC Grundschrift" pitchFamily="2" charset="0"/>
              </a:rPr>
              <a:t>20,15 </a:t>
            </a:r>
            <a:r>
              <a:rPr lang="de-DE" sz="1600" dirty="0"/>
              <a:t>€</a:t>
            </a:r>
            <a:endParaRPr lang="de-DE" sz="1400" dirty="0"/>
          </a:p>
        </p:txBody>
      </p:sp>
      <p:sp>
        <p:nvSpPr>
          <p:cNvPr id="11" name="Textfeld 10">
            <a:extLst>
              <a:ext uri="{FF2B5EF4-FFF2-40B4-BE49-F238E27FC236}">
                <a16:creationId xmlns:a16="http://schemas.microsoft.com/office/drawing/2014/main" id="{DE3813C7-CEAD-044C-9779-6804D7871D8A}"/>
              </a:ext>
            </a:extLst>
          </p:cNvPr>
          <p:cNvSpPr txBox="1"/>
          <p:nvPr/>
        </p:nvSpPr>
        <p:spPr>
          <a:xfrm>
            <a:off x="3592131" y="2036848"/>
            <a:ext cx="1594936" cy="423449"/>
          </a:xfrm>
          <a:prstGeom prst="rect">
            <a:avLst/>
          </a:prstGeom>
          <a:noFill/>
        </p:spPr>
        <p:txBody>
          <a:bodyPr wrap="square" rtlCol="0">
            <a:spAutoFit/>
          </a:bodyPr>
          <a:lstStyle/>
          <a:p>
            <a:pPr algn="ctr">
              <a:lnSpc>
                <a:spcPct val="150000"/>
              </a:lnSpc>
            </a:pPr>
            <a:r>
              <a:rPr lang="de-DE" sz="1600" dirty="0">
                <a:latin typeface="WsC Grundschrift" pitchFamily="2" charset="0"/>
              </a:rPr>
              <a:t>Kassenzettel</a:t>
            </a:r>
          </a:p>
        </p:txBody>
      </p:sp>
    </p:spTree>
    <p:extLst>
      <p:ext uri="{BB962C8B-B14F-4D97-AF65-F5344CB8AC3E}">
        <p14:creationId xmlns:p14="http://schemas.microsoft.com/office/powerpoint/2010/main" val="344927741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pic>
        <p:nvPicPr>
          <p:cNvPr id="5" name="Grafik 4">
            <a:extLst>
              <a:ext uri="{FF2B5EF4-FFF2-40B4-BE49-F238E27FC236}">
                <a16:creationId xmlns:a16="http://schemas.microsoft.com/office/drawing/2014/main" id="{D71ED5AF-22AD-FEE7-8FA8-42792B271BD5}"/>
              </a:ext>
            </a:extLst>
          </p:cNvPr>
          <p:cNvPicPr>
            <a:picLocks noChangeAspect="1"/>
          </p:cNvPicPr>
          <p:nvPr/>
        </p:nvPicPr>
        <p:blipFill>
          <a:blip r:embed="rId2"/>
          <a:stretch>
            <a:fillRect/>
          </a:stretch>
        </p:blipFill>
        <p:spPr>
          <a:xfrm>
            <a:off x="523393" y="1049998"/>
            <a:ext cx="1368907" cy="955226"/>
          </a:xfrm>
          <a:prstGeom prst="rect">
            <a:avLst/>
          </a:prstGeom>
        </p:spPr>
      </p:pic>
      <p:sp>
        <p:nvSpPr>
          <p:cNvPr id="6" name="Textfeld 5">
            <a:extLst>
              <a:ext uri="{FF2B5EF4-FFF2-40B4-BE49-F238E27FC236}">
                <a16:creationId xmlns:a16="http://schemas.microsoft.com/office/drawing/2014/main" id="{626DBAB4-1C1C-A2CA-938C-41801ED8E9F6}"/>
              </a:ext>
            </a:extLst>
          </p:cNvPr>
          <p:cNvSpPr txBox="1"/>
          <p:nvPr/>
        </p:nvSpPr>
        <p:spPr>
          <a:xfrm>
            <a:off x="393424" y="1027331"/>
            <a:ext cx="11443252" cy="830997"/>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Wie hat Lina Kaufentscheidungen getroffen? </a:t>
            </a:r>
          </a:p>
          <a:p>
            <a:pPr algn="ctr"/>
            <a:r>
              <a:rPr lang="de-DE" sz="2400" dirty="0">
                <a:solidFill>
                  <a:schemeClr val="accent6">
                    <a:lumMod val="60000"/>
                    <a:lumOff val="40000"/>
                  </a:schemeClr>
                </a:solidFill>
                <a:latin typeface="WsC Grundschrift" pitchFamily="2" charset="0"/>
              </a:rPr>
              <a:t>Hat Lina gute Entscheidungen getroffen?</a:t>
            </a:r>
          </a:p>
        </p:txBody>
      </p:sp>
      <p:pic>
        <p:nvPicPr>
          <p:cNvPr id="7" name="Grafik 6">
            <a:extLst>
              <a:ext uri="{FF2B5EF4-FFF2-40B4-BE49-F238E27FC236}">
                <a16:creationId xmlns:a16="http://schemas.microsoft.com/office/drawing/2014/main" id="{1038F98C-3FAA-874B-7BB1-13BCD8BC85B4}"/>
              </a:ext>
            </a:extLst>
          </p:cNvPr>
          <p:cNvPicPr>
            <a:picLocks noChangeAspect="1"/>
          </p:cNvPicPr>
          <p:nvPr/>
        </p:nvPicPr>
        <p:blipFill rotWithShape="1">
          <a:blip r:embed="rId3"/>
          <a:srcRect t="9227" b="20666"/>
          <a:stretch/>
        </p:blipFill>
        <p:spPr>
          <a:xfrm>
            <a:off x="1921462" y="2218482"/>
            <a:ext cx="8387176" cy="4050763"/>
          </a:xfrm>
          <a:prstGeom prst="rect">
            <a:avLst/>
          </a:prstGeom>
        </p:spPr>
      </p:pic>
      <p:pic>
        <p:nvPicPr>
          <p:cNvPr id="8" name="Grafik 7">
            <a:extLst>
              <a:ext uri="{FF2B5EF4-FFF2-40B4-BE49-F238E27FC236}">
                <a16:creationId xmlns:a16="http://schemas.microsoft.com/office/drawing/2014/main" id="{017CC5AA-73F0-0EA0-59FD-ECB86181A423}"/>
              </a:ext>
            </a:extLst>
          </p:cNvPr>
          <p:cNvPicPr>
            <a:picLocks noChangeAspect="1"/>
          </p:cNvPicPr>
          <p:nvPr/>
        </p:nvPicPr>
        <p:blipFill>
          <a:blip r:embed="rId4"/>
          <a:stretch>
            <a:fillRect/>
          </a:stretch>
        </p:blipFill>
        <p:spPr>
          <a:xfrm>
            <a:off x="11620259" y="50800"/>
            <a:ext cx="488795" cy="824132"/>
          </a:xfrm>
          <a:prstGeom prst="rect">
            <a:avLst/>
          </a:prstGeom>
        </p:spPr>
      </p:pic>
    </p:spTree>
    <p:extLst>
      <p:ext uri="{BB962C8B-B14F-4D97-AF65-F5344CB8AC3E}">
        <p14:creationId xmlns:p14="http://schemas.microsoft.com/office/powerpoint/2010/main" val="243200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pic>
        <p:nvPicPr>
          <p:cNvPr id="5" name="Grafik 4">
            <a:extLst>
              <a:ext uri="{FF2B5EF4-FFF2-40B4-BE49-F238E27FC236}">
                <a16:creationId xmlns:a16="http://schemas.microsoft.com/office/drawing/2014/main" id="{0EF175EF-B6A5-63F9-C06F-B9BA3A45E7C9}"/>
              </a:ext>
            </a:extLst>
          </p:cNvPr>
          <p:cNvPicPr>
            <a:picLocks noChangeAspect="1"/>
          </p:cNvPicPr>
          <p:nvPr/>
        </p:nvPicPr>
        <p:blipFill>
          <a:blip r:embed="rId2"/>
          <a:stretch>
            <a:fillRect/>
          </a:stretch>
        </p:blipFill>
        <p:spPr>
          <a:xfrm>
            <a:off x="11620259" y="50800"/>
            <a:ext cx="488795" cy="824132"/>
          </a:xfrm>
          <a:prstGeom prst="rect">
            <a:avLst/>
          </a:prstGeom>
        </p:spPr>
      </p:pic>
      <p:pic>
        <p:nvPicPr>
          <p:cNvPr id="7" name="Grafik 6">
            <a:extLst>
              <a:ext uri="{FF2B5EF4-FFF2-40B4-BE49-F238E27FC236}">
                <a16:creationId xmlns:a16="http://schemas.microsoft.com/office/drawing/2014/main" id="{B6AA5A26-B09F-8A32-444C-5DD6A95ED676}"/>
              </a:ext>
            </a:extLst>
          </p:cNvPr>
          <p:cNvPicPr>
            <a:picLocks noChangeAspect="1"/>
          </p:cNvPicPr>
          <p:nvPr/>
        </p:nvPicPr>
        <p:blipFill>
          <a:blip r:embed="rId3"/>
          <a:stretch>
            <a:fillRect/>
          </a:stretch>
        </p:blipFill>
        <p:spPr>
          <a:xfrm>
            <a:off x="523393" y="1049998"/>
            <a:ext cx="1368907" cy="955226"/>
          </a:xfrm>
          <a:prstGeom prst="rect">
            <a:avLst/>
          </a:prstGeom>
        </p:spPr>
      </p:pic>
      <p:sp>
        <p:nvSpPr>
          <p:cNvPr id="11" name="Textfeld 10">
            <a:extLst>
              <a:ext uri="{FF2B5EF4-FFF2-40B4-BE49-F238E27FC236}">
                <a16:creationId xmlns:a16="http://schemas.microsoft.com/office/drawing/2014/main" id="{821DD945-0E8A-0CBF-E6F9-32BC35657CC7}"/>
              </a:ext>
            </a:extLst>
          </p:cNvPr>
          <p:cNvSpPr txBox="1"/>
          <p:nvPr/>
        </p:nvSpPr>
        <p:spPr>
          <a:xfrm>
            <a:off x="665802" y="1054736"/>
            <a:ext cx="11443252" cy="830997"/>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Lina hat sich bei ihren Entscheidungen von ihren Emotionen leiten lassen, </a:t>
            </a:r>
          </a:p>
          <a:p>
            <a:pPr algn="ctr"/>
            <a:r>
              <a:rPr lang="de-DE" sz="2400" dirty="0">
                <a:solidFill>
                  <a:schemeClr val="accent6">
                    <a:lumMod val="60000"/>
                    <a:lumOff val="40000"/>
                  </a:schemeClr>
                </a:solidFill>
                <a:latin typeface="WsC Grundschrift" pitchFamily="2" charset="0"/>
              </a:rPr>
              <a:t>statt die beste Option aufgrund von wichtigen Kriterien zu treffen. </a:t>
            </a:r>
          </a:p>
        </p:txBody>
      </p:sp>
      <p:pic>
        <p:nvPicPr>
          <p:cNvPr id="14" name="Grafik 13">
            <a:extLst>
              <a:ext uri="{FF2B5EF4-FFF2-40B4-BE49-F238E27FC236}">
                <a16:creationId xmlns:a16="http://schemas.microsoft.com/office/drawing/2014/main" id="{7EE21DF2-849D-204A-AF46-5D2956253425}"/>
              </a:ext>
            </a:extLst>
          </p:cNvPr>
          <p:cNvPicPr>
            <a:picLocks noChangeAspect="1"/>
          </p:cNvPicPr>
          <p:nvPr/>
        </p:nvPicPr>
        <p:blipFill rotWithShape="1">
          <a:blip r:embed="rId4"/>
          <a:srcRect b="18508"/>
          <a:stretch/>
        </p:blipFill>
        <p:spPr>
          <a:xfrm>
            <a:off x="1487487" y="1460456"/>
            <a:ext cx="9255125" cy="5188720"/>
          </a:xfrm>
          <a:prstGeom prst="rect">
            <a:avLst/>
          </a:prstGeom>
        </p:spPr>
      </p:pic>
      <p:sp>
        <p:nvSpPr>
          <p:cNvPr id="6" name="Textfeld 5">
            <a:extLst>
              <a:ext uri="{FF2B5EF4-FFF2-40B4-BE49-F238E27FC236}">
                <a16:creationId xmlns:a16="http://schemas.microsoft.com/office/drawing/2014/main" id="{5D42BB46-EC56-A2AD-5483-7B2A8D7014F3}"/>
              </a:ext>
            </a:extLst>
          </p:cNvPr>
          <p:cNvSpPr txBox="1"/>
          <p:nvPr/>
        </p:nvSpPr>
        <p:spPr>
          <a:xfrm>
            <a:off x="3592131" y="2036848"/>
            <a:ext cx="1594936" cy="423449"/>
          </a:xfrm>
          <a:prstGeom prst="rect">
            <a:avLst/>
          </a:prstGeom>
          <a:noFill/>
        </p:spPr>
        <p:txBody>
          <a:bodyPr wrap="square" rtlCol="0">
            <a:spAutoFit/>
          </a:bodyPr>
          <a:lstStyle/>
          <a:p>
            <a:pPr algn="ctr">
              <a:lnSpc>
                <a:spcPct val="150000"/>
              </a:lnSpc>
            </a:pPr>
            <a:r>
              <a:rPr lang="de-DE" sz="1600" dirty="0">
                <a:latin typeface="WsC Grundschrift" pitchFamily="2" charset="0"/>
              </a:rPr>
              <a:t>Kassenzettel</a:t>
            </a:r>
          </a:p>
        </p:txBody>
      </p:sp>
      <p:sp>
        <p:nvSpPr>
          <p:cNvPr id="8" name="Rechteck 7">
            <a:extLst>
              <a:ext uri="{FF2B5EF4-FFF2-40B4-BE49-F238E27FC236}">
                <a16:creationId xmlns:a16="http://schemas.microsoft.com/office/drawing/2014/main" id="{2A0DCE1A-F804-1012-4595-E19599519399}"/>
              </a:ext>
            </a:extLst>
          </p:cNvPr>
          <p:cNvSpPr/>
          <p:nvPr/>
        </p:nvSpPr>
        <p:spPr>
          <a:xfrm>
            <a:off x="3339547" y="2145361"/>
            <a:ext cx="2100105" cy="3617406"/>
          </a:xfrm>
          <a:prstGeom prst="rect">
            <a:avLst/>
          </a:prstGeom>
          <a:solidFill>
            <a:srgbClr val="F8F8F8"/>
          </a:solid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F84A4F6-964B-F73B-EFAD-6FA00C59E04B}"/>
              </a:ext>
            </a:extLst>
          </p:cNvPr>
          <p:cNvSpPr txBox="1"/>
          <p:nvPr/>
        </p:nvSpPr>
        <p:spPr>
          <a:xfrm>
            <a:off x="3343761" y="2465943"/>
            <a:ext cx="1594936" cy="3008772"/>
          </a:xfrm>
          <a:prstGeom prst="rect">
            <a:avLst/>
          </a:prstGeom>
          <a:noFill/>
        </p:spPr>
        <p:txBody>
          <a:bodyPr wrap="square" rtlCol="0">
            <a:spAutoFit/>
          </a:bodyPr>
          <a:lstStyle/>
          <a:p>
            <a:pPr>
              <a:lnSpc>
                <a:spcPct val="150000"/>
              </a:lnSpc>
            </a:pPr>
            <a:r>
              <a:rPr lang="de-DE" sz="1600" dirty="0">
                <a:latin typeface="WsC Grundschrift" pitchFamily="2" charset="0"/>
              </a:rPr>
              <a:t>Äpfel</a:t>
            </a:r>
          </a:p>
          <a:p>
            <a:pPr>
              <a:lnSpc>
                <a:spcPct val="150000"/>
              </a:lnSpc>
            </a:pPr>
            <a:r>
              <a:rPr lang="de-DE" sz="1600" dirty="0">
                <a:latin typeface="WsC Grundschrift" pitchFamily="2" charset="0"/>
              </a:rPr>
              <a:t>Bananen </a:t>
            </a:r>
            <a:br>
              <a:rPr lang="de-DE" sz="1600" dirty="0">
                <a:latin typeface="WsC Grundschrift" pitchFamily="2" charset="0"/>
              </a:rPr>
            </a:br>
            <a:r>
              <a:rPr lang="de-DE" sz="1600" dirty="0">
                <a:latin typeface="WsC Grundschrift" pitchFamily="2" charset="0"/>
              </a:rPr>
              <a:t>Marmelade</a:t>
            </a:r>
          </a:p>
          <a:p>
            <a:pPr>
              <a:lnSpc>
                <a:spcPct val="150000"/>
              </a:lnSpc>
            </a:pPr>
            <a:r>
              <a:rPr lang="de-DE" sz="1600" dirty="0">
                <a:latin typeface="WsC Grundschrift" pitchFamily="2" charset="0"/>
              </a:rPr>
              <a:t>Brot</a:t>
            </a:r>
          </a:p>
          <a:p>
            <a:pPr>
              <a:lnSpc>
                <a:spcPct val="150000"/>
              </a:lnSpc>
            </a:pPr>
            <a:r>
              <a:rPr lang="de-DE" sz="1600" dirty="0">
                <a:latin typeface="WsC Grundschrift" pitchFamily="2" charset="0"/>
              </a:rPr>
              <a:t>Schokoriegel</a:t>
            </a:r>
          </a:p>
          <a:p>
            <a:pPr>
              <a:lnSpc>
                <a:spcPct val="150000"/>
              </a:lnSpc>
            </a:pPr>
            <a:r>
              <a:rPr lang="de-DE" sz="1600" dirty="0">
                <a:latin typeface="WsC Grundschrift" pitchFamily="2" charset="0"/>
              </a:rPr>
              <a:t>Sammelalbum</a:t>
            </a:r>
          </a:p>
          <a:p>
            <a:pPr>
              <a:lnSpc>
                <a:spcPct val="150000"/>
              </a:lnSpc>
            </a:pPr>
            <a:endParaRPr lang="de-DE" sz="1600" dirty="0">
              <a:latin typeface="WsC Grundschrift" pitchFamily="2" charset="0"/>
            </a:endParaRPr>
          </a:p>
          <a:p>
            <a:pPr>
              <a:lnSpc>
                <a:spcPct val="150000"/>
              </a:lnSpc>
            </a:pPr>
            <a:r>
              <a:rPr lang="de-DE" sz="1600" dirty="0">
                <a:latin typeface="WsC Grundschrift" pitchFamily="2" charset="0"/>
              </a:rPr>
              <a:t>Gesamt:</a:t>
            </a:r>
          </a:p>
        </p:txBody>
      </p:sp>
      <p:sp>
        <p:nvSpPr>
          <p:cNvPr id="12" name="Textfeld 11">
            <a:extLst>
              <a:ext uri="{FF2B5EF4-FFF2-40B4-BE49-F238E27FC236}">
                <a16:creationId xmlns:a16="http://schemas.microsoft.com/office/drawing/2014/main" id="{258DA73F-6134-F023-9AFC-55275FE4AB0B}"/>
              </a:ext>
            </a:extLst>
          </p:cNvPr>
          <p:cNvSpPr txBox="1"/>
          <p:nvPr/>
        </p:nvSpPr>
        <p:spPr>
          <a:xfrm>
            <a:off x="4277310" y="2451062"/>
            <a:ext cx="1173357" cy="3006977"/>
          </a:xfrm>
          <a:prstGeom prst="rect">
            <a:avLst/>
          </a:prstGeom>
          <a:noFill/>
        </p:spPr>
        <p:txBody>
          <a:bodyPr wrap="square" rtlCol="0">
            <a:spAutoFit/>
          </a:bodyPr>
          <a:lstStyle/>
          <a:p>
            <a:pPr algn="r">
              <a:lnSpc>
                <a:spcPct val="150000"/>
              </a:lnSpc>
            </a:pPr>
            <a:r>
              <a:rPr lang="de-DE" sz="1600" dirty="0">
                <a:latin typeface="WsC Grundschrift" pitchFamily="2" charset="0"/>
              </a:rPr>
              <a:t>5,98 €</a:t>
            </a:r>
          </a:p>
          <a:p>
            <a:pPr algn="r">
              <a:lnSpc>
                <a:spcPct val="150000"/>
              </a:lnSpc>
            </a:pPr>
            <a:r>
              <a:rPr lang="de-DE" sz="1600" dirty="0">
                <a:latin typeface="WsC Grundschrift" pitchFamily="2" charset="0"/>
              </a:rPr>
              <a:t>1,20 €</a:t>
            </a:r>
          </a:p>
          <a:p>
            <a:pPr algn="r">
              <a:lnSpc>
                <a:spcPct val="150000"/>
              </a:lnSpc>
            </a:pPr>
            <a:r>
              <a:rPr lang="de-DE" sz="1600" dirty="0">
                <a:latin typeface="WsC Grundschrift" pitchFamily="2" charset="0"/>
              </a:rPr>
              <a:t>2,99 €</a:t>
            </a:r>
          </a:p>
          <a:p>
            <a:pPr algn="r">
              <a:lnSpc>
                <a:spcPct val="150000"/>
              </a:lnSpc>
            </a:pPr>
            <a:r>
              <a:rPr lang="de-DE" sz="1600" dirty="0">
                <a:latin typeface="WsC Grundschrift" pitchFamily="2" charset="0"/>
              </a:rPr>
              <a:t>2,00 €</a:t>
            </a:r>
          </a:p>
          <a:p>
            <a:pPr algn="r">
              <a:lnSpc>
                <a:spcPct val="150000"/>
              </a:lnSpc>
            </a:pPr>
            <a:r>
              <a:rPr lang="de-DE" sz="1600" dirty="0">
                <a:latin typeface="WsC Grundschrift" pitchFamily="2" charset="0"/>
              </a:rPr>
              <a:t>1,99 €</a:t>
            </a:r>
          </a:p>
          <a:p>
            <a:pPr algn="r">
              <a:lnSpc>
                <a:spcPct val="150000"/>
              </a:lnSpc>
            </a:pPr>
            <a:r>
              <a:rPr lang="de-DE" sz="1600" dirty="0">
                <a:latin typeface="WsC Grundschrift" pitchFamily="2" charset="0"/>
              </a:rPr>
              <a:t>5,99 €</a:t>
            </a:r>
          </a:p>
          <a:p>
            <a:pPr algn="r">
              <a:lnSpc>
                <a:spcPct val="150000"/>
              </a:lnSpc>
            </a:pPr>
            <a:endParaRPr lang="de-DE" sz="1600" dirty="0">
              <a:latin typeface="WsC Grundschrift" pitchFamily="2" charset="0"/>
            </a:endParaRPr>
          </a:p>
          <a:p>
            <a:pPr algn="r">
              <a:lnSpc>
                <a:spcPct val="150000"/>
              </a:lnSpc>
            </a:pPr>
            <a:r>
              <a:rPr lang="de-DE" sz="1600" dirty="0">
                <a:latin typeface="WsC Grundschrift" pitchFamily="2" charset="0"/>
              </a:rPr>
              <a:t>20,15 </a:t>
            </a:r>
            <a:r>
              <a:rPr lang="de-DE" sz="1600" dirty="0"/>
              <a:t>€</a:t>
            </a:r>
            <a:endParaRPr lang="de-DE" sz="1400" dirty="0"/>
          </a:p>
        </p:txBody>
      </p:sp>
      <p:sp>
        <p:nvSpPr>
          <p:cNvPr id="13" name="Textfeld 12">
            <a:extLst>
              <a:ext uri="{FF2B5EF4-FFF2-40B4-BE49-F238E27FC236}">
                <a16:creationId xmlns:a16="http://schemas.microsoft.com/office/drawing/2014/main" id="{B03B564E-D6B8-4374-0EBB-410F12825803}"/>
              </a:ext>
            </a:extLst>
          </p:cNvPr>
          <p:cNvSpPr txBox="1"/>
          <p:nvPr/>
        </p:nvSpPr>
        <p:spPr>
          <a:xfrm>
            <a:off x="3581116" y="2039671"/>
            <a:ext cx="1594936" cy="423449"/>
          </a:xfrm>
          <a:prstGeom prst="rect">
            <a:avLst/>
          </a:prstGeom>
          <a:noFill/>
        </p:spPr>
        <p:txBody>
          <a:bodyPr wrap="square" rtlCol="0">
            <a:spAutoFit/>
          </a:bodyPr>
          <a:lstStyle/>
          <a:p>
            <a:pPr algn="ctr">
              <a:lnSpc>
                <a:spcPct val="150000"/>
              </a:lnSpc>
            </a:pPr>
            <a:r>
              <a:rPr lang="de-DE" sz="1600" dirty="0">
                <a:latin typeface="WsC Grundschrift" pitchFamily="2" charset="0"/>
              </a:rPr>
              <a:t>Kassenzettel</a:t>
            </a:r>
          </a:p>
        </p:txBody>
      </p:sp>
    </p:spTree>
    <p:extLst>
      <p:ext uri="{BB962C8B-B14F-4D97-AF65-F5344CB8AC3E}">
        <p14:creationId xmlns:p14="http://schemas.microsoft.com/office/powerpoint/2010/main" val="262933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Wann spielen Emotionen beim Einkaufen eine Rolle?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6740307"/>
          </a:xfrm>
          <a:prstGeom prst="rect">
            <a:avLst/>
          </a:prstGeom>
          <a:noFill/>
        </p:spPr>
        <p:txBody>
          <a:bodyPr wrap="square" rtlCol="0">
            <a:spAutoFit/>
          </a:bodyPr>
          <a:lstStyle/>
          <a:p>
            <a:pPr algn="ctr"/>
            <a:r>
              <a:rPr lang="de-DE" sz="2400" b="1" dirty="0">
                <a:latin typeface="WsC Grundschrift" pitchFamily="2" charset="0"/>
              </a:rPr>
              <a:t>Einfluss von Anderen</a:t>
            </a:r>
          </a:p>
          <a:p>
            <a:endParaRPr lang="de-DE" sz="2400" dirty="0">
              <a:latin typeface="WsC Grundschrift" pitchFamily="2" charset="0"/>
            </a:endParaRPr>
          </a:p>
          <a:p>
            <a:pPr algn="ctr"/>
            <a:r>
              <a:rPr lang="de-DE" sz="2400" dirty="0">
                <a:latin typeface="WsC Grundschrift" pitchFamily="2" charset="0"/>
              </a:rPr>
              <a:t>Alle haben momentan einen bestimmten Markenrucksack. Deshalb willst du ihn dir auch kaufen, obwohl er sehr teuer ist und du gerade keinen neuen Rucksack brauchst.</a:t>
            </a:r>
          </a:p>
          <a:p>
            <a:pPr algn="ctr"/>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algn="ctr"/>
            <a:r>
              <a:rPr lang="de-DE" sz="2400" dirty="0">
                <a:latin typeface="WsC Grundschrift" pitchFamily="2" charset="0"/>
              </a:rPr>
              <a:t>Welche Gefühle beeinflussen die Kaufentscheidung hier?</a:t>
            </a: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9" name="Grafik 8">
            <a:extLst>
              <a:ext uri="{FF2B5EF4-FFF2-40B4-BE49-F238E27FC236}">
                <a16:creationId xmlns:a16="http://schemas.microsoft.com/office/drawing/2014/main" id="{40BBD58F-A0E4-152E-0B0B-7B3E007E597A}"/>
              </a:ext>
            </a:extLst>
          </p:cNvPr>
          <p:cNvPicPr>
            <a:picLocks noChangeAspect="1"/>
          </p:cNvPicPr>
          <p:nvPr/>
        </p:nvPicPr>
        <p:blipFill>
          <a:blip r:embed="rId4"/>
          <a:stretch>
            <a:fillRect/>
          </a:stretch>
        </p:blipFill>
        <p:spPr>
          <a:xfrm>
            <a:off x="5464175" y="3924300"/>
            <a:ext cx="1263650" cy="1575460"/>
          </a:xfrm>
          <a:prstGeom prst="rect">
            <a:avLst/>
          </a:prstGeom>
        </p:spPr>
      </p:pic>
    </p:spTree>
    <p:extLst>
      <p:ext uri="{BB962C8B-B14F-4D97-AF65-F5344CB8AC3E}">
        <p14:creationId xmlns:p14="http://schemas.microsoft.com/office/powerpoint/2010/main" val="1800529458"/>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Wann spielen Emotionen beim Einkaufen eine Rolle?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183689"/>
            <a:ext cx="11218597" cy="3046988"/>
          </a:xfrm>
          <a:prstGeom prst="rect">
            <a:avLst/>
          </a:prstGeom>
          <a:noFill/>
        </p:spPr>
        <p:txBody>
          <a:bodyPr wrap="square" rtlCol="0">
            <a:spAutoFit/>
          </a:bodyPr>
          <a:lstStyle/>
          <a:p>
            <a:pPr algn="ctr"/>
            <a:r>
              <a:rPr lang="de-DE" sz="2400" b="1" dirty="0">
                <a:latin typeface="WsC Grundschrift" pitchFamily="2" charset="0"/>
              </a:rPr>
              <a:t>Einfluss von Anderen: </a:t>
            </a:r>
            <a:r>
              <a:rPr lang="de-DE" sz="2400" dirty="0">
                <a:latin typeface="WsC Grundschrift" pitchFamily="2" charset="0"/>
              </a:rPr>
              <a:t>Welchen Rucksack würdest du kaufen?</a:t>
            </a: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8" name="Grafik 7">
            <a:extLst>
              <a:ext uri="{FF2B5EF4-FFF2-40B4-BE49-F238E27FC236}">
                <a16:creationId xmlns:a16="http://schemas.microsoft.com/office/drawing/2014/main" id="{65F70C79-839A-A219-D0F2-658AB4B9080A}"/>
              </a:ext>
            </a:extLst>
          </p:cNvPr>
          <p:cNvPicPr>
            <a:picLocks noChangeAspect="1"/>
          </p:cNvPicPr>
          <p:nvPr/>
        </p:nvPicPr>
        <p:blipFill>
          <a:blip r:embed="rId4"/>
          <a:stretch>
            <a:fillRect/>
          </a:stretch>
        </p:blipFill>
        <p:spPr>
          <a:xfrm>
            <a:off x="3254375" y="3807261"/>
            <a:ext cx="1263650" cy="1575460"/>
          </a:xfrm>
          <a:prstGeom prst="rect">
            <a:avLst/>
          </a:prstGeom>
        </p:spPr>
      </p:pic>
      <p:pic>
        <p:nvPicPr>
          <p:cNvPr id="10" name="Grafik 9">
            <a:extLst>
              <a:ext uri="{FF2B5EF4-FFF2-40B4-BE49-F238E27FC236}">
                <a16:creationId xmlns:a16="http://schemas.microsoft.com/office/drawing/2014/main" id="{F70027CC-7924-2332-475F-5191F1479BC9}"/>
              </a:ext>
            </a:extLst>
          </p:cNvPr>
          <p:cNvPicPr>
            <a:picLocks noChangeAspect="1"/>
          </p:cNvPicPr>
          <p:nvPr/>
        </p:nvPicPr>
        <p:blipFill>
          <a:blip r:embed="rId4"/>
          <a:stretch>
            <a:fillRect/>
          </a:stretch>
        </p:blipFill>
        <p:spPr>
          <a:xfrm>
            <a:off x="8067675" y="3807261"/>
            <a:ext cx="1263650" cy="1575460"/>
          </a:xfrm>
          <a:prstGeom prst="rect">
            <a:avLst/>
          </a:prstGeom>
        </p:spPr>
      </p:pic>
      <p:pic>
        <p:nvPicPr>
          <p:cNvPr id="12" name="Grafik 11">
            <a:extLst>
              <a:ext uri="{FF2B5EF4-FFF2-40B4-BE49-F238E27FC236}">
                <a16:creationId xmlns:a16="http://schemas.microsoft.com/office/drawing/2014/main" id="{801C0FB1-E9F7-F378-D524-1D902292BA06}"/>
              </a:ext>
            </a:extLst>
          </p:cNvPr>
          <p:cNvPicPr>
            <a:picLocks noChangeAspect="1"/>
          </p:cNvPicPr>
          <p:nvPr/>
        </p:nvPicPr>
        <p:blipFill>
          <a:blip r:embed="rId5"/>
          <a:stretch>
            <a:fillRect/>
          </a:stretch>
        </p:blipFill>
        <p:spPr>
          <a:xfrm>
            <a:off x="2511425" y="3226608"/>
            <a:ext cx="422275" cy="404784"/>
          </a:xfrm>
          <a:prstGeom prst="rect">
            <a:avLst/>
          </a:prstGeom>
        </p:spPr>
      </p:pic>
      <p:pic>
        <p:nvPicPr>
          <p:cNvPr id="13" name="Grafik 12">
            <a:extLst>
              <a:ext uri="{FF2B5EF4-FFF2-40B4-BE49-F238E27FC236}">
                <a16:creationId xmlns:a16="http://schemas.microsoft.com/office/drawing/2014/main" id="{57A8B1D6-B527-FFD0-1E0E-35015102440E}"/>
              </a:ext>
            </a:extLst>
          </p:cNvPr>
          <p:cNvPicPr>
            <a:picLocks noChangeAspect="1"/>
          </p:cNvPicPr>
          <p:nvPr/>
        </p:nvPicPr>
        <p:blipFill>
          <a:blip r:embed="rId5"/>
          <a:stretch>
            <a:fillRect/>
          </a:stretch>
        </p:blipFill>
        <p:spPr>
          <a:xfrm>
            <a:off x="3014662" y="3226608"/>
            <a:ext cx="422275" cy="404784"/>
          </a:xfrm>
          <a:prstGeom prst="rect">
            <a:avLst/>
          </a:prstGeom>
        </p:spPr>
      </p:pic>
      <p:pic>
        <p:nvPicPr>
          <p:cNvPr id="14" name="Grafik 13">
            <a:extLst>
              <a:ext uri="{FF2B5EF4-FFF2-40B4-BE49-F238E27FC236}">
                <a16:creationId xmlns:a16="http://schemas.microsoft.com/office/drawing/2014/main" id="{CD3339D2-7102-7F79-7DF1-EB4D2C8F584A}"/>
              </a:ext>
            </a:extLst>
          </p:cNvPr>
          <p:cNvPicPr>
            <a:picLocks noChangeAspect="1"/>
          </p:cNvPicPr>
          <p:nvPr/>
        </p:nvPicPr>
        <p:blipFill>
          <a:blip r:embed="rId5"/>
          <a:stretch>
            <a:fillRect/>
          </a:stretch>
        </p:blipFill>
        <p:spPr>
          <a:xfrm>
            <a:off x="3517899" y="3226608"/>
            <a:ext cx="422275" cy="404784"/>
          </a:xfrm>
          <a:prstGeom prst="rect">
            <a:avLst/>
          </a:prstGeom>
        </p:spPr>
      </p:pic>
      <p:pic>
        <p:nvPicPr>
          <p:cNvPr id="15" name="Grafik 14">
            <a:extLst>
              <a:ext uri="{FF2B5EF4-FFF2-40B4-BE49-F238E27FC236}">
                <a16:creationId xmlns:a16="http://schemas.microsoft.com/office/drawing/2014/main" id="{DAACA67A-8E7E-68CD-B98B-89D9243C4FFD}"/>
              </a:ext>
            </a:extLst>
          </p:cNvPr>
          <p:cNvPicPr>
            <a:picLocks noChangeAspect="1"/>
          </p:cNvPicPr>
          <p:nvPr/>
        </p:nvPicPr>
        <p:blipFill>
          <a:blip r:embed="rId5"/>
          <a:stretch>
            <a:fillRect/>
          </a:stretch>
        </p:blipFill>
        <p:spPr>
          <a:xfrm>
            <a:off x="7578261" y="3226608"/>
            <a:ext cx="422275" cy="404784"/>
          </a:xfrm>
          <a:prstGeom prst="rect">
            <a:avLst/>
          </a:prstGeom>
        </p:spPr>
      </p:pic>
      <p:pic>
        <p:nvPicPr>
          <p:cNvPr id="16" name="Grafik 15">
            <a:extLst>
              <a:ext uri="{FF2B5EF4-FFF2-40B4-BE49-F238E27FC236}">
                <a16:creationId xmlns:a16="http://schemas.microsoft.com/office/drawing/2014/main" id="{50280660-3B74-71AD-3E66-D120DB407B5B}"/>
              </a:ext>
            </a:extLst>
          </p:cNvPr>
          <p:cNvPicPr>
            <a:picLocks noChangeAspect="1"/>
          </p:cNvPicPr>
          <p:nvPr/>
        </p:nvPicPr>
        <p:blipFill>
          <a:blip r:embed="rId5"/>
          <a:stretch>
            <a:fillRect/>
          </a:stretch>
        </p:blipFill>
        <p:spPr>
          <a:xfrm>
            <a:off x="8040690" y="3226608"/>
            <a:ext cx="422275" cy="404784"/>
          </a:xfrm>
          <a:prstGeom prst="rect">
            <a:avLst/>
          </a:prstGeom>
        </p:spPr>
      </p:pic>
      <p:pic>
        <p:nvPicPr>
          <p:cNvPr id="17" name="Grafik 16">
            <a:extLst>
              <a:ext uri="{FF2B5EF4-FFF2-40B4-BE49-F238E27FC236}">
                <a16:creationId xmlns:a16="http://schemas.microsoft.com/office/drawing/2014/main" id="{CF5BF19E-76F6-68EA-149A-00D5F1341BCC}"/>
              </a:ext>
            </a:extLst>
          </p:cNvPr>
          <p:cNvPicPr>
            <a:picLocks noChangeAspect="1"/>
          </p:cNvPicPr>
          <p:nvPr/>
        </p:nvPicPr>
        <p:blipFill>
          <a:blip r:embed="rId5"/>
          <a:stretch>
            <a:fillRect/>
          </a:stretch>
        </p:blipFill>
        <p:spPr>
          <a:xfrm>
            <a:off x="8525207" y="3226608"/>
            <a:ext cx="422275" cy="404784"/>
          </a:xfrm>
          <a:prstGeom prst="rect">
            <a:avLst/>
          </a:prstGeom>
        </p:spPr>
      </p:pic>
      <p:pic>
        <p:nvPicPr>
          <p:cNvPr id="18" name="Grafik 17">
            <a:extLst>
              <a:ext uri="{FF2B5EF4-FFF2-40B4-BE49-F238E27FC236}">
                <a16:creationId xmlns:a16="http://schemas.microsoft.com/office/drawing/2014/main" id="{E3BC8C84-90E7-7E64-BE27-581C93078375}"/>
              </a:ext>
            </a:extLst>
          </p:cNvPr>
          <p:cNvPicPr>
            <a:picLocks noChangeAspect="1"/>
          </p:cNvPicPr>
          <p:nvPr/>
        </p:nvPicPr>
        <p:blipFill>
          <a:blip r:embed="rId5"/>
          <a:stretch>
            <a:fillRect/>
          </a:stretch>
        </p:blipFill>
        <p:spPr>
          <a:xfrm>
            <a:off x="8966200" y="3226608"/>
            <a:ext cx="422275" cy="404784"/>
          </a:xfrm>
          <a:prstGeom prst="rect">
            <a:avLst/>
          </a:prstGeom>
        </p:spPr>
      </p:pic>
      <p:pic>
        <p:nvPicPr>
          <p:cNvPr id="19" name="Grafik 18">
            <a:extLst>
              <a:ext uri="{FF2B5EF4-FFF2-40B4-BE49-F238E27FC236}">
                <a16:creationId xmlns:a16="http://schemas.microsoft.com/office/drawing/2014/main" id="{83C74FC3-FEB0-CED9-7CF0-3B8F85F7E27E}"/>
              </a:ext>
            </a:extLst>
          </p:cNvPr>
          <p:cNvPicPr>
            <a:picLocks noChangeAspect="1"/>
          </p:cNvPicPr>
          <p:nvPr/>
        </p:nvPicPr>
        <p:blipFill>
          <a:blip r:embed="rId5"/>
          <a:stretch>
            <a:fillRect/>
          </a:stretch>
        </p:blipFill>
        <p:spPr>
          <a:xfrm>
            <a:off x="9407193" y="3226608"/>
            <a:ext cx="422275" cy="404784"/>
          </a:xfrm>
          <a:prstGeom prst="rect">
            <a:avLst/>
          </a:prstGeom>
        </p:spPr>
      </p:pic>
      <p:pic>
        <p:nvPicPr>
          <p:cNvPr id="21" name="Grafik 20">
            <a:extLst>
              <a:ext uri="{FF2B5EF4-FFF2-40B4-BE49-F238E27FC236}">
                <a16:creationId xmlns:a16="http://schemas.microsoft.com/office/drawing/2014/main" id="{74F032AB-46FD-2C10-7860-E9C0E0E8FB9B}"/>
              </a:ext>
            </a:extLst>
          </p:cNvPr>
          <p:cNvPicPr>
            <a:picLocks noChangeAspect="1"/>
          </p:cNvPicPr>
          <p:nvPr/>
        </p:nvPicPr>
        <p:blipFill>
          <a:blip r:embed="rId6"/>
          <a:stretch>
            <a:fillRect/>
          </a:stretch>
        </p:blipFill>
        <p:spPr>
          <a:xfrm>
            <a:off x="3958892" y="3226505"/>
            <a:ext cx="422275" cy="404887"/>
          </a:xfrm>
          <a:prstGeom prst="rect">
            <a:avLst/>
          </a:prstGeom>
        </p:spPr>
      </p:pic>
      <p:pic>
        <p:nvPicPr>
          <p:cNvPr id="24" name="Grafik 23">
            <a:extLst>
              <a:ext uri="{FF2B5EF4-FFF2-40B4-BE49-F238E27FC236}">
                <a16:creationId xmlns:a16="http://schemas.microsoft.com/office/drawing/2014/main" id="{126F6C9C-E794-3B98-AD96-A3521C4DE039}"/>
              </a:ext>
            </a:extLst>
          </p:cNvPr>
          <p:cNvPicPr>
            <a:picLocks noChangeAspect="1"/>
          </p:cNvPicPr>
          <p:nvPr/>
        </p:nvPicPr>
        <p:blipFill>
          <a:blip r:embed="rId6"/>
          <a:stretch>
            <a:fillRect/>
          </a:stretch>
        </p:blipFill>
        <p:spPr>
          <a:xfrm>
            <a:off x="4421321" y="3226505"/>
            <a:ext cx="422275" cy="404887"/>
          </a:xfrm>
          <a:prstGeom prst="rect">
            <a:avLst/>
          </a:prstGeom>
        </p:spPr>
      </p:pic>
      <p:sp>
        <p:nvSpPr>
          <p:cNvPr id="25" name="Textfeld 24">
            <a:extLst>
              <a:ext uri="{FF2B5EF4-FFF2-40B4-BE49-F238E27FC236}">
                <a16:creationId xmlns:a16="http://schemas.microsoft.com/office/drawing/2014/main" id="{E0B9E86D-1F86-F31D-59FC-49FFB253FE68}"/>
              </a:ext>
            </a:extLst>
          </p:cNvPr>
          <p:cNvSpPr txBox="1"/>
          <p:nvPr/>
        </p:nvSpPr>
        <p:spPr>
          <a:xfrm>
            <a:off x="3225799" y="5541477"/>
            <a:ext cx="1812925" cy="461665"/>
          </a:xfrm>
          <a:prstGeom prst="rect">
            <a:avLst/>
          </a:prstGeom>
          <a:noFill/>
        </p:spPr>
        <p:txBody>
          <a:bodyPr wrap="square" rtlCol="0">
            <a:spAutoFit/>
          </a:bodyPr>
          <a:lstStyle/>
          <a:p>
            <a:r>
              <a:rPr lang="de-DE" sz="2400" dirty="0">
                <a:latin typeface="WsC Grundschrift" pitchFamily="2" charset="0"/>
              </a:rPr>
              <a:t>39,99 €</a:t>
            </a:r>
          </a:p>
        </p:txBody>
      </p:sp>
      <p:sp>
        <p:nvSpPr>
          <p:cNvPr id="26" name="Textfeld 25">
            <a:extLst>
              <a:ext uri="{FF2B5EF4-FFF2-40B4-BE49-F238E27FC236}">
                <a16:creationId xmlns:a16="http://schemas.microsoft.com/office/drawing/2014/main" id="{FE9BE54E-DE0C-8208-94E9-8D8EC5F92FB9}"/>
              </a:ext>
            </a:extLst>
          </p:cNvPr>
          <p:cNvSpPr txBox="1"/>
          <p:nvPr/>
        </p:nvSpPr>
        <p:spPr>
          <a:xfrm>
            <a:off x="8188326" y="5535944"/>
            <a:ext cx="1812925" cy="461665"/>
          </a:xfrm>
          <a:prstGeom prst="rect">
            <a:avLst/>
          </a:prstGeom>
          <a:noFill/>
        </p:spPr>
        <p:txBody>
          <a:bodyPr wrap="square" rtlCol="0">
            <a:spAutoFit/>
          </a:bodyPr>
          <a:lstStyle/>
          <a:p>
            <a:r>
              <a:rPr lang="de-DE" sz="2400" dirty="0">
                <a:latin typeface="WsC Grundschrift" pitchFamily="2" charset="0"/>
              </a:rPr>
              <a:t>49,99 €</a:t>
            </a:r>
          </a:p>
        </p:txBody>
      </p:sp>
      <p:sp>
        <p:nvSpPr>
          <p:cNvPr id="27" name="Textfeld 26">
            <a:extLst>
              <a:ext uri="{FF2B5EF4-FFF2-40B4-BE49-F238E27FC236}">
                <a16:creationId xmlns:a16="http://schemas.microsoft.com/office/drawing/2014/main" id="{8F456B00-A23A-E191-4FDC-E0F6B1512CAD}"/>
              </a:ext>
            </a:extLst>
          </p:cNvPr>
          <p:cNvSpPr txBox="1"/>
          <p:nvPr/>
        </p:nvSpPr>
        <p:spPr>
          <a:xfrm>
            <a:off x="2625522" y="2911761"/>
            <a:ext cx="2021023" cy="369332"/>
          </a:xfrm>
          <a:prstGeom prst="rect">
            <a:avLst/>
          </a:prstGeom>
          <a:noFill/>
        </p:spPr>
        <p:txBody>
          <a:bodyPr wrap="square" rtlCol="0">
            <a:spAutoFit/>
          </a:bodyPr>
          <a:lstStyle/>
          <a:p>
            <a:r>
              <a:rPr lang="de-DE" dirty="0">
                <a:latin typeface="WsC Grundschrift" pitchFamily="2" charset="0"/>
              </a:rPr>
              <a:t>Kundenbewertung</a:t>
            </a:r>
          </a:p>
        </p:txBody>
      </p:sp>
      <p:sp>
        <p:nvSpPr>
          <p:cNvPr id="28" name="Textfeld 27">
            <a:extLst>
              <a:ext uri="{FF2B5EF4-FFF2-40B4-BE49-F238E27FC236}">
                <a16:creationId xmlns:a16="http://schemas.microsoft.com/office/drawing/2014/main" id="{6096AE47-1658-DEA6-34C7-1B9B37917BD9}"/>
              </a:ext>
            </a:extLst>
          </p:cNvPr>
          <p:cNvSpPr txBox="1"/>
          <p:nvPr/>
        </p:nvSpPr>
        <p:spPr>
          <a:xfrm>
            <a:off x="7688988" y="2909634"/>
            <a:ext cx="2021023" cy="369332"/>
          </a:xfrm>
          <a:prstGeom prst="rect">
            <a:avLst/>
          </a:prstGeom>
          <a:noFill/>
        </p:spPr>
        <p:txBody>
          <a:bodyPr wrap="square" rtlCol="0">
            <a:spAutoFit/>
          </a:bodyPr>
          <a:lstStyle/>
          <a:p>
            <a:r>
              <a:rPr lang="de-DE" dirty="0">
                <a:latin typeface="WsC Grundschrift" pitchFamily="2" charset="0"/>
              </a:rPr>
              <a:t>Kundenbewertung</a:t>
            </a:r>
          </a:p>
        </p:txBody>
      </p:sp>
    </p:spTree>
    <p:extLst>
      <p:ext uri="{BB962C8B-B14F-4D97-AF65-F5344CB8AC3E}">
        <p14:creationId xmlns:p14="http://schemas.microsoft.com/office/powerpoint/2010/main" val="2201402261"/>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Wann spielen Emotionen beim Einkaufen eine Rolle?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2600" y="2258124"/>
            <a:ext cx="11218597" cy="7478970"/>
          </a:xfrm>
          <a:prstGeom prst="rect">
            <a:avLst/>
          </a:prstGeom>
          <a:noFill/>
        </p:spPr>
        <p:txBody>
          <a:bodyPr wrap="square" rtlCol="0">
            <a:spAutoFit/>
          </a:bodyPr>
          <a:lstStyle/>
          <a:p>
            <a:pPr algn="ctr"/>
            <a:r>
              <a:rPr lang="de-DE" sz="2400" b="1" dirty="0">
                <a:latin typeface="WsC Grundschrift" pitchFamily="2" charset="0"/>
              </a:rPr>
              <a:t>Einfluss von Anderen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b="1" dirty="0">
              <a:latin typeface="WsC Grundschrift" pitchFamily="2" charset="0"/>
            </a:endParaRPr>
          </a:p>
          <a:p>
            <a:pPr algn="ctr"/>
            <a:r>
              <a:rPr lang="de-DE" sz="2400" dirty="0">
                <a:latin typeface="WsC Grundschrift" pitchFamily="2" charset="0"/>
              </a:rPr>
              <a:t>Wenn andere ein Produkt empfehlen, lässt du dich überzeugen, dass es gut ist. </a:t>
            </a:r>
          </a:p>
          <a:p>
            <a:pPr algn="ctr"/>
            <a:r>
              <a:rPr lang="de-DE" sz="2400" dirty="0">
                <a:latin typeface="WsC Grundschrift" pitchFamily="2" charset="0"/>
              </a:rPr>
              <a:t>Dann wirst du es eher kaufen.</a:t>
            </a:r>
          </a:p>
          <a:p>
            <a:pPr algn="ctr"/>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8" name="Grafik 7">
            <a:extLst>
              <a:ext uri="{FF2B5EF4-FFF2-40B4-BE49-F238E27FC236}">
                <a16:creationId xmlns:a16="http://schemas.microsoft.com/office/drawing/2014/main" id="{65F70C79-839A-A219-D0F2-658AB4B9080A}"/>
              </a:ext>
            </a:extLst>
          </p:cNvPr>
          <p:cNvPicPr>
            <a:picLocks noChangeAspect="1"/>
          </p:cNvPicPr>
          <p:nvPr/>
        </p:nvPicPr>
        <p:blipFill>
          <a:blip r:embed="rId3"/>
          <a:stretch>
            <a:fillRect/>
          </a:stretch>
        </p:blipFill>
        <p:spPr>
          <a:xfrm>
            <a:off x="3254375" y="3807261"/>
            <a:ext cx="1263650" cy="1575460"/>
          </a:xfrm>
          <a:prstGeom prst="rect">
            <a:avLst/>
          </a:prstGeom>
        </p:spPr>
      </p:pic>
      <p:pic>
        <p:nvPicPr>
          <p:cNvPr id="10" name="Grafik 9">
            <a:extLst>
              <a:ext uri="{FF2B5EF4-FFF2-40B4-BE49-F238E27FC236}">
                <a16:creationId xmlns:a16="http://schemas.microsoft.com/office/drawing/2014/main" id="{F70027CC-7924-2332-475F-5191F1479BC9}"/>
              </a:ext>
            </a:extLst>
          </p:cNvPr>
          <p:cNvPicPr>
            <a:picLocks noChangeAspect="1"/>
          </p:cNvPicPr>
          <p:nvPr/>
        </p:nvPicPr>
        <p:blipFill>
          <a:blip r:embed="rId3"/>
          <a:stretch>
            <a:fillRect/>
          </a:stretch>
        </p:blipFill>
        <p:spPr>
          <a:xfrm>
            <a:off x="8067675" y="3807261"/>
            <a:ext cx="1263650" cy="1575460"/>
          </a:xfrm>
          <a:prstGeom prst="rect">
            <a:avLst/>
          </a:prstGeom>
        </p:spPr>
      </p:pic>
      <p:pic>
        <p:nvPicPr>
          <p:cNvPr id="12" name="Grafik 11">
            <a:extLst>
              <a:ext uri="{FF2B5EF4-FFF2-40B4-BE49-F238E27FC236}">
                <a16:creationId xmlns:a16="http://schemas.microsoft.com/office/drawing/2014/main" id="{801C0FB1-E9F7-F378-D524-1D902292BA06}"/>
              </a:ext>
            </a:extLst>
          </p:cNvPr>
          <p:cNvPicPr>
            <a:picLocks noChangeAspect="1"/>
          </p:cNvPicPr>
          <p:nvPr/>
        </p:nvPicPr>
        <p:blipFill>
          <a:blip r:embed="rId4"/>
          <a:stretch>
            <a:fillRect/>
          </a:stretch>
        </p:blipFill>
        <p:spPr>
          <a:xfrm>
            <a:off x="2511425" y="3226608"/>
            <a:ext cx="422275" cy="404784"/>
          </a:xfrm>
          <a:prstGeom prst="rect">
            <a:avLst/>
          </a:prstGeom>
        </p:spPr>
      </p:pic>
      <p:pic>
        <p:nvPicPr>
          <p:cNvPr id="13" name="Grafik 12">
            <a:extLst>
              <a:ext uri="{FF2B5EF4-FFF2-40B4-BE49-F238E27FC236}">
                <a16:creationId xmlns:a16="http://schemas.microsoft.com/office/drawing/2014/main" id="{57A8B1D6-B527-FFD0-1E0E-35015102440E}"/>
              </a:ext>
            </a:extLst>
          </p:cNvPr>
          <p:cNvPicPr>
            <a:picLocks noChangeAspect="1"/>
          </p:cNvPicPr>
          <p:nvPr/>
        </p:nvPicPr>
        <p:blipFill>
          <a:blip r:embed="rId4"/>
          <a:stretch>
            <a:fillRect/>
          </a:stretch>
        </p:blipFill>
        <p:spPr>
          <a:xfrm>
            <a:off x="3014662" y="3226608"/>
            <a:ext cx="422275" cy="404784"/>
          </a:xfrm>
          <a:prstGeom prst="rect">
            <a:avLst/>
          </a:prstGeom>
        </p:spPr>
      </p:pic>
      <p:pic>
        <p:nvPicPr>
          <p:cNvPr id="14" name="Grafik 13">
            <a:extLst>
              <a:ext uri="{FF2B5EF4-FFF2-40B4-BE49-F238E27FC236}">
                <a16:creationId xmlns:a16="http://schemas.microsoft.com/office/drawing/2014/main" id="{CD3339D2-7102-7F79-7DF1-EB4D2C8F584A}"/>
              </a:ext>
            </a:extLst>
          </p:cNvPr>
          <p:cNvPicPr>
            <a:picLocks noChangeAspect="1"/>
          </p:cNvPicPr>
          <p:nvPr/>
        </p:nvPicPr>
        <p:blipFill>
          <a:blip r:embed="rId4"/>
          <a:stretch>
            <a:fillRect/>
          </a:stretch>
        </p:blipFill>
        <p:spPr>
          <a:xfrm>
            <a:off x="3517899" y="3226608"/>
            <a:ext cx="422275" cy="404784"/>
          </a:xfrm>
          <a:prstGeom prst="rect">
            <a:avLst/>
          </a:prstGeom>
        </p:spPr>
      </p:pic>
      <p:pic>
        <p:nvPicPr>
          <p:cNvPr id="15" name="Grafik 14">
            <a:extLst>
              <a:ext uri="{FF2B5EF4-FFF2-40B4-BE49-F238E27FC236}">
                <a16:creationId xmlns:a16="http://schemas.microsoft.com/office/drawing/2014/main" id="{DAACA67A-8E7E-68CD-B98B-89D9243C4FFD}"/>
              </a:ext>
            </a:extLst>
          </p:cNvPr>
          <p:cNvPicPr>
            <a:picLocks noChangeAspect="1"/>
          </p:cNvPicPr>
          <p:nvPr/>
        </p:nvPicPr>
        <p:blipFill>
          <a:blip r:embed="rId4"/>
          <a:stretch>
            <a:fillRect/>
          </a:stretch>
        </p:blipFill>
        <p:spPr>
          <a:xfrm>
            <a:off x="7578261" y="3226608"/>
            <a:ext cx="422275" cy="404784"/>
          </a:xfrm>
          <a:prstGeom prst="rect">
            <a:avLst/>
          </a:prstGeom>
        </p:spPr>
      </p:pic>
      <p:pic>
        <p:nvPicPr>
          <p:cNvPr id="16" name="Grafik 15">
            <a:extLst>
              <a:ext uri="{FF2B5EF4-FFF2-40B4-BE49-F238E27FC236}">
                <a16:creationId xmlns:a16="http://schemas.microsoft.com/office/drawing/2014/main" id="{50280660-3B74-71AD-3E66-D120DB407B5B}"/>
              </a:ext>
            </a:extLst>
          </p:cNvPr>
          <p:cNvPicPr>
            <a:picLocks noChangeAspect="1"/>
          </p:cNvPicPr>
          <p:nvPr/>
        </p:nvPicPr>
        <p:blipFill>
          <a:blip r:embed="rId4"/>
          <a:stretch>
            <a:fillRect/>
          </a:stretch>
        </p:blipFill>
        <p:spPr>
          <a:xfrm>
            <a:off x="8040690" y="3226608"/>
            <a:ext cx="422275" cy="404784"/>
          </a:xfrm>
          <a:prstGeom prst="rect">
            <a:avLst/>
          </a:prstGeom>
        </p:spPr>
      </p:pic>
      <p:pic>
        <p:nvPicPr>
          <p:cNvPr id="17" name="Grafik 16">
            <a:extLst>
              <a:ext uri="{FF2B5EF4-FFF2-40B4-BE49-F238E27FC236}">
                <a16:creationId xmlns:a16="http://schemas.microsoft.com/office/drawing/2014/main" id="{CF5BF19E-76F6-68EA-149A-00D5F1341BCC}"/>
              </a:ext>
            </a:extLst>
          </p:cNvPr>
          <p:cNvPicPr>
            <a:picLocks noChangeAspect="1"/>
          </p:cNvPicPr>
          <p:nvPr/>
        </p:nvPicPr>
        <p:blipFill>
          <a:blip r:embed="rId4"/>
          <a:stretch>
            <a:fillRect/>
          </a:stretch>
        </p:blipFill>
        <p:spPr>
          <a:xfrm>
            <a:off x="8525207" y="3226608"/>
            <a:ext cx="422275" cy="404784"/>
          </a:xfrm>
          <a:prstGeom prst="rect">
            <a:avLst/>
          </a:prstGeom>
        </p:spPr>
      </p:pic>
      <p:pic>
        <p:nvPicPr>
          <p:cNvPr id="18" name="Grafik 17">
            <a:extLst>
              <a:ext uri="{FF2B5EF4-FFF2-40B4-BE49-F238E27FC236}">
                <a16:creationId xmlns:a16="http://schemas.microsoft.com/office/drawing/2014/main" id="{E3BC8C84-90E7-7E64-BE27-581C93078375}"/>
              </a:ext>
            </a:extLst>
          </p:cNvPr>
          <p:cNvPicPr>
            <a:picLocks noChangeAspect="1"/>
          </p:cNvPicPr>
          <p:nvPr/>
        </p:nvPicPr>
        <p:blipFill>
          <a:blip r:embed="rId4"/>
          <a:stretch>
            <a:fillRect/>
          </a:stretch>
        </p:blipFill>
        <p:spPr>
          <a:xfrm>
            <a:off x="8966200" y="3226608"/>
            <a:ext cx="422275" cy="404784"/>
          </a:xfrm>
          <a:prstGeom prst="rect">
            <a:avLst/>
          </a:prstGeom>
        </p:spPr>
      </p:pic>
      <p:pic>
        <p:nvPicPr>
          <p:cNvPr id="19" name="Grafik 18">
            <a:extLst>
              <a:ext uri="{FF2B5EF4-FFF2-40B4-BE49-F238E27FC236}">
                <a16:creationId xmlns:a16="http://schemas.microsoft.com/office/drawing/2014/main" id="{83C74FC3-FEB0-CED9-7CF0-3B8F85F7E27E}"/>
              </a:ext>
            </a:extLst>
          </p:cNvPr>
          <p:cNvPicPr>
            <a:picLocks noChangeAspect="1"/>
          </p:cNvPicPr>
          <p:nvPr/>
        </p:nvPicPr>
        <p:blipFill>
          <a:blip r:embed="rId4"/>
          <a:stretch>
            <a:fillRect/>
          </a:stretch>
        </p:blipFill>
        <p:spPr>
          <a:xfrm>
            <a:off x="9407193" y="3226608"/>
            <a:ext cx="422275" cy="404784"/>
          </a:xfrm>
          <a:prstGeom prst="rect">
            <a:avLst/>
          </a:prstGeom>
        </p:spPr>
      </p:pic>
      <p:pic>
        <p:nvPicPr>
          <p:cNvPr id="21" name="Grafik 20">
            <a:extLst>
              <a:ext uri="{FF2B5EF4-FFF2-40B4-BE49-F238E27FC236}">
                <a16:creationId xmlns:a16="http://schemas.microsoft.com/office/drawing/2014/main" id="{74F032AB-46FD-2C10-7860-E9C0E0E8FB9B}"/>
              </a:ext>
            </a:extLst>
          </p:cNvPr>
          <p:cNvPicPr>
            <a:picLocks noChangeAspect="1"/>
          </p:cNvPicPr>
          <p:nvPr/>
        </p:nvPicPr>
        <p:blipFill>
          <a:blip r:embed="rId5"/>
          <a:stretch>
            <a:fillRect/>
          </a:stretch>
        </p:blipFill>
        <p:spPr>
          <a:xfrm>
            <a:off x="3958892" y="3226505"/>
            <a:ext cx="422275" cy="404887"/>
          </a:xfrm>
          <a:prstGeom prst="rect">
            <a:avLst/>
          </a:prstGeom>
        </p:spPr>
      </p:pic>
      <p:pic>
        <p:nvPicPr>
          <p:cNvPr id="24" name="Grafik 23">
            <a:extLst>
              <a:ext uri="{FF2B5EF4-FFF2-40B4-BE49-F238E27FC236}">
                <a16:creationId xmlns:a16="http://schemas.microsoft.com/office/drawing/2014/main" id="{126F6C9C-E794-3B98-AD96-A3521C4DE039}"/>
              </a:ext>
            </a:extLst>
          </p:cNvPr>
          <p:cNvPicPr>
            <a:picLocks noChangeAspect="1"/>
          </p:cNvPicPr>
          <p:nvPr/>
        </p:nvPicPr>
        <p:blipFill>
          <a:blip r:embed="rId5"/>
          <a:stretch>
            <a:fillRect/>
          </a:stretch>
        </p:blipFill>
        <p:spPr>
          <a:xfrm>
            <a:off x="4421321" y="3226505"/>
            <a:ext cx="422275" cy="404887"/>
          </a:xfrm>
          <a:prstGeom prst="rect">
            <a:avLst/>
          </a:prstGeom>
        </p:spPr>
      </p:pic>
      <p:sp>
        <p:nvSpPr>
          <p:cNvPr id="25" name="Textfeld 24">
            <a:extLst>
              <a:ext uri="{FF2B5EF4-FFF2-40B4-BE49-F238E27FC236}">
                <a16:creationId xmlns:a16="http://schemas.microsoft.com/office/drawing/2014/main" id="{E0B9E86D-1F86-F31D-59FC-49FFB253FE68}"/>
              </a:ext>
            </a:extLst>
          </p:cNvPr>
          <p:cNvSpPr txBox="1"/>
          <p:nvPr/>
        </p:nvSpPr>
        <p:spPr>
          <a:xfrm>
            <a:off x="3225799" y="5541477"/>
            <a:ext cx="1812925" cy="461665"/>
          </a:xfrm>
          <a:prstGeom prst="rect">
            <a:avLst/>
          </a:prstGeom>
          <a:noFill/>
        </p:spPr>
        <p:txBody>
          <a:bodyPr wrap="square" rtlCol="0">
            <a:spAutoFit/>
          </a:bodyPr>
          <a:lstStyle/>
          <a:p>
            <a:r>
              <a:rPr lang="de-DE" sz="2400" dirty="0">
                <a:latin typeface="WsC Grundschrift" pitchFamily="2" charset="0"/>
              </a:rPr>
              <a:t>3</a:t>
            </a:r>
            <a:r>
              <a:rPr lang="de-DE" sz="2400">
                <a:latin typeface="WsC Grundschrift" pitchFamily="2" charset="0"/>
              </a:rPr>
              <a:t>9,99 </a:t>
            </a:r>
            <a:r>
              <a:rPr lang="de-DE" sz="2400" dirty="0">
                <a:latin typeface="WsC Grundschrift" pitchFamily="2" charset="0"/>
              </a:rPr>
              <a:t>€</a:t>
            </a:r>
          </a:p>
        </p:txBody>
      </p:sp>
      <p:sp>
        <p:nvSpPr>
          <p:cNvPr id="26" name="Textfeld 25">
            <a:extLst>
              <a:ext uri="{FF2B5EF4-FFF2-40B4-BE49-F238E27FC236}">
                <a16:creationId xmlns:a16="http://schemas.microsoft.com/office/drawing/2014/main" id="{FE9BE54E-DE0C-8208-94E9-8D8EC5F92FB9}"/>
              </a:ext>
            </a:extLst>
          </p:cNvPr>
          <p:cNvSpPr txBox="1"/>
          <p:nvPr/>
        </p:nvSpPr>
        <p:spPr>
          <a:xfrm>
            <a:off x="8188326" y="5535944"/>
            <a:ext cx="1812925" cy="461665"/>
          </a:xfrm>
          <a:prstGeom prst="rect">
            <a:avLst/>
          </a:prstGeom>
          <a:noFill/>
        </p:spPr>
        <p:txBody>
          <a:bodyPr wrap="square" rtlCol="0">
            <a:spAutoFit/>
          </a:bodyPr>
          <a:lstStyle/>
          <a:p>
            <a:r>
              <a:rPr lang="de-DE" sz="2400" dirty="0">
                <a:latin typeface="WsC Grundschrift" pitchFamily="2" charset="0"/>
              </a:rPr>
              <a:t>49,99 €</a:t>
            </a:r>
          </a:p>
        </p:txBody>
      </p:sp>
      <p:sp>
        <p:nvSpPr>
          <p:cNvPr id="27" name="Textfeld 26">
            <a:extLst>
              <a:ext uri="{FF2B5EF4-FFF2-40B4-BE49-F238E27FC236}">
                <a16:creationId xmlns:a16="http://schemas.microsoft.com/office/drawing/2014/main" id="{8F456B00-A23A-E191-4FDC-E0F6B1512CAD}"/>
              </a:ext>
            </a:extLst>
          </p:cNvPr>
          <p:cNvSpPr txBox="1"/>
          <p:nvPr/>
        </p:nvSpPr>
        <p:spPr>
          <a:xfrm>
            <a:off x="2695681" y="2911761"/>
            <a:ext cx="2021023" cy="369332"/>
          </a:xfrm>
          <a:prstGeom prst="rect">
            <a:avLst/>
          </a:prstGeom>
          <a:noFill/>
        </p:spPr>
        <p:txBody>
          <a:bodyPr wrap="square" rtlCol="0">
            <a:spAutoFit/>
          </a:bodyPr>
          <a:lstStyle/>
          <a:p>
            <a:r>
              <a:rPr lang="de-DE" dirty="0">
                <a:latin typeface="WsC Grundschrift" pitchFamily="2" charset="0"/>
              </a:rPr>
              <a:t>Kundenbewertung</a:t>
            </a:r>
          </a:p>
        </p:txBody>
      </p:sp>
      <p:sp>
        <p:nvSpPr>
          <p:cNvPr id="28" name="Textfeld 27">
            <a:extLst>
              <a:ext uri="{FF2B5EF4-FFF2-40B4-BE49-F238E27FC236}">
                <a16:creationId xmlns:a16="http://schemas.microsoft.com/office/drawing/2014/main" id="{6096AE47-1658-DEA6-34C7-1B9B37917BD9}"/>
              </a:ext>
            </a:extLst>
          </p:cNvPr>
          <p:cNvSpPr txBox="1"/>
          <p:nvPr/>
        </p:nvSpPr>
        <p:spPr>
          <a:xfrm>
            <a:off x="7728282" y="2911761"/>
            <a:ext cx="1952293" cy="369332"/>
          </a:xfrm>
          <a:prstGeom prst="rect">
            <a:avLst/>
          </a:prstGeom>
          <a:noFill/>
        </p:spPr>
        <p:txBody>
          <a:bodyPr wrap="square" rtlCol="0">
            <a:spAutoFit/>
          </a:bodyPr>
          <a:lstStyle/>
          <a:p>
            <a:r>
              <a:rPr lang="de-DE" dirty="0">
                <a:latin typeface="WsC Grundschrift" pitchFamily="2" charset="0"/>
              </a:rPr>
              <a:t>Kundenbewertung</a:t>
            </a:r>
          </a:p>
        </p:txBody>
      </p:sp>
    </p:spTree>
    <p:extLst>
      <p:ext uri="{BB962C8B-B14F-4D97-AF65-F5344CB8AC3E}">
        <p14:creationId xmlns:p14="http://schemas.microsoft.com/office/powerpoint/2010/main" val="32571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latin typeface="WsC Grundschrift" pitchFamily="2" charset="0"/>
              </a:rPr>
              <a:t>Wenn andere ein Produkt empfehlen, lässt du dich überzeugen, dass es gut ist. </a:t>
            </a:r>
          </a:p>
          <a:p>
            <a:r>
              <a:rPr lang="de-DE" sz="2400">
                <a:latin typeface="WsC Grundschrift" pitchFamily="2" charset="0"/>
              </a:rPr>
              <a:t>Dann wirst du es eher kaufen.</a:t>
            </a:r>
            <a:endParaRPr lang="de-DE" sz="2400" dirty="0">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denkst du bei Kaufentscheidungen?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5262979"/>
          </a:xfrm>
          <a:prstGeom prst="rect">
            <a:avLst/>
          </a:prstGeom>
          <a:noFill/>
        </p:spPr>
        <p:txBody>
          <a:bodyPr wrap="square" rtlCol="0">
            <a:spAutoFit/>
          </a:bodyPr>
          <a:lstStyle/>
          <a:p>
            <a:pPr algn="ctr"/>
            <a:r>
              <a:rPr lang="de-DE" sz="2400" b="1" dirty="0">
                <a:latin typeface="WsC Grundschrift" pitchFamily="2" charset="0"/>
              </a:rPr>
              <a:t>Experiment:</a:t>
            </a:r>
          </a:p>
          <a:p>
            <a:pPr algn="ctr"/>
            <a:endParaRPr lang="de-DE" sz="2400" dirty="0">
              <a:latin typeface="WsC Grundschrift" pitchFamily="2" charset="0"/>
            </a:endParaRPr>
          </a:p>
          <a:p>
            <a:pPr algn="ctr"/>
            <a:r>
              <a:rPr lang="de-DE" sz="2400" b="0" i="0" dirty="0">
                <a:solidFill>
                  <a:srgbClr val="313131"/>
                </a:solidFill>
                <a:effectLst/>
                <a:latin typeface="WsC Grundschrift" pitchFamily="2" charset="0"/>
              </a:rPr>
              <a:t>Ein Bleistift und ein Radiergummi kosten zusammen 1,10€.</a:t>
            </a:r>
          </a:p>
          <a:p>
            <a:pPr algn="ctr"/>
            <a:r>
              <a:rPr lang="de-DE" sz="2400" b="0" i="0" dirty="0">
                <a:solidFill>
                  <a:srgbClr val="313131"/>
                </a:solidFill>
                <a:effectLst/>
                <a:latin typeface="WsC Grundschrift" pitchFamily="2" charset="0"/>
              </a:rPr>
              <a:t>Der Bleistift kostet 1€ mehr als der Radiergummi.</a:t>
            </a:r>
          </a:p>
          <a:p>
            <a:pPr algn="ctr"/>
            <a:endParaRPr lang="de-DE" sz="2400" b="0" i="0" dirty="0">
              <a:solidFill>
                <a:srgbClr val="313131"/>
              </a:solidFill>
              <a:effectLst/>
              <a:latin typeface="WsC Grundschrift" pitchFamily="2" charset="0"/>
            </a:endParaRPr>
          </a:p>
          <a:p>
            <a:pPr algn="ctr"/>
            <a:r>
              <a:rPr lang="de-DE" sz="2400" b="0" i="0" dirty="0">
                <a:solidFill>
                  <a:srgbClr val="313131"/>
                </a:solidFill>
                <a:effectLst/>
                <a:latin typeface="WsC Grundschrift" pitchFamily="2" charset="0"/>
              </a:rPr>
              <a:t>Wieviel kostet der Radiergummi?</a:t>
            </a:r>
          </a:p>
          <a:p>
            <a:pPr algn="ctr"/>
            <a:endParaRPr lang="de-DE" sz="2400" b="1"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11" name="Grafik 10">
            <a:extLst>
              <a:ext uri="{FF2B5EF4-FFF2-40B4-BE49-F238E27FC236}">
                <a16:creationId xmlns:a16="http://schemas.microsoft.com/office/drawing/2014/main" id="{1C37046B-34AE-C1C9-94FF-F49585D66479}"/>
              </a:ext>
            </a:extLst>
          </p:cNvPr>
          <p:cNvPicPr>
            <a:picLocks noChangeAspect="1"/>
          </p:cNvPicPr>
          <p:nvPr/>
        </p:nvPicPr>
        <p:blipFill>
          <a:blip r:embed="rId3"/>
          <a:stretch>
            <a:fillRect/>
          </a:stretch>
        </p:blipFill>
        <p:spPr>
          <a:xfrm>
            <a:off x="9801224" y="2580865"/>
            <a:ext cx="927759" cy="1635535"/>
          </a:xfrm>
          <a:prstGeom prst="rect">
            <a:avLst/>
          </a:prstGeom>
        </p:spPr>
      </p:pic>
      <p:pic>
        <p:nvPicPr>
          <p:cNvPr id="22" name="Grafik 21">
            <a:extLst>
              <a:ext uri="{FF2B5EF4-FFF2-40B4-BE49-F238E27FC236}">
                <a16:creationId xmlns:a16="http://schemas.microsoft.com/office/drawing/2014/main" id="{6CD38A6D-C5C6-531C-7483-2ECA96640DD8}"/>
              </a:ext>
            </a:extLst>
          </p:cNvPr>
          <p:cNvPicPr>
            <a:picLocks noChangeAspect="1"/>
          </p:cNvPicPr>
          <p:nvPr/>
        </p:nvPicPr>
        <p:blipFill>
          <a:blip r:embed="rId4"/>
          <a:stretch>
            <a:fillRect/>
          </a:stretch>
        </p:blipFill>
        <p:spPr>
          <a:xfrm>
            <a:off x="10758024" y="2580865"/>
            <a:ext cx="793750" cy="666750"/>
          </a:xfrm>
          <a:prstGeom prst="rect">
            <a:avLst/>
          </a:prstGeom>
        </p:spPr>
      </p:pic>
    </p:spTree>
    <p:extLst>
      <p:ext uri="{BB962C8B-B14F-4D97-AF65-F5344CB8AC3E}">
        <p14:creationId xmlns:p14="http://schemas.microsoft.com/office/powerpoint/2010/main" val="405029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latin typeface="WsC Grundschrift" pitchFamily="2" charset="0"/>
              </a:rPr>
              <a:t>Wenn andere ein Produkt empfehlen, lässt du dich überzeugen, dass es gut ist. </a:t>
            </a:r>
          </a:p>
          <a:p>
            <a:r>
              <a:rPr lang="de-DE" sz="2400">
                <a:latin typeface="WsC Grundschrift" pitchFamily="2" charset="0"/>
              </a:rPr>
              <a:t>Dann wirst du es eher kaufen.</a:t>
            </a:r>
            <a:endParaRPr lang="de-DE" sz="2400" dirty="0">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denkst du bei Kaufentscheidungen?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5632311"/>
          </a:xfrm>
          <a:prstGeom prst="rect">
            <a:avLst/>
          </a:prstGeom>
          <a:noFill/>
        </p:spPr>
        <p:txBody>
          <a:bodyPr wrap="square" rtlCol="0">
            <a:spAutoFit/>
          </a:bodyPr>
          <a:lstStyle/>
          <a:p>
            <a:pPr algn="ctr"/>
            <a:r>
              <a:rPr lang="de-DE" sz="2400" b="1" dirty="0">
                <a:latin typeface="WsC Grundschrift" pitchFamily="2" charset="0"/>
              </a:rPr>
              <a:t>Experiment:</a:t>
            </a:r>
          </a:p>
          <a:p>
            <a:pPr algn="ctr"/>
            <a:endParaRPr lang="de-DE" sz="2400" dirty="0">
              <a:latin typeface="WsC Grundschrift" pitchFamily="2" charset="0"/>
            </a:endParaRPr>
          </a:p>
          <a:p>
            <a:pPr algn="ctr"/>
            <a:r>
              <a:rPr lang="de-DE" sz="2400" b="0" i="0" dirty="0">
                <a:solidFill>
                  <a:srgbClr val="313131"/>
                </a:solidFill>
                <a:effectLst/>
                <a:latin typeface="WsC Grundschrift" pitchFamily="2" charset="0"/>
              </a:rPr>
              <a:t>Ein Bleistift und ein Radiergummi kosten zusammen 1,10€.</a:t>
            </a:r>
          </a:p>
          <a:p>
            <a:pPr algn="ctr"/>
            <a:r>
              <a:rPr lang="de-DE" sz="2400" b="0" i="0" dirty="0">
                <a:solidFill>
                  <a:srgbClr val="313131"/>
                </a:solidFill>
                <a:effectLst/>
                <a:latin typeface="WsC Grundschrift" pitchFamily="2" charset="0"/>
              </a:rPr>
              <a:t>Der Bleistift kostet 1€ mehr als der Radiergummi.</a:t>
            </a:r>
          </a:p>
          <a:p>
            <a:pPr algn="ctr"/>
            <a:endParaRPr lang="de-DE" sz="2400" b="0" i="0" dirty="0">
              <a:solidFill>
                <a:srgbClr val="313131"/>
              </a:solidFill>
              <a:effectLst/>
              <a:latin typeface="WsC Grundschrift" pitchFamily="2" charset="0"/>
            </a:endParaRPr>
          </a:p>
          <a:p>
            <a:pPr algn="ctr"/>
            <a:r>
              <a:rPr lang="de-DE" sz="2400" b="0" i="0" dirty="0">
                <a:solidFill>
                  <a:srgbClr val="313131"/>
                </a:solidFill>
                <a:effectLst/>
                <a:latin typeface="WsC Grundschrift" pitchFamily="2" charset="0"/>
              </a:rPr>
              <a:t>Wieviel kostet der Radiergummi?</a:t>
            </a:r>
          </a:p>
          <a:p>
            <a:pPr algn="ctr"/>
            <a:r>
              <a:rPr lang="de-DE" sz="2400" dirty="0">
                <a:solidFill>
                  <a:srgbClr val="313131"/>
                </a:solidFill>
                <a:latin typeface="WsC Grundschrift" pitchFamily="2" charset="0"/>
              </a:rPr>
              <a:t>Nein, der Radiergummi kostet nicht 10 ct!</a:t>
            </a:r>
            <a:endParaRPr lang="de-DE" sz="2400" b="0" i="0" dirty="0">
              <a:solidFill>
                <a:srgbClr val="313131"/>
              </a:solidFill>
              <a:effectLst/>
              <a:latin typeface="WsC Grundschrift" pitchFamily="2" charset="0"/>
            </a:endParaRPr>
          </a:p>
          <a:p>
            <a:pPr algn="ctr"/>
            <a:endParaRPr lang="de-DE" sz="2400" b="1"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11" name="Grafik 10">
            <a:extLst>
              <a:ext uri="{FF2B5EF4-FFF2-40B4-BE49-F238E27FC236}">
                <a16:creationId xmlns:a16="http://schemas.microsoft.com/office/drawing/2014/main" id="{1C37046B-34AE-C1C9-94FF-F49585D66479}"/>
              </a:ext>
            </a:extLst>
          </p:cNvPr>
          <p:cNvPicPr>
            <a:picLocks noChangeAspect="1"/>
          </p:cNvPicPr>
          <p:nvPr/>
        </p:nvPicPr>
        <p:blipFill>
          <a:blip r:embed="rId4"/>
          <a:stretch>
            <a:fillRect/>
          </a:stretch>
        </p:blipFill>
        <p:spPr>
          <a:xfrm>
            <a:off x="9801224" y="2580865"/>
            <a:ext cx="927759" cy="1635535"/>
          </a:xfrm>
          <a:prstGeom prst="rect">
            <a:avLst/>
          </a:prstGeom>
        </p:spPr>
      </p:pic>
      <p:pic>
        <p:nvPicPr>
          <p:cNvPr id="22" name="Grafik 21">
            <a:extLst>
              <a:ext uri="{FF2B5EF4-FFF2-40B4-BE49-F238E27FC236}">
                <a16:creationId xmlns:a16="http://schemas.microsoft.com/office/drawing/2014/main" id="{6CD38A6D-C5C6-531C-7483-2ECA96640DD8}"/>
              </a:ext>
            </a:extLst>
          </p:cNvPr>
          <p:cNvPicPr>
            <a:picLocks noChangeAspect="1"/>
          </p:cNvPicPr>
          <p:nvPr/>
        </p:nvPicPr>
        <p:blipFill>
          <a:blip r:embed="rId5"/>
          <a:stretch>
            <a:fillRect/>
          </a:stretch>
        </p:blipFill>
        <p:spPr>
          <a:xfrm>
            <a:off x="10758024" y="2580865"/>
            <a:ext cx="793750" cy="666750"/>
          </a:xfrm>
          <a:prstGeom prst="rect">
            <a:avLst/>
          </a:prstGeom>
        </p:spPr>
      </p:pic>
    </p:spTree>
    <p:extLst>
      <p:ext uri="{BB962C8B-B14F-4D97-AF65-F5344CB8AC3E}">
        <p14:creationId xmlns:p14="http://schemas.microsoft.com/office/powerpoint/2010/main" val="123210595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latin typeface="WsC Grundschrift" pitchFamily="2" charset="0"/>
              </a:rPr>
              <a:t>Wenn andere ein Produkt empfehlen, lässt du dich überzeugen, dass es gut ist. </a:t>
            </a:r>
          </a:p>
          <a:p>
            <a:r>
              <a:rPr lang="de-DE" sz="2400">
                <a:latin typeface="WsC Grundschrift" pitchFamily="2" charset="0"/>
              </a:rPr>
              <a:t>Dann wirst du es eher kaufen.</a:t>
            </a:r>
            <a:endParaRPr lang="de-DE" sz="2400" dirty="0">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denkst du bei Kaufentscheidungen?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6001643"/>
          </a:xfrm>
          <a:prstGeom prst="rect">
            <a:avLst/>
          </a:prstGeom>
          <a:noFill/>
        </p:spPr>
        <p:txBody>
          <a:bodyPr wrap="square" rtlCol="0">
            <a:spAutoFit/>
          </a:bodyPr>
          <a:lstStyle/>
          <a:p>
            <a:pPr algn="ctr"/>
            <a:r>
              <a:rPr lang="de-DE" sz="2400" b="1" dirty="0">
                <a:latin typeface="WsC Grundschrift" pitchFamily="2" charset="0"/>
              </a:rPr>
              <a:t>Experiment:</a:t>
            </a:r>
          </a:p>
          <a:p>
            <a:pPr algn="ctr"/>
            <a:endParaRPr lang="de-DE" sz="2400" dirty="0">
              <a:latin typeface="WsC Grundschrift" pitchFamily="2" charset="0"/>
            </a:endParaRPr>
          </a:p>
          <a:p>
            <a:pPr algn="ctr"/>
            <a:r>
              <a:rPr lang="de-DE" sz="2400" b="0" i="0" dirty="0">
                <a:solidFill>
                  <a:srgbClr val="313131"/>
                </a:solidFill>
                <a:effectLst/>
                <a:latin typeface="WsC Grundschrift" pitchFamily="2" charset="0"/>
              </a:rPr>
              <a:t>Ein Bleistift und ein Radiergummi kosten zusammen 1,10€.</a:t>
            </a:r>
          </a:p>
          <a:p>
            <a:pPr algn="ctr"/>
            <a:r>
              <a:rPr lang="de-DE" sz="2400" b="0" i="0" dirty="0">
                <a:solidFill>
                  <a:srgbClr val="313131"/>
                </a:solidFill>
                <a:effectLst/>
                <a:latin typeface="WsC Grundschrift" pitchFamily="2" charset="0"/>
              </a:rPr>
              <a:t>Der Bleistift kostet 1€ mehr als der Radiergummi.</a:t>
            </a:r>
          </a:p>
          <a:p>
            <a:pPr algn="ctr"/>
            <a:endParaRPr lang="de-DE" sz="2400" b="0" i="0" dirty="0">
              <a:solidFill>
                <a:srgbClr val="313131"/>
              </a:solidFill>
              <a:effectLst/>
              <a:latin typeface="WsC Grundschrift" pitchFamily="2" charset="0"/>
            </a:endParaRPr>
          </a:p>
          <a:p>
            <a:pPr algn="ctr"/>
            <a:r>
              <a:rPr lang="de-DE" sz="2400" b="0" i="0" dirty="0">
                <a:solidFill>
                  <a:srgbClr val="313131"/>
                </a:solidFill>
                <a:effectLst/>
                <a:latin typeface="WsC Grundschrift" pitchFamily="2" charset="0"/>
              </a:rPr>
              <a:t>Wieviel kostet der Radiergummi?</a:t>
            </a:r>
          </a:p>
          <a:p>
            <a:pPr algn="ctr"/>
            <a:r>
              <a:rPr lang="de-DE" sz="2400" dirty="0">
                <a:solidFill>
                  <a:srgbClr val="313131"/>
                </a:solidFill>
                <a:latin typeface="WsC Grundschrift" pitchFamily="2" charset="0"/>
              </a:rPr>
              <a:t>Nein, der Radiergummi kostet nicht 10 ct! </a:t>
            </a:r>
          </a:p>
          <a:p>
            <a:pPr algn="ctr"/>
            <a:endParaRPr lang="de-DE" sz="2400" dirty="0">
              <a:solidFill>
                <a:srgbClr val="313131"/>
              </a:solidFill>
              <a:latin typeface="WsC Grundschrift" pitchFamily="2" charset="0"/>
            </a:endParaRPr>
          </a:p>
          <a:p>
            <a:pPr algn="ctr"/>
            <a:r>
              <a:rPr lang="de-DE" sz="2400" dirty="0">
                <a:solidFill>
                  <a:srgbClr val="313131"/>
                </a:solidFill>
                <a:latin typeface="WsC Grundschrift" pitchFamily="2" charset="0"/>
              </a:rPr>
              <a:t>Rechnung: 1,05 € + 0,05 € = 1,10 €</a:t>
            </a:r>
          </a:p>
          <a:p>
            <a:pPr algn="ctr"/>
            <a:r>
              <a:rPr lang="de-DE" sz="2400" dirty="0">
                <a:solidFill>
                  <a:srgbClr val="313131"/>
                </a:solidFill>
                <a:latin typeface="WsC Grundschrift" pitchFamily="2" charset="0"/>
              </a:rPr>
              <a:t>Der Radiergummi kostet also 5 ct.</a:t>
            </a:r>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11" name="Grafik 10">
            <a:extLst>
              <a:ext uri="{FF2B5EF4-FFF2-40B4-BE49-F238E27FC236}">
                <a16:creationId xmlns:a16="http://schemas.microsoft.com/office/drawing/2014/main" id="{1C37046B-34AE-C1C9-94FF-F49585D66479}"/>
              </a:ext>
            </a:extLst>
          </p:cNvPr>
          <p:cNvPicPr>
            <a:picLocks noChangeAspect="1"/>
          </p:cNvPicPr>
          <p:nvPr/>
        </p:nvPicPr>
        <p:blipFill>
          <a:blip r:embed="rId3"/>
          <a:stretch>
            <a:fillRect/>
          </a:stretch>
        </p:blipFill>
        <p:spPr>
          <a:xfrm>
            <a:off x="9801224" y="2580865"/>
            <a:ext cx="927759" cy="1635535"/>
          </a:xfrm>
          <a:prstGeom prst="rect">
            <a:avLst/>
          </a:prstGeom>
        </p:spPr>
      </p:pic>
      <p:pic>
        <p:nvPicPr>
          <p:cNvPr id="22" name="Grafik 21">
            <a:extLst>
              <a:ext uri="{FF2B5EF4-FFF2-40B4-BE49-F238E27FC236}">
                <a16:creationId xmlns:a16="http://schemas.microsoft.com/office/drawing/2014/main" id="{6CD38A6D-C5C6-531C-7483-2ECA96640DD8}"/>
              </a:ext>
            </a:extLst>
          </p:cNvPr>
          <p:cNvPicPr>
            <a:picLocks noChangeAspect="1"/>
          </p:cNvPicPr>
          <p:nvPr/>
        </p:nvPicPr>
        <p:blipFill>
          <a:blip r:embed="rId4"/>
          <a:stretch>
            <a:fillRect/>
          </a:stretch>
        </p:blipFill>
        <p:spPr>
          <a:xfrm>
            <a:off x="10758024" y="2580865"/>
            <a:ext cx="793750" cy="666750"/>
          </a:xfrm>
          <a:prstGeom prst="rect">
            <a:avLst/>
          </a:prstGeom>
        </p:spPr>
      </p:pic>
    </p:spTree>
    <p:extLst>
      <p:ext uri="{BB962C8B-B14F-4D97-AF65-F5344CB8AC3E}">
        <p14:creationId xmlns:p14="http://schemas.microsoft.com/office/powerpoint/2010/main" val="417074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latin typeface="WsC Grundschrift" pitchFamily="2" charset="0"/>
              </a:rPr>
              <a:t>Wenn andere ein Produkt empfehlen, lässt du dich überzeugen, dass es gut ist. </a:t>
            </a:r>
          </a:p>
          <a:p>
            <a:r>
              <a:rPr lang="de-DE" sz="2400">
                <a:latin typeface="WsC Grundschrift" pitchFamily="2" charset="0"/>
              </a:rPr>
              <a:t>Dann wirst du es eher kaufen.</a:t>
            </a:r>
            <a:endParaRPr lang="de-DE" sz="2400" dirty="0">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denkst du bei Kaufentscheidungen?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3785652"/>
          </a:xfrm>
          <a:prstGeom prst="rect">
            <a:avLst/>
          </a:prstGeom>
          <a:noFill/>
        </p:spPr>
        <p:txBody>
          <a:bodyPr wrap="square" rtlCol="0">
            <a:spAutoFit/>
          </a:bodyPr>
          <a:lstStyle/>
          <a:p>
            <a:pPr algn="ctr"/>
            <a:r>
              <a:rPr lang="de-DE" sz="2400" b="1" dirty="0">
                <a:latin typeface="WsC Grundschrift" pitchFamily="2" charset="0"/>
              </a:rPr>
              <a:t>Experiment:</a:t>
            </a:r>
          </a:p>
          <a:p>
            <a:endParaRPr lang="de-DE" sz="2400" dirty="0">
              <a:latin typeface="WsC Grundschrift" pitchFamily="2" charset="0"/>
            </a:endParaRPr>
          </a:p>
          <a:p>
            <a:pPr algn="ctr"/>
            <a:r>
              <a:rPr lang="de-DE" sz="2400" dirty="0">
                <a:latin typeface="WsC Grundschrift" pitchFamily="2" charset="0"/>
              </a:rPr>
              <a:t>Wie hast du die Aufgabe gelöst?</a:t>
            </a:r>
          </a:p>
          <a:p>
            <a:pPr algn="ctr"/>
            <a:r>
              <a:rPr lang="de-DE" sz="2400" dirty="0">
                <a:latin typeface="WsC Grundschrift" pitchFamily="2" charset="0"/>
              </a:rPr>
              <a:t> </a:t>
            </a:r>
          </a:p>
          <a:p>
            <a:pPr algn="ct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11" name="Grafik 10">
            <a:extLst>
              <a:ext uri="{FF2B5EF4-FFF2-40B4-BE49-F238E27FC236}">
                <a16:creationId xmlns:a16="http://schemas.microsoft.com/office/drawing/2014/main" id="{1C37046B-34AE-C1C9-94FF-F49585D66479}"/>
              </a:ext>
            </a:extLst>
          </p:cNvPr>
          <p:cNvPicPr>
            <a:picLocks noChangeAspect="1"/>
          </p:cNvPicPr>
          <p:nvPr/>
        </p:nvPicPr>
        <p:blipFill>
          <a:blip r:embed="rId3"/>
          <a:stretch>
            <a:fillRect/>
          </a:stretch>
        </p:blipFill>
        <p:spPr>
          <a:xfrm>
            <a:off x="9801224" y="2580865"/>
            <a:ext cx="927759" cy="1635535"/>
          </a:xfrm>
          <a:prstGeom prst="rect">
            <a:avLst/>
          </a:prstGeom>
        </p:spPr>
      </p:pic>
      <p:pic>
        <p:nvPicPr>
          <p:cNvPr id="22" name="Grafik 21">
            <a:extLst>
              <a:ext uri="{FF2B5EF4-FFF2-40B4-BE49-F238E27FC236}">
                <a16:creationId xmlns:a16="http://schemas.microsoft.com/office/drawing/2014/main" id="{6CD38A6D-C5C6-531C-7483-2ECA96640DD8}"/>
              </a:ext>
            </a:extLst>
          </p:cNvPr>
          <p:cNvPicPr>
            <a:picLocks noChangeAspect="1"/>
          </p:cNvPicPr>
          <p:nvPr/>
        </p:nvPicPr>
        <p:blipFill>
          <a:blip r:embed="rId4"/>
          <a:stretch>
            <a:fillRect/>
          </a:stretch>
        </p:blipFill>
        <p:spPr>
          <a:xfrm>
            <a:off x="10758024" y="2580865"/>
            <a:ext cx="793750" cy="666750"/>
          </a:xfrm>
          <a:prstGeom prst="rect">
            <a:avLst/>
          </a:prstGeom>
        </p:spPr>
      </p:pic>
    </p:spTree>
    <p:extLst>
      <p:ext uri="{BB962C8B-B14F-4D97-AF65-F5344CB8AC3E}">
        <p14:creationId xmlns:p14="http://schemas.microsoft.com/office/powerpoint/2010/main" val="285672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6: Ausgaben und Kaufen – Angebote und Werbetricks</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5" name="Diagramm 4">
            <a:extLst>
              <a:ext uri="{FF2B5EF4-FFF2-40B4-BE49-F238E27FC236}">
                <a16:creationId xmlns:a16="http://schemas.microsoft.com/office/drawing/2014/main" id="{45E9E185-7201-A6FC-0A4E-1FBC8CE548CD}"/>
              </a:ext>
            </a:extLst>
          </p:cNvPr>
          <p:cNvGraphicFramePr/>
          <p:nvPr>
            <p:extLst>
              <p:ext uri="{D42A27DB-BD31-4B8C-83A1-F6EECF244321}">
                <p14:modId xmlns:p14="http://schemas.microsoft.com/office/powerpoint/2010/main" val="975849502"/>
              </p:ext>
            </p:extLst>
          </p:nvPr>
        </p:nvGraphicFramePr>
        <p:xfrm>
          <a:off x="3161820" y="1403350"/>
          <a:ext cx="5906460"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3613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latin typeface="WsC Grundschrift" pitchFamily="2" charset="0"/>
              </a:rPr>
              <a:t>Wenn andere ein Produkt empfehlen, lässt du dich überzeugen, dass es gut ist. </a:t>
            </a:r>
          </a:p>
          <a:p>
            <a:r>
              <a:rPr lang="de-DE" sz="2400">
                <a:latin typeface="WsC Grundschrift" pitchFamily="2" charset="0"/>
              </a:rPr>
              <a:t>Dann wirst du es eher kaufen.</a:t>
            </a:r>
            <a:endParaRPr lang="de-DE" sz="2400" dirty="0">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denkst du bei Kaufentscheidungen?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3785652"/>
          </a:xfrm>
          <a:prstGeom prst="rect">
            <a:avLst/>
          </a:prstGeom>
          <a:noFill/>
        </p:spPr>
        <p:txBody>
          <a:bodyPr wrap="square" rtlCol="0">
            <a:spAutoFit/>
          </a:bodyPr>
          <a:lstStyle/>
          <a:p>
            <a:pPr algn="ctr"/>
            <a:r>
              <a:rPr lang="de-DE" sz="2400" b="1" dirty="0">
                <a:latin typeface="WsC Grundschrift" pitchFamily="2" charset="0"/>
              </a:rPr>
              <a:t>Experiment:</a:t>
            </a:r>
          </a:p>
          <a:p>
            <a:endParaRPr lang="de-DE" sz="2400" dirty="0">
              <a:latin typeface="WsC Grundschrift" pitchFamily="2" charset="0"/>
            </a:endParaRPr>
          </a:p>
          <a:p>
            <a:pPr algn="ctr"/>
            <a:r>
              <a:rPr lang="de-DE" sz="2400" dirty="0">
                <a:latin typeface="WsC Grundschrift" pitchFamily="2" charset="0"/>
              </a:rPr>
              <a:t>Wie hast du die Aufgabe gelöst?</a:t>
            </a:r>
          </a:p>
          <a:p>
            <a:pPr algn="ctr"/>
            <a:r>
              <a:rPr lang="de-DE" sz="2400" dirty="0">
                <a:latin typeface="WsC Grundschrift" pitchFamily="2" charset="0"/>
              </a:rPr>
              <a:t>Meistens wird die Aufgabe schnell nach dem Bauchgefühl gelöst, statt mit einer Rechnung. </a:t>
            </a:r>
          </a:p>
          <a:p>
            <a:pPr algn="ct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9" name="Grafik 8">
            <a:extLst>
              <a:ext uri="{FF2B5EF4-FFF2-40B4-BE49-F238E27FC236}">
                <a16:creationId xmlns:a16="http://schemas.microsoft.com/office/drawing/2014/main" id="{C003DDB7-69DB-B151-212A-2AADE08898E5}"/>
              </a:ext>
            </a:extLst>
          </p:cNvPr>
          <p:cNvPicPr>
            <a:picLocks noChangeAspect="1"/>
          </p:cNvPicPr>
          <p:nvPr/>
        </p:nvPicPr>
        <p:blipFill>
          <a:blip r:embed="rId3"/>
          <a:stretch>
            <a:fillRect/>
          </a:stretch>
        </p:blipFill>
        <p:spPr>
          <a:xfrm>
            <a:off x="4839710" y="4178115"/>
            <a:ext cx="1823708" cy="1677811"/>
          </a:xfrm>
          <a:prstGeom prst="rect">
            <a:avLst/>
          </a:prstGeom>
        </p:spPr>
      </p:pic>
      <p:pic>
        <p:nvPicPr>
          <p:cNvPr id="12" name="Grafik 11">
            <a:extLst>
              <a:ext uri="{FF2B5EF4-FFF2-40B4-BE49-F238E27FC236}">
                <a16:creationId xmlns:a16="http://schemas.microsoft.com/office/drawing/2014/main" id="{3B449A56-3CF0-7FBE-9FD6-9A7572D4D558}"/>
              </a:ext>
            </a:extLst>
          </p:cNvPr>
          <p:cNvPicPr>
            <a:picLocks noChangeAspect="1"/>
          </p:cNvPicPr>
          <p:nvPr/>
        </p:nvPicPr>
        <p:blipFill>
          <a:blip r:embed="rId4"/>
          <a:stretch>
            <a:fillRect/>
          </a:stretch>
        </p:blipFill>
        <p:spPr>
          <a:xfrm>
            <a:off x="6044293" y="4801705"/>
            <a:ext cx="1822450" cy="1677811"/>
          </a:xfrm>
          <a:prstGeom prst="rect">
            <a:avLst/>
          </a:prstGeom>
        </p:spPr>
      </p:pic>
    </p:spTree>
    <p:extLst>
      <p:ext uri="{BB962C8B-B14F-4D97-AF65-F5344CB8AC3E}">
        <p14:creationId xmlns:p14="http://schemas.microsoft.com/office/powerpoint/2010/main" val="3812896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Wann spielen Emotionen beim Einkaufen eine Rolle?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95300" y="2273300"/>
            <a:ext cx="11205897" cy="6001643"/>
          </a:xfrm>
          <a:prstGeom prst="rect">
            <a:avLst/>
          </a:prstGeom>
          <a:noFill/>
        </p:spPr>
        <p:txBody>
          <a:bodyPr wrap="square" rtlCol="0">
            <a:spAutoFit/>
          </a:bodyPr>
          <a:lstStyle/>
          <a:p>
            <a:pPr algn="ctr"/>
            <a:r>
              <a:rPr lang="de-DE" sz="2400" b="1" dirty="0">
                <a:latin typeface="WsC Grundschrift" pitchFamily="2" charset="0"/>
              </a:rPr>
              <a:t>Einfluss von Werbetricks</a:t>
            </a:r>
          </a:p>
          <a:p>
            <a:r>
              <a:rPr lang="de-DE" sz="2400" dirty="0">
                <a:latin typeface="WsC Grundschrift" pitchFamily="2" charset="0"/>
              </a:rPr>
              <a:t>Auch die Anbieter von Produkten wissen, dass Menschen Entscheidungen häufig nach ihren Gefühlen treffen. </a:t>
            </a:r>
          </a:p>
          <a:p>
            <a:r>
              <a:rPr lang="de-DE" sz="2400" dirty="0">
                <a:latin typeface="WsC Grundschrift" pitchFamily="2" charset="0"/>
              </a:rPr>
              <a:t>Deshalb werden im Supermarkt Tricks angewendet, um dich und deine Kaufentscheidungen zu beeinflussen. </a:t>
            </a:r>
          </a:p>
          <a:p>
            <a:endParaRPr lang="de-DE" sz="2400" dirty="0">
              <a:latin typeface="WsC Grundschrift" pitchFamily="2" charset="0"/>
            </a:endParaRPr>
          </a:p>
          <a:p>
            <a:pPr algn="ctr"/>
            <a:r>
              <a:rPr lang="de-DE" sz="2400" dirty="0">
                <a:latin typeface="WsC Grundschrift" pitchFamily="2" charset="0"/>
              </a:rPr>
              <a:t>Scanne den QR-Code und klicke dich durch die Werbetricks:</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9" name="Grafik 8" descr="Ein Bild, das Muster, Pixel, nähen enthält.&#10;&#10;Automatisch generierte Beschreibung">
            <a:extLst>
              <a:ext uri="{FF2B5EF4-FFF2-40B4-BE49-F238E27FC236}">
                <a16:creationId xmlns:a16="http://schemas.microsoft.com/office/drawing/2014/main" id="{7C9C24E0-7315-B095-6DE0-9EA5EF2FC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317" y="4975322"/>
            <a:ext cx="1571366" cy="1571366"/>
          </a:xfrm>
          <a:prstGeom prst="rect">
            <a:avLst/>
          </a:prstGeom>
        </p:spPr>
      </p:pic>
    </p:spTree>
    <p:extLst>
      <p:ext uri="{BB962C8B-B14F-4D97-AF65-F5344CB8AC3E}">
        <p14:creationId xmlns:p14="http://schemas.microsoft.com/office/powerpoint/2010/main" val="2269616626"/>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Wann spielen Emotionen beim Einkaufen eine Rolle?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95300" y="2273300"/>
            <a:ext cx="11205897" cy="4893647"/>
          </a:xfrm>
          <a:prstGeom prst="rect">
            <a:avLst/>
          </a:prstGeom>
          <a:noFill/>
        </p:spPr>
        <p:txBody>
          <a:bodyPr wrap="square" rtlCol="0">
            <a:spAutoFit/>
          </a:bodyPr>
          <a:lstStyle/>
          <a:p>
            <a:pPr algn="ctr"/>
            <a:r>
              <a:rPr lang="de-DE" sz="2400" b="1" dirty="0">
                <a:latin typeface="WsC Grundschrift" pitchFamily="2" charset="0"/>
              </a:rPr>
              <a:t>Einfluss von Werbetricks</a:t>
            </a:r>
          </a:p>
          <a:p>
            <a:pPr algn="ctr"/>
            <a:endParaRPr lang="de-DE" sz="2400" dirty="0">
              <a:latin typeface="WsC Grundschrift" pitchFamily="2" charset="0"/>
            </a:endParaRPr>
          </a:p>
          <a:p>
            <a:pPr algn="ctr"/>
            <a:r>
              <a:rPr lang="de-DE" sz="2400" dirty="0">
                <a:latin typeface="WsC Grundschrift" pitchFamily="2" charset="0"/>
              </a:rPr>
              <a:t>Wie wirst du durch Werbetricks beeinflusst? Kennst du weitere Werbetricks?</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2753822054"/>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850901" y="1059600"/>
            <a:ext cx="11811000" cy="461665"/>
          </a:xfrm>
          <a:prstGeom prst="rect">
            <a:avLst/>
          </a:prstGeom>
          <a:noFill/>
        </p:spPr>
        <p:txBody>
          <a:bodyPr wrap="square" rtlCol="0">
            <a:spAutoFit/>
          </a:bodyPr>
          <a:lstStyle/>
          <a:p>
            <a:r>
              <a:rPr lang="de-DE" sz="2400" dirty="0">
                <a:latin typeface="WsC Grundschrift" pitchFamily="2" charset="0"/>
              </a:rPr>
              <a:t>Welche Kriterien sind wichtig, um Entscheidungen nicht von Emotionen leiten zu lassen?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558800" y="2120900"/>
            <a:ext cx="11142397" cy="5632311"/>
          </a:xfrm>
          <a:prstGeom prst="rect">
            <a:avLst/>
          </a:prstGeom>
          <a:noFill/>
        </p:spPr>
        <p:txBody>
          <a:bodyPr wrap="square" rtlCol="0">
            <a:spAutoFit/>
          </a:bodyPr>
          <a:lstStyle/>
          <a:p>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Preis und Preis-Leistungs-Verhältnis</a:t>
            </a:r>
          </a:p>
          <a:p>
            <a:r>
              <a:rPr lang="de-DE" sz="2400" dirty="0">
                <a:solidFill>
                  <a:schemeClr val="accent6">
                    <a:lumMod val="60000"/>
                    <a:lumOff val="40000"/>
                  </a:schemeClr>
                </a:solidFill>
                <a:latin typeface="WsC Grundschrift" pitchFamily="2" charset="0"/>
              </a:rPr>
              <a:t>Ist der Preis gerechtfertigt? Ist es im Vergleich zu anderen Produkten ein guter Preis?</a:t>
            </a: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Notwendigkeit des Kaufes:</a:t>
            </a:r>
          </a:p>
          <a:p>
            <a:r>
              <a:rPr lang="de-DE" sz="2400" dirty="0">
                <a:solidFill>
                  <a:schemeClr val="accent6">
                    <a:lumMod val="60000"/>
                    <a:lumOff val="40000"/>
                  </a:schemeClr>
                </a:solidFill>
                <a:latin typeface="WsC Grundschrift" pitchFamily="2" charset="0"/>
              </a:rPr>
              <a:t>Brauche ich das gerade wirklich? </a:t>
            </a: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Auswirkungen auf Zukunft bedenken: </a:t>
            </a:r>
          </a:p>
          <a:p>
            <a:r>
              <a:rPr lang="de-DE" sz="2400" dirty="0">
                <a:solidFill>
                  <a:schemeClr val="accent6">
                    <a:lumMod val="60000"/>
                    <a:lumOff val="40000"/>
                  </a:schemeClr>
                </a:solidFill>
                <a:latin typeface="WsC Grundschrift" pitchFamily="2" charset="0"/>
              </a:rPr>
              <a:t>Welche Auswirkungen könnte die Entscheidung in der Zukunft haben?</a:t>
            </a:r>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3938614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Bessere 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04900" y="1325524"/>
            <a:ext cx="10795000" cy="3046988"/>
          </a:xfrm>
          <a:prstGeom prst="rect">
            <a:avLst/>
          </a:prstGeom>
          <a:noFill/>
        </p:spPr>
        <p:txBody>
          <a:bodyPr wrap="square" rtlCol="0">
            <a:spAutoFit/>
          </a:bodyPr>
          <a:lstStyle/>
          <a:p>
            <a:r>
              <a:rPr lang="de-DE" sz="2400" b="1" dirty="0">
                <a:latin typeface="WsC Grundschrift" pitchFamily="2" charset="0"/>
              </a:rPr>
              <a:t>Entscheidung überprüfen/Problem erkennen: </a:t>
            </a:r>
          </a:p>
          <a:p>
            <a:r>
              <a:rPr lang="de-DE" sz="2400" dirty="0">
                <a:latin typeface="WsC Grundschrift" pitchFamily="2" charset="0"/>
              </a:rPr>
              <a:t>Erkläre, warum Linas Entscheidungen von Emotionen beeinflusst wurde.</a:t>
            </a:r>
          </a:p>
          <a:p>
            <a:endParaRPr lang="de-DE" sz="2400" dirty="0">
              <a:latin typeface="WsC Grundschrift" pitchFamily="2" charset="0"/>
            </a:endParaRPr>
          </a:p>
          <a:p>
            <a:r>
              <a:rPr lang="de-DE" sz="2400" b="1" dirty="0">
                <a:latin typeface="WsC Grundschrift" pitchFamily="2" charset="0"/>
              </a:rPr>
              <a:t>Optionen finden und vergleichen:</a:t>
            </a:r>
          </a:p>
          <a:p>
            <a:r>
              <a:rPr lang="de-DE" sz="2400" dirty="0">
                <a:latin typeface="WsC Grundschrift" pitchFamily="2" charset="0"/>
              </a:rPr>
              <a:t>Finde andere Entscheidungsoptionen und wähle die beste Option aus.</a:t>
            </a:r>
          </a:p>
          <a:p>
            <a:endParaRPr lang="de-DE" sz="2400" dirty="0">
              <a:latin typeface="WsC Grundschrift" pitchFamily="2" charset="0"/>
            </a:endParaRPr>
          </a:p>
          <a:p>
            <a:r>
              <a:rPr lang="de-DE" sz="2400" b="1" dirty="0">
                <a:latin typeface="WsC Grundschrift" pitchFamily="2" charset="0"/>
              </a:rPr>
              <a:t>Entscheidung treffen:</a:t>
            </a:r>
          </a:p>
          <a:p>
            <a:r>
              <a:rPr lang="de-DE" sz="2400" dirty="0">
                <a:latin typeface="WsC Grundschrift" pitchFamily="2" charset="0"/>
              </a:rPr>
              <a:t>Überzeuge Lina von deiner Entscheidung, indem du sie mit den Kriterien begründest:</a:t>
            </a:r>
          </a:p>
        </p:txBody>
      </p:sp>
      <p:graphicFrame>
        <p:nvGraphicFramePr>
          <p:cNvPr id="10" name="Tabelle 10">
            <a:extLst>
              <a:ext uri="{FF2B5EF4-FFF2-40B4-BE49-F238E27FC236}">
                <a16:creationId xmlns:a16="http://schemas.microsoft.com/office/drawing/2014/main" id="{2EF00A76-B8B3-6E19-8E98-A5D493A581B1}"/>
              </a:ext>
            </a:extLst>
          </p:cNvPr>
          <p:cNvGraphicFramePr>
            <a:graphicFrameLocks noGrp="1"/>
          </p:cNvGraphicFramePr>
          <p:nvPr>
            <p:extLst>
              <p:ext uri="{D42A27DB-BD31-4B8C-83A1-F6EECF244321}">
                <p14:modId xmlns:p14="http://schemas.microsoft.com/office/powerpoint/2010/main" val="1288783382"/>
              </p:ext>
            </p:extLst>
          </p:nvPr>
        </p:nvGraphicFramePr>
        <p:xfrm>
          <a:off x="4032250" y="4460240"/>
          <a:ext cx="4165600" cy="1483360"/>
        </p:xfrm>
        <a:graphic>
          <a:graphicData uri="http://schemas.openxmlformats.org/drawingml/2006/table">
            <a:tbl>
              <a:tblPr firstRow="1" bandRow="1">
                <a:tableStyleId>{5940675A-B579-460E-94D1-54222C63F5DA}</a:tableStyleId>
              </a:tblPr>
              <a:tblGrid>
                <a:gridCol w="4165600">
                  <a:extLst>
                    <a:ext uri="{9D8B030D-6E8A-4147-A177-3AD203B41FA5}">
                      <a16:colId xmlns:a16="http://schemas.microsoft.com/office/drawing/2014/main" val="1080398949"/>
                    </a:ext>
                  </a:extLst>
                </a:gridCol>
              </a:tblGrid>
              <a:tr h="370840">
                <a:tc>
                  <a:txBody>
                    <a:bodyPr/>
                    <a:lstStyle/>
                    <a:p>
                      <a:pPr algn="ctr"/>
                      <a:r>
                        <a:rPr lang="de-DE" dirty="0">
                          <a:latin typeface="WsC Grundschrift" pitchFamily="2" charset="0"/>
                        </a:rPr>
                        <a:t>Entscheidungskriterien</a:t>
                      </a:r>
                    </a:p>
                  </a:txBody>
                  <a:tcPr>
                    <a:solidFill>
                      <a:schemeClr val="accent5">
                        <a:lumMod val="60000"/>
                        <a:lumOff val="40000"/>
                      </a:schemeClr>
                    </a:solidFill>
                  </a:tcPr>
                </a:tc>
                <a:extLst>
                  <a:ext uri="{0D108BD9-81ED-4DB2-BD59-A6C34878D82A}">
                    <a16:rowId xmlns:a16="http://schemas.microsoft.com/office/drawing/2014/main" val="2955251477"/>
                  </a:ext>
                </a:extLst>
              </a:tr>
              <a:tr h="370840">
                <a:tc>
                  <a:txBody>
                    <a:bodyPr/>
                    <a:lstStyle/>
                    <a:p>
                      <a:r>
                        <a:rPr lang="de-DE" dirty="0">
                          <a:latin typeface="WsC Grundschrift" pitchFamily="2" charset="0"/>
                        </a:rPr>
                        <a:t>Preis und Preis-Leistungs-Verhältnis</a:t>
                      </a:r>
                    </a:p>
                  </a:txBody>
                  <a:tcPr>
                    <a:solidFill>
                      <a:schemeClr val="accent5">
                        <a:lumMod val="20000"/>
                        <a:lumOff val="80000"/>
                      </a:schemeClr>
                    </a:solidFill>
                  </a:tcPr>
                </a:tc>
                <a:extLst>
                  <a:ext uri="{0D108BD9-81ED-4DB2-BD59-A6C34878D82A}">
                    <a16:rowId xmlns:a16="http://schemas.microsoft.com/office/drawing/2014/main" val="3564193388"/>
                  </a:ext>
                </a:extLst>
              </a:tr>
              <a:tr h="370840">
                <a:tc>
                  <a:txBody>
                    <a:bodyPr/>
                    <a:lstStyle/>
                    <a:p>
                      <a:r>
                        <a:rPr lang="de-DE" dirty="0">
                          <a:latin typeface="WsC Grundschrift" pitchFamily="2" charset="0"/>
                        </a:rPr>
                        <a:t>Notwendigkeit des Kaufs</a:t>
                      </a:r>
                    </a:p>
                  </a:txBody>
                  <a:tcPr>
                    <a:solidFill>
                      <a:schemeClr val="accent5">
                        <a:lumMod val="20000"/>
                        <a:lumOff val="80000"/>
                      </a:schemeClr>
                    </a:solidFill>
                  </a:tcPr>
                </a:tc>
                <a:extLst>
                  <a:ext uri="{0D108BD9-81ED-4DB2-BD59-A6C34878D82A}">
                    <a16:rowId xmlns:a16="http://schemas.microsoft.com/office/drawing/2014/main" val="2453340165"/>
                  </a:ext>
                </a:extLst>
              </a:tr>
              <a:tr h="370840">
                <a:tc>
                  <a:txBody>
                    <a:bodyPr/>
                    <a:lstStyle/>
                    <a:p>
                      <a:r>
                        <a:rPr lang="de-DE" dirty="0">
                          <a:latin typeface="WsC Grundschrift" pitchFamily="2" charset="0"/>
                        </a:rPr>
                        <a:t>Auswirkungen auf die Zukunft</a:t>
                      </a:r>
                    </a:p>
                  </a:txBody>
                  <a:tcPr>
                    <a:solidFill>
                      <a:schemeClr val="accent5">
                        <a:lumMod val="20000"/>
                        <a:lumOff val="80000"/>
                      </a:schemeClr>
                    </a:solidFill>
                  </a:tcPr>
                </a:tc>
                <a:extLst>
                  <a:ext uri="{0D108BD9-81ED-4DB2-BD59-A6C34878D82A}">
                    <a16:rowId xmlns:a16="http://schemas.microsoft.com/office/drawing/2014/main" val="3577312914"/>
                  </a:ext>
                </a:extLst>
              </a:tr>
            </a:tbl>
          </a:graphicData>
        </a:graphic>
      </p:graphicFrame>
      <p:pic>
        <p:nvPicPr>
          <p:cNvPr id="8" name="Grafik 7">
            <a:extLst>
              <a:ext uri="{FF2B5EF4-FFF2-40B4-BE49-F238E27FC236}">
                <a16:creationId xmlns:a16="http://schemas.microsoft.com/office/drawing/2014/main" id="{787E597A-AE41-9B1A-454C-291BD79657E4}"/>
              </a:ext>
            </a:extLst>
          </p:cNvPr>
          <p:cNvPicPr>
            <a:picLocks noChangeAspect="1"/>
          </p:cNvPicPr>
          <p:nvPr/>
        </p:nvPicPr>
        <p:blipFill>
          <a:blip r:embed="rId3"/>
          <a:stretch>
            <a:fillRect/>
          </a:stretch>
        </p:blipFill>
        <p:spPr>
          <a:xfrm>
            <a:off x="607883" y="3663960"/>
            <a:ext cx="526692" cy="501611"/>
          </a:xfrm>
          <a:prstGeom prst="rect">
            <a:avLst/>
          </a:prstGeom>
        </p:spPr>
      </p:pic>
      <p:pic>
        <p:nvPicPr>
          <p:cNvPr id="9" name="Grafik 8">
            <a:extLst>
              <a:ext uri="{FF2B5EF4-FFF2-40B4-BE49-F238E27FC236}">
                <a16:creationId xmlns:a16="http://schemas.microsoft.com/office/drawing/2014/main" id="{D6534F95-6DDB-8D07-402B-AF633DBD4E6E}"/>
              </a:ext>
            </a:extLst>
          </p:cNvPr>
          <p:cNvPicPr>
            <a:picLocks noChangeAspect="1"/>
          </p:cNvPicPr>
          <p:nvPr/>
        </p:nvPicPr>
        <p:blipFill>
          <a:blip r:embed="rId4"/>
          <a:stretch>
            <a:fillRect/>
          </a:stretch>
        </p:blipFill>
        <p:spPr>
          <a:xfrm>
            <a:off x="803454" y="2476084"/>
            <a:ext cx="477640" cy="888365"/>
          </a:xfrm>
          <a:prstGeom prst="rect">
            <a:avLst/>
          </a:prstGeom>
        </p:spPr>
      </p:pic>
      <p:pic>
        <p:nvPicPr>
          <p:cNvPr id="11" name="Grafik 10">
            <a:extLst>
              <a:ext uri="{FF2B5EF4-FFF2-40B4-BE49-F238E27FC236}">
                <a16:creationId xmlns:a16="http://schemas.microsoft.com/office/drawing/2014/main" id="{40BFB822-E4CA-4A69-D372-CA36E398A5F3}"/>
              </a:ext>
            </a:extLst>
          </p:cNvPr>
          <p:cNvPicPr>
            <a:picLocks noChangeAspect="1"/>
          </p:cNvPicPr>
          <p:nvPr/>
        </p:nvPicPr>
        <p:blipFill>
          <a:blip r:embed="rId5"/>
          <a:stretch>
            <a:fillRect/>
          </a:stretch>
        </p:blipFill>
        <p:spPr>
          <a:xfrm>
            <a:off x="783125" y="1415020"/>
            <a:ext cx="351450" cy="592561"/>
          </a:xfrm>
          <a:prstGeom prst="rect">
            <a:avLst/>
          </a:prstGeom>
        </p:spPr>
      </p:pic>
    </p:spTree>
    <p:extLst>
      <p:ext uri="{BB962C8B-B14F-4D97-AF65-F5344CB8AC3E}">
        <p14:creationId xmlns:p14="http://schemas.microsoft.com/office/powerpoint/2010/main" val="3160900041"/>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Bessere 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717550" y="1219200"/>
            <a:ext cx="10795000" cy="830997"/>
          </a:xfrm>
          <a:prstGeom prst="rect">
            <a:avLst/>
          </a:prstGeom>
          <a:noFill/>
        </p:spPr>
        <p:txBody>
          <a:bodyPr wrap="square" rtlCol="0">
            <a:spAutoFit/>
          </a:bodyPr>
          <a:lstStyle/>
          <a:p>
            <a:pPr algn="ctr"/>
            <a:r>
              <a:rPr lang="de-DE" sz="2400" dirty="0">
                <a:latin typeface="WsC Grundschrift" pitchFamily="2" charset="0"/>
              </a:rPr>
              <a:t>Hilf Lina, bessere Kaufentscheidungen zu treffen. </a:t>
            </a:r>
          </a:p>
          <a:p>
            <a:pPr algn="ctr"/>
            <a:r>
              <a:rPr lang="de-DE" sz="2400" dirty="0">
                <a:latin typeface="WsC Grundschrift" pitchFamily="2" charset="0"/>
              </a:rPr>
              <a:t>Begründe deine Entscheidungen mit den folgenden Kriterien: </a:t>
            </a:r>
          </a:p>
        </p:txBody>
      </p:sp>
      <p:graphicFrame>
        <p:nvGraphicFramePr>
          <p:cNvPr id="10" name="Tabelle 10">
            <a:extLst>
              <a:ext uri="{FF2B5EF4-FFF2-40B4-BE49-F238E27FC236}">
                <a16:creationId xmlns:a16="http://schemas.microsoft.com/office/drawing/2014/main" id="{2EF00A76-B8B3-6E19-8E98-A5D493A581B1}"/>
              </a:ext>
            </a:extLst>
          </p:cNvPr>
          <p:cNvGraphicFramePr>
            <a:graphicFrameLocks noGrp="1"/>
          </p:cNvGraphicFramePr>
          <p:nvPr>
            <p:extLst>
              <p:ext uri="{D42A27DB-BD31-4B8C-83A1-F6EECF244321}">
                <p14:modId xmlns:p14="http://schemas.microsoft.com/office/powerpoint/2010/main" val="3685290110"/>
              </p:ext>
            </p:extLst>
          </p:nvPr>
        </p:nvGraphicFramePr>
        <p:xfrm>
          <a:off x="4431347" y="2827020"/>
          <a:ext cx="3367405" cy="1889760"/>
        </p:xfrm>
        <a:graphic>
          <a:graphicData uri="http://schemas.openxmlformats.org/drawingml/2006/table">
            <a:tbl>
              <a:tblPr firstRow="1" bandRow="1">
                <a:tableStyleId>{5940675A-B579-460E-94D1-54222C63F5DA}</a:tableStyleId>
              </a:tblPr>
              <a:tblGrid>
                <a:gridCol w="3367405">
                  <a:extLst>
                    <a:ext uri="{9D8B030D-6E8A-4147-A177-3AD203B41FA5}">
                      <a16:colId xmlns:a16="http://schemas.microsoft.com/office/drawing/2014/main" val="1080398949"/>
                    </a:ext>
                  </a:extLst>
                </a:gridCol>
              </a:tblGrid>
              <a:tr h="370840">
                <a:tc>
                  <a:txBody>
                    <a:bodyPr/>
                    <a:lstStyle/>
                    <a:p>
                      <a:r>
                        <a:rPr lang="de-DE" sz="2000" dirty="0">
                          <a:latin typeface="WsC Grundschrift" pitchFamily="2" charset="0"/>
                        </a:rPr>
                        <a:t>Entscheidungskriterien</a:t>
                      </a:r>
                    </a:p>
                  </a:txBody>
                  <a:tcPr>
                    <a:solidFill>
                      <a:schemeClr val="accent5">
                        <a:lumMod val="60000"/>
                        <a:lumOff val="40000"/>
                      </a:schemeClr>
                    </a:solidFill>
                  </a:tcPr>
                </a:tc>
                <a:extLst>
                  <a:ext uri="{0D108BD9-81ED-4DB2-BD59-A6C34878D82A}">
                    <a16:rowId xmlns:a16="http://schemas.microsoft.com/office/drawing/2014/main" val="2955251477"/>
                  </a:ext>
                </a:extLst>
              </a:tr>
              <a:tr h="370840">
                <a:tc>
                  <a:txBody>
                    <a:bodyPr/>
                    <a:lstStyle/>
                    <a:p>
                      <a:r>
                        <a:rPr lang="de-DE" sz="2000" dirty="0">
                          <a:latin typeface="WsC Grundschrift" pitchFamily="2" charset="0"/>
                        </a:rPr>
                        <a:t>Preis und Preis-Leistungs-Verhältnis</a:t>
                      </a:r>
                    </a:p>
                  </a:txBody>
                  <a:tcPr>
                    <a:solidFill>
                      <a:schemeClr val="accent5">
                        <a:lumMod val="20000"/>
                        <a:lumOff val="80000"/>
                      </a:schemeClr>
                    </a:solidFill>
                  </a:tcPr>
                </a:tc>
                <a:extLst>
                  <a:ext uri="{0D108BD9-81ED-4DB2-BD59-A6C34878D82A}">
                    <a16:rowId xmlns:a16="http://schemas.microsoft.com/office/drawing/2014/main" val="3564193388"/>
                  </a:ext>
                </a:extLst>
              </a:tr>
              <a:tr h="370840">
                <a:tc>
                  <a:txBody>
                    <a:bodyPr/>
                    <a:lstStyle/>
                    <a:p>
                      <a:r>
                        <a:rPr lang="de-DE" sz="2000" dirty="0">
                          <a:latin typeface="WsC Grundschrift" pitchFamily="2" charset="0"/>
                        </a:rPr>
                        <a:t>Notwendigkeit des Kaufs</a:t>
                      </a:r>
                    </a:p>
                  </a:txBody>
                  <a:tcPr>
                    <a:solidFill>
                      <a:schemeClr val="accent5">
                        <a:lumMod val="20000"/>
                        <a:lumOff val="80000"/>
                      </a:schemeClr>
                    </a:solidFill>
                  </a:tcPr>
                </a:tc>
                <a:extLst>
                  <a:ext uri="{0D108BD9-81ED-4DB2-BD59-A6C34878D82A}">
                    <a16:rowId xmlns:a16="http://schemas.microsoft.com/office/drawing/2014/main" val="2453340165"/>
                  </a:ext>
                </a:extLst>
              </a:tr>
              <a:tr h="370840">
                <a:tc>
                  <a:txBody>
                    <a:bodyPr/>
                    <a:lstStyle/>
                    <a:p>
                      <a:r>
                        <a:rPr lang="de-DE" sz="2000" dirty="0">
                          <a:latin typeface="WsC Grundschrift" pitchFamily="2" charset="0"/>
                        </a:rPr>
                        <a:t>Auswirkungen auf die Zukunft</a:t>
                      </a:r>
                    </a:p>
                  </a:txBody>
                  <a:tcPr>
                    <a:solidFill>
                      <a:schemeClr val="accent5">
                        <a:lumMod val="20000"/>
                        <a:lumOff val="80000"/>
                      </a:schemeClr>
                    </a:solidFill>
                  </a:tcPr>
                </a:tc>
                <a:extLst>
                  <a:ext uri="{0D108BD9-81ED-4DB2-BD59-A6C34878D82A}">
                    <a16:rowId xmlns:a16="http://schemas.microsoft.com/office/drawing/2014/main" val="3577312914"/>
                  </a:ext>
                </a:extLst>
              </a:tr>
            </a:tbl>
          </a:graphicData>
        </a:graphic>
      </p:graphicFrame>
      <p:sp>
        <p:nvSpPr>
          <p:cNvPr id="11" name="Textfeld 10">
            <a:extLst>
              <a:ext uri="{FF2B5EF4-FFF2-40B4-BE49-F238E27FC236}">
                <a16:creationId xmlns:a16="http://schemas.microsoft.com/office/drawing/2014/main" id="{77910A2B-1DCB-4E15-578C-5004727AC98C}"/>
              </a:ext>
            </a:extLst>
          </p:cNvPr>
          <p:cNvSpPr txBox="1"/>
          <p:nvPr/>
        </p:nvSpPr>
        <p:spPr>
          <a:xfrm>
            <a:off x="254000" y="6051203"/>
            <a:ext cx="12471400" cy="461665"/>
          </a:xfrm>
          <a:prstGeom prst="rect">
            <a:avLst/>
          </a:prstGeom>
          <a:noFill/>
        </p:spPr>
        <p:txBody>
          <a:bodyPr wrap="square" rtlCol="0">
            <a:spAutoFit/>
          </a:bodyPr>
          <a:lstStyle/>
          <a:p>
            <a:r>
              <a:rPr lang="de-DE" sz="2400" dirty="0">
                <a:latin typeface="WsC Grundschrift" pitchFamily="2" charset="0"/>
              </a:rPr>
              <a:t>Wende dein Wissen über aktuelle Preise von Lebensmitteln und zum Überschlagsrechnen an!</a:t>
            </a:r>
          </a:p>
        </p:txBody>
      </p:sp>
      <p:pic>
        <p:nvPicPr>
          <p:cNvPr id="6" name="Grafik 5" descr="Ein Bild, das Muster, Pixel, nähen enthält.&#10;&#10;Automatisch generierte Beschreibung">
            <a:extLst>
              <a:ext uri="{FF2B5EF4-FFF2-40B4-BE49-F238E27FC236}">
                <a16:creationId xmlns:a16="http://schemas.microsoft.com/office/drawing/2014/main" id="{ED08B6E7-2668-BBCD-50F6-D409AEAF1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352" y="2895600"/>
            <a:ext cx="1752600" cy="1752600"/>
          </a:xfrm>
          <a:prstGeom prst="rect">
            <a:avLst/>
          </a:prstGeom>
        </p:spPr>
      </p:pic>
      <p:pic>
        <p:nvPicPr>
          <p:cNvPr id="5" name="Grafik 4">
            <a:extLst>
              <a:ext uri="{FF2B5EF4-FFF2-40B4-BE49-F238E27FC236}">
                <a16:creationId xmlns:a16="http://schemas.microsoft.com/office/drawing/2014/main" id="{CBF51BA6-0B1B-E561-F6A8-BDEDE4F9EEC6}"/>
              </a:ext>
            </a:extLst>
          </p:cNvPr>
          <p:cNvPicPr>
            <a:picLocks noChangeAspect="1"/>
          </p:cNvPicPr>
          <p:nvPr/>
        </p:nvPicPr>
        <p:blipFill>
          <a:blip r:embed="rId3"/>
          <a:stretch>
            <a:fillRect/>
          </a:stretch>
        </p:blipFill>
        <p:spPr>
          <a:xfrm>
            <a:off x="11366500" y="88741"/>
            <a:ext cx="825500" cy="786190"/>
          </a:xfrm>
          <a:prstGeom prst="rect">
            <a:avLst/>
          </a:prstGeom>
        </p:spPr>
      </p:pic>
    </p:spTree>
    <p:extLst>
      <p:ext uri="{BB962C8B-B14F-4D97-AF65-F5344CB8AC3E}">
        <p14:creationId xmlns:p14="http://schemas.microsoft.com/office/powerpoint/2010/main" val="1253271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Bessere Entscheidung treffen</a:t>
            </a:r>
          </a:p>
        </p:txBody>
      </p:sp>
      <p:pic>
        <p:nvPicPr>
          <p:cNvPr id="5" name="Grafik 4">
            <a:extLst>
              <a:ext uri="{FF2B5EF4-FFF2-40B4-BE49-F238E27FC236}">
                <a16:creationId xmlns:a16="http://schemas.microsoft.com/office/drawing/2014/main" id="{B1FD4114-6159-9794-FA45-3EED9DCAB06C}"/>
              </a:ext>
            </a:extLst>
          </p:cNvPr>
          <p:cNvPicPr>
            <a:picLocks noChangeAspect="1"/>
          </p:cNvPicPr>
          <p:nvPr/>
        </p:nvPicPr>
        <p:blipFill rotWithShape="1">
          <a:blip r:embed="rId2"/>
          <a:srcRect b="24259"/>
          <a:stretch/>
        </p:blipFill>
        <p:spPr>
          <a:xfrm>
            <a:off x="1203539" y="1059285"/>
            <a:ext cx="9784921" cy="4739429"/>
          </a:xfrm>
          <a:prstGeom prst="rect">
            <a:avLst/>
          </a:prstGeom>
        </p:spPr>
      </p:pic>
      <p:pic>
        <p:nvPicPr>
          <p:cNvPr id="6" name="Grafik 5">
            <a:extLst>
              <a:ext uri="{FF2B5EF4-FFF2-40B4-BE49-F238E27FC236}">
                <a16:creationId xmlns:a16="http://schemas.microsoft.com/office/drawing/2014/main" id="{1DABADA3-78A0-CEA7-BE31-ECAD30FCA771}"/>
              </a:ext>
            </a:extLst>
          </p:cNvPr>
          <p:cNvPicPr>
            <a:picLocks noChangeAspect="1"/>
          </p:cNvPicPr>
          <p:nvPr/>
        </p:nvPicPr>
        <p:blipFill>
          <a:blip r:embed="rId3"/>
          <a:stretch>
            <a:fillRect/>
          </a:stretch>
        </p:blipFill>
        <p:spPr>
          <a:xfrm>
            <a:off x="11366500" y="88741"/>
            <a:ext cx="825500" cy="786190"/>
          </a:xfrm>
          <a:prstGeom prst="rect">
            <a:avLst/>
          </a:prstGeom>
        </p:spPr>
      </p:pic>
    </p:spTree>
    <p:extLst>
      <p:ext uri="{BB962C8B-B14F-4D97-AF65-F5344CB8AC3E}">
        <p14:creationId xmlns:p14="http://schemas.microsoft.com/office/powerpoint/2010/main" val="101558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Bessere Entscheidung treffen</a:t>
            </a:r>
          </a:p>
        </p:txBody>
      </p:sp>
      <p:pic>
        <p:nvPicPr>
          <p:cNvPr id="5" name="Grafik 4">
            <a:extLst>
              <a:ext uri="{FF2B5EF4-FFF2-40B4-BE49-F238E27FC236}">
                <a16:creationId xmlns:a16="http://schemas.microsoft.com/office/drawing/2014/main" id="{E46E08F3-48F6-1367-61B4-855C35E2D48D}"/>
              </a:ext>
            </a:extLst>
          </p:cNvPr>
          <p:cNvPicPr>
            <a:picLocks noChangeAspect="1"/>
          </p:cNvPicPr>
          <p:nvPr/>
        </p:nvPicPr>
        <p:blipFill rotWithShape="1">
          <a:blip r:embed="rId2"/>
          <a:srcRect b="25101"/>
          <a:stretch/>
        </p:blipFill>
        <p:spPr>
          <a:xfrm>
            <a:off x="1485587" y="1017758"/>
            <a:ext cx="9220826" cy="4822483"/>
          </a:xfrm>
          <a:prstGeom prst="rect">
            <a:avLst/>
          </a:prstGeom>
        </p:spPr>
      </p:pic>
      <p:pic>
        <p:nvPicPr>
          <p:cNvPr id="6" name="Grafik 5">
            <a:extLst>
              <a:ext uri="{FF2B5EF4-FFF2-40B4-BE49-F238E27FC236}">
                <a16:creationId xmlns:a16="http://schemas.microsoft.com/office/drawing/2014/main" id="{31EF6693-9324-6042-257B-E4954EF5BAA5}"/>
              </a:ext>
            </a:extLst>
          </p:cNvPr>
          <p:cNvPicPr>
            <a:picLocks noChangeAspect="1"/>
          </p:cNvPicPr>
          <p:nvPr/>
        </p:nvPicPr>
        <p:blipFill>
          <a:blip r:embed="rId3"/>
          <a:stretch>
            <a:fillRect/>
          </a:stretch>
        </p:blipFill>
        <p:spPr>
          <a:xfrm>
            <a:off x="11366500" y="88741"/>
            <a:ext cx="825500" cy="786190"/>
          </a:xfrm>
          <a:prstGeom prst="rect">
            <a:avLst/>
          </a:prstGeom>
        </p:spPr>
      </p:pic>
    </p:spTree>
    <p:extLst>
      <p:ext uri="{BB962C8B-B14F-4D97-AF65-F5344CB8AC3E}">
        <p14:creationId xmlns:p14="http://schemas.microsoft.com/office/powerpoint/2010/main" val="862061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Bessere Entscheidung treffen</a:t>
            </a:r>
          </a:p>
        </p:txBody>
      </p:sp>
      <p:pic>
        <p:nvPicPr>
          <p:cNvPr id="5" name="Grafik 4">
            <a:extLst>
              <a:ext uri="{FF2B5EF4-FFF2-40B4-BE49-F238E27FC236}">
                <a16:creationId xmlns:a16="http://schemas.microsoft.com/office/drawing/2014/main" id="{EA9BF46E-0776-6095-2818-5B267C729A96}"/>
              </a:ext>
            </a:extLst>
          </p:cNvPr>
          <p:cNvPicPr>
            <a:picLocks noChangeAspect="1"/>
          </p:cNvPicPr>
          <p:nvPr/>
        </p:nvPicPr>
        <p:blipFill rotWithShape="1">
          <a:blip r:embed="rId3"/>
          <a:srcRect t="5726" b="23407"/>
          <a:stretch/>
        </p:blipFill>
        <p:spPr>
          <a:xfrm>
            <a:off x="1361537" y="1114111"/>
            <a:ext cx="9468925" cy="4629778"/>
          </a:xfrm>
          <a:prstGeom prst="rect">
            <a:avLst/>
          </a:prstGeom>
        </p:spPr>
      </p:pic>
      <p:pic>
        <p:nvPicPr>
          <p:cNvPr id="6" name="Grafik 5">
            <a:extLst>
              <a:ext uri="{FF2B5EF4-FFF2-40B4-BE49-F238E27FC236}">
                <a16:creationId xmlns:a16="http://schemas.microsoft.com/office/drawing/2014/main" id="{C3CC86E8-720F-1E5A-8B05-2D6DAD7418A4}"/>
              </a:ext>
            </a:extLst>
          </p:cNvPr>
          <p:cNvPicPr>
            <a:picLocks noChangeAspect="1"/>
          </p:cNvPicPr>
          <p:nvPr/>
        </p:nvPicPr>
        <p:blipFill>
          <a:blip r:embed="rId4"/>
          <a:stretch>
            <a:fillRect/>
          </a:stretch>
        </p:blipFill>
        <p:spPr>
          <a:xfrm>
            <a:off x="11366500" y="88741"/>
            <a:ext cx="825500" cy="786190"/>
          </a:xfrm>
          <a:prstGeom prst="rect">
            <a:avLst/>
          </a:prstGeom>
        </p:spPr>
      </p:pic>
    </p:spTree>
    <p:extLst>
      <p:ext uri="{BB962C8B-B14F-4D97-AF65-F5344CB8AC3E}">
        <p14:creationId xmlns:p14="http://schemas.microsoft.com/office/powerpoint/2010/main" val="1666712909"/>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Bessere Entscheidung treffen</a:t>
            </a:r>
          </a:p>
        </p:txBody>
      </p:sp>
      <p:pic>
        <p:nvPicPr>
          <p:cNvPr id="5" name="Grafik 4">
            <a:extLst>
              <a:ext uri="{FF2B5EF4-FFF2-40B4-BE49-F238E27FC236}">
                <a16:creationId xmlns:a16="http://schemas.microsoft.com/office/drawing/2014/main" id="{0DC195ED-22D7-BE22-9E1C-DA2690A67654}"/>
              </a:ext>
            </a:extLst>
          </p:cNvPr>
          <p:cNvPicPr>
            <a:picLocks noChangeAspect="1"/>
          </p:cNvPicPr>
          <p:nvPr/>
        </p:nvPicPr>
        <p:blipFill rotWithShape="1">
          <a:blip r:embed="rId2"/>
          <a:srcRect b="22298"/>
          <a:stretch/>
        </p:blipFill>
        <p:spPr>
          <a:xfrm>
            <a:off x="1641721" y="1186432"/>
            <a:ext cx="8946657" cy="4862676"/>
          </a:xfrm>
          <a:prstGeom prst="rect">
            <a:avLst/>
          </a:prstGeom>
        </p:spPr>
      </p:pic>
      <p:pic>
        <p:nvPicPr>
          <p:cNvPr id="6" name="Grafik 5">
            <a:extLst>
              <a:ext uri="{FF2B5EF4-FFF2-40B4-BE49-F238E27FC236}">
                <a16:creationId xmlns:a16="http://schemas.microsoft.com/office/drawing/2014/main" id="{CF57B0A8-9F3A-AEE5-FFF8-891B697313F7}"/>
              </a:ext>
            </a:extLst>
          </p:cNvPr>
          <p:cNvPicPr>
            <a:picLocks noChangeAspect="1"/>
          </p:cNvPicPr>
          <p:nvPr/>
        </p:nvPicPr>
        <p:blipFill>
          <a:blip r:embed="rId3"/>
          <a:stretch>
            <a:fillRect/>
          </a:stretch>
        </p:blipFill>
        <p:spPr>
          <a:xfrm>
            <a:off x="11366500" y="88741"/>
            <a:ext cx="825500" cy="786190"/>
          </a:xfrm>
          <a:prstGeom prst="rect">
            <a:avLst/>
          </a:prstGeom>
        </p:spPr>
      </p:pic>
    </p:spTree>
    <p:extLst>
      <p:ext uri="{BB962C8B-B14F-4D97-AF65-F5344CB8AC3E}">
        <p14:creationId xmlns:p14="http://schemas.microsoft.com/office/powerpoint/2010/main" val="311870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6: Ausgaben und Kaufen – Angebote und Werbetricks</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1A1DA119-CD8B-27FD-7538-954F8032CA9B}"/>
              </a:ext>
            </a:extLst>
          </p:cNvPr>
          <p:cNvSpPr txBox="1"/>
          <p:nvPr/>
        </p:nvSpPr>
        <p:spPr>
          <a:xfrm>
            <a:off x="730180" y="1185707"/>
            <a:ext cx="10731639" cy="6093976"/>
          </a:xfrm>
          <a:prstGeom prst="rect">
            <a:avLst/>
          </a:prstGeom>
          <a:noFill/>
        </p:spPr>
        <p:txBody>
          <a:bodyPr wrap="square">
            <a:spAutoFit/>
          </a:bodyPr>
          <a:lstStyle/>
          <a:p>
            <a:pPr algn="ctr"/>
            <a:r>
              <a:rPr lang="de-DE" sz="1600" b="1" dirty="0">
                <a:solidFill>
                  <a:schemeClr val="tx1"/>
                </a:solidFill>
                <a:effectLst/>
                <a:latin typeface="Calibri" panose="020F0502020204030204" pitchFamily="34" charset="0"/>
                <a:cs typeface="Calibri" panose="020F0502020204030204" pitchFamily="34" charset="0"/>
              </a:rPr>
              <a:t>Bezug zum Bildungsplan Mathe</a:t>
            </a:r>
            <a:r>
              <a:rPr lang="de-DE" sz="1400" b="1" dirty="0">
                <a:solidFill>
                  <a:schemeClr val="tx1"/>
                </a:solidFill>
                <a:effectLst/>
                <a:latin typeface="Calibri" panose="020F0502020204030204" pitchFamily="34" charset="0"/>
                <a:cs typeface="Calibri" panose="020F0502020204030204" pitchFamily="34" charset="0"/>
              </a:rPr>
              <a:t>matik </a:t>
            </a:r>
            <a:r>
              <a:rPr lang="de-DE" sz="1600" b="1" dirty="0">
                <a:solidFill>
                  <a:schemeClr val="tx1"/>
                </a:solidFill>
                <a:effectLst/>
                <a:latin typeface="Calibri" panose="020F0502020204030204" pitchFamily="34" charset="0"/>
                <a:cs typeface="Calibri" panose="020F0502020204030204" pitchFamily="34" charset="0"/>
              </a:rPr>
              <a:t>für die Grundschule (2016) – inhaltsbezogene Kompetenzen</a:t>
            </a:r>
          </a:p>
          <a:p>
            <a:pPr algn="ctr"/>
            <a:endParaRPr lang="de-DE" sz="1600" b="1" dirty="0">
              <a:solidFill>
                <a:schemeClr val="tx1"/>
              </a:solidFill>
              <a:effectLst/>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Leitidee „Zahlen und Operationen“:</a:t>
            </a:r>
          </a:p>
          <a:p>
            <a:endParaRPr lang="de-DE" sz="1600" b="1"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In Kontexten rechnen</a:t>
            </a:r>
          </a:p>
          <a:p>
            <a:pPr marL="285750" indent="-285750">
              <a:buFont typeface="Arial" panose="020B0604020202020204" pitchFamily="34" charset="0"/>
              <a:buChar char="•"/>
            </a:pPr>
            <a:r>
              <a:rPr lang="de-DE" sz="1600" b="0" i="0" u="none" strike="noStrike" dirty="0">
                <a:effectLst/>
                <a:latin typeface="Gudea"/>
              </a:rPr>
              <a:t>Sachaufgaben strukturieren, systematisch variieren, lösen und Ergebnisse auf Plausibilität prüfen</a:t>
            </a:r>
            <a:endParaRPr lang="de-DE" sz="1600"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600" b="0" i="0" u="none" strike="noStrike" dirty="0">
                <a:effectLst/>
                <a:latin typeface="Gudea"/>
              </a:rPr>
              <a:t>bei Sachaufgaben entscheiden, ob eine Überschlagsrechnung hinreicht oder ein genaues Ergebnis nötig ist</a:t>
            </a:r>
          </a:p>
          <a:p>
            <a:pPr marL="285750" indent="-285750">
              <a:buFont typeface="Arial" panose="020B0604020202020204" pitchFamily="34" charset="0"/>
              <a:buChar char="•"/>
            </a:pPr>
            <a:r>
              <a:rPr lang="de-DE" sz="1600" b="0" i="0" u="none" strike="noStrike" dirty="0">
                <a:effectLst/>
                <a:latin typeface="Gudea"/>
              </a:rPr>
              <a:t>funktionale Beziehungen in Sachsituationen erkennen, beschreiben und entsprechende Aufgaben lösen</a:t>
            </a:r>
          </a:p>
          <a:p>
            <a:pPr marL="285750" indent="-285750">
              <a:buFont typeface="Arial" panose="020B0604020202020204" pitchFamily="34" charset="0"/>
              <a:buChar char="•"/>
            </a:pPr>
            <a:endParaRPr lang="de-DE" sz="1600" dirty="0">
              <a:latin typeface="Gudea"/>
              <a:cs typeface="Calibri" panose="020F0502020204030204" pitchFamily="34" charset="0"/>
            </a:endParaRPr>
          </a:p>
          <a:p>
            <a:r>
              <a:rPr lang="de-DE" sz="1600" b="1" dirty="0">
                <a:latin typeface="Gudea"/>
                <a:cs typeface="Calibri" panose="020F0502020204030204" pitchFamily="34" charset="0"/>
              </a:rPr>
              <a:t>Leitidee „Größen und Messen“:</a:t>
            </a:r>
          </a:p>
          <a:p>
            <a:endParaRPr lang="de-DE" sz="1600" b="1" dirty="0">
              <a:latin typeface="Gudea"/>
              <a:cs typeface="Calibri" panose="020F0502020204030204" pitchFamily="34" charset="0"/>
            </a:endParaRPr>
          </a:p>
          <a:p>
            <a:r>
              <a:rPr lang="de-DE" sz="1600" b="1" dirty="0">
                <a:latin typeface="Gudea"/>
                <a:cs typeface="Calibri" panose="020F0502020204030204" pitchFamily="34" charset="0"/>
              </a:rPr>
              <a:t>Größenvorstellungen besitzen</a:t>
            </a:r>
          </a:p>
          <a:p>
            <a:pPr marL="285750" indent="-285750">
              <a:buFont typeface="Arial" panose="020B0604020202020204" pitchFamily="34" charset="0"/>
              <a:buChar char="•"/>
            </a:pPr>
            <a:r>
              <a:rPr lang="de-DE" sz="1600" b="0" i="0" u="none" strike="noStrike" dirty="0">
                <a:effectLst/>
                <a:latin typeface="Gudea"/>
              </a:rPr>
              <a:t>Größenangaben in unterschiedlichen Schreibweisen darstellen und Größenangaben in benachbarte Einheiten umwandeln</a:t>
            </a:r>
          </a:p>
          <a:p>
            <a:pPr marL="285750" indent="-285750" algn="l">
              <a:buFont typeface="Arial" panose="020B0604020202020204" pitchFamily="34" charset="0"/>
              <a:buChar char="•"/>
            </a:pPr>
            <a:r>
              <a:rPr lang="de-DE" sz="1600" b="0" i="0" u="none" strike="noStrike" dirty="0">
                <a:effectLst/>
                <a:latin typeface="Gudea"/>
              </a:rPr>
              <a:t>ihre Größenvorstellungen beim Schätzen anwenden</a:t>
            </a:r>
          </a:p>
          <a:p>
            <a:pPr marL="285750" indent="-285750" algn="l">
              <a:buFont typeface="Arial" panose="020B0604020202020204" pitchFamily="34" charset="0"/>
              <a:buChar char="•"/>
            </a:pPr>
            <a:endParaRPr lang="de-DE" sz="1600" b="0" i="0" u="none" strike="noStrike" dirty="0">
              <a:effectLst/>
              <a:latin typeface="Gudea"/>
            </a:endParaRPr>
          </a:p>
          <a:p>
            <a:r>
              <a:rPr lang="de-DE" sz="1600" b="1" dirty="0">
                <a:latin typeface="Calibri" panose="020F0502020204030204" pitchFamily="34" charset="0"/>
                <a:cs typeface="Calibri" panose="020F0502020204030204" pitchFamily="34" charset="0"/>
              </a:rPr>
              <a:t>Größen in Sachsituationen anwenden</a:t>
            </a:r>
          </a:p>
          <a:p>
            <a:pPr marL="285750" indent="-285750">
              <a:buFont typeface="Arial" panose="020B0604020202020204" pitchFamily="34" charset="0"/>
              <a:buChar char="•"/>
            </a:pPr>
            <a:r>
              <a:rPr lang="de-DE" sz="1600" b="0" i="0" u="none" strike="noStrike" dirty="0">
                <a:effectLst/>
                <a:latin typeface="Gudea"/>
              </a:rPr>
              <a:t>Größenangaben aus Darstellungen der realen Welt entnehmen, dokumentieren und deuten (Tabelle, Bilder, Texte)</a:t>
            </a:r>
            <a:endParaRPr lang="de-DE" sz="1600"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600" b="0" i="0" u="none" strike="noStrike" dirty="0">
                <a:effectLst/>
                <a:latin typeface="Gudea"/>
              </a:rPr>
              <a:t>Sachprobleme aus ihrer Erfahrungswelt lösen und dabei auch passende Näherungswerte verwenden, Größen begründet schätzen</a:t>
            </a:r>
            <a:endParaRPr lang="de-DE" sz="16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600" b="0" i="0" u="none" strike="noStrike" dirty="0">
                <a:effectLst/>
                <a:latin typeface="Gudea"/>
              </a:rPr>
              <a:t>in Sachsituationen funktionale Beziehungen erkennen, auf angemessene Weise darstellen (zum Beispiel Tabelle, Diagramm) und untersuchen</a:t>
            </a:r>
            <a:endParaRPr lang="de-DE" sz="1600" b="1" dirty="0">
              <a:latin typeface="Calibri" panose="020F0502020204030204" pitchFamily="34" charset="0"/>
              <a:cs typeface="Calibri" panose="020F0502020204030204" pitchFamily="34" charset="0"/>
            </a:endParaRPr>
          </a:p>
          <a:p>
            <a:pPr algn="ctr"/>
            <a:endParaRPr lang="de-DE" b="1" dirty="0">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7847179"/>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Bessere Entscheidung treffen</a:t>
            </a:r>
          </a:p>
        </p:txBody>
      </p:sp>
      <p:pic>
        <p:nvPicPr>
          <p:cNvPr id="5" name="Grafik 4">
            <a:extLst>
              <a:ext uri="{FF2B5EF4-FFF2-40B4-BE49-F238E27FC236}">
                <a16:creationId xmlns:a16="http://schemas.microsoft.com/office/drawing/2014/main" id="{A3CD8FA7-2509-FB6C-FFA8-832DE4098BD2}"/>
              </a:ext>
            </a:extLst>
          </p:cNvPr>
          <p:cNvPicPr>
            <a:picLocks noChangeAspect="1"/>
          </p:cNvPicPr>
          <p:nvPr/>
        </p:nvPicPr>
        <p:blipFill rotWithShape="1">
          <a:blip r:embed="rId2"/>
          <a:srcRect b="19459"/>
          <a:stretch/>
        </p:blipFill>
        <p:spPr>
          <a:xfrm>
            <a:off x="1734523" y="1103533"/>
            <a:ext cx="8722953" cy="4840067"/>
          </a:xfrm>
          <a:prstGeom prst="rect">
            <a:avLst/>
          </a:prstGeom>
        </p:spPr>
      </p:pic>
      <p:pic>
        <p:nvPicPr>
          <p:cNvPr id="6" name="Grafik 5">
            <a:extLst>
              <a:ext uri="{FF2B5EF4-FFF2-40B4-BE49-F238E27FC236}">
                <a16:creationId xmlns:a16="http://schemas.microsoft.com/office/drawing/2014/main" id="{C5CDB37B-C33F-AE06-5FA5-E083F289E90A}"/>
              </a:ext>
            </a:extLst>
          </p:cNvPr>
          <p:cNvPicPr>
            <a:picLocks noChangeAspect="1"/>
          </p:cNvPicPr>
          <p:nvPr/>
        </p:nvPicPr>
        <p:blipFill>
          <a:blip r:embed="rId3"/>
          <a:stretch>
            <a:fillRect/>
          </a:stretch>
        </p:blipFill>
        <p:spPr>
          <a:xfrm>
            <a:off x="11366500" y="88741"/>
            <a:ext cx="825500" cy="786190"/>
          </a:xfrm>
          <a:prstGeom prst="rect">
            <a:avLst/>
          </a:prstGeom>
        </p:spPr>
      </p:pic>
    </p:spTree>
    <p:extLst>
      <p:ext uri="{BB962C8B-B14F-4D97-AF65-F5344CB8AC3E}">
        <p14:creationId xmlns:p14="http://schemas.microsoft.com/office/powerpoint/2010/main" val="4183419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Tipps für den nächsten Einkauf</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190500" y="1102164"/>
            <a:ext cx="11811000" cy="461665"/>
          </a:xfrm>
          <a:prstGeom prst="rect">
            <a:avLst/>
          </a:prstGeom>
          <a:noFill/>
        </p:spPr>
        <p:txBody>
          <a:bodyPr wrap="square" rtlCol="0">
            <a:spAutoFit/>
          </a:bodyPr>
          <a:lstStyle/>
          <a:p>
            <a:pPr algn="ctr"/>
            <a:r>
              <a:rPr lang="de-DE" sz="2400" dirty="0">
                <a:latin typeface="WsC Grundschrift" pitchFamily="2" charset="0"/>
              </a:rPr>
              <a:t>Wie kann der Einfluss von Emotionen kontrolliert werden?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543851" y="2065107"/>
            <a:ext cx="11142397" cy="4524315"/>
          </a:xfrm>
          <a:prstGeom prst="rect">
            <a:avLst/>
          </a:prstGeom>
          <a:noFill/>
        </p:spPr>
        <p:txBody>
          <a:bodyPr wrap="square" rtlCol="0">
            <a:spAutoFit/>
          </a:bodyPr>
          <a:lstStyle/>
          <a:p>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Preise und Preis-Leistungs-Verhältnis</a:t>
            </a:r>
            <a:endParaRPr lang="de-DE" sz="2400" dirty="0">
              <a:solidFill>
                <a:schemeClr val="accent6">
                  <a:lumMod val="60000"/>
                  <a:lumOff val="40000"/>
                </a:schemeClr>
              </a:solidFill>
              <a:latin typeface="WsC Grundschrift" pitchFamily="2" charset="0"/>
            </a:endParaRP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Notwendigkeit des Kaufes</a:t>
            </a: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Auswirkungen auf Zukunft bedenken</a:t>
            </a: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545109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Tipps für den nächsten Einkauf</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190500" y="1102164"/>
            <a:ext cx="11811000" cy="461665"/>
          </a:xfrm>
          <a:prstGeom prst="rect">
            <a:avLst/>
          </a:prstGeom>
          <a:noFill/>
        </p:spPr>
        <p:txBody>
          <a:bodyPr wrap="square" rtlCol="0">
            <a:spAutoFit/>
          </a:bodyPr>
          <a:lstStyle/>
          <a:p>
            <a:pPr algn="ctr"/>
            <a:r>
              <a:rPr lang="de-DE" sz="2400" dirty="0">
                <a:latin typeface="WsC Grundschrift" pitchFamily="2" charset="0"/>
              </a:rPr>
              <a:t>Wie kann der Einfluss von Emotionen kontrolliert werden?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558800" y="1791061"/>
            <a:ext cx="11142397" cy="7478970"/>
          </a:xfrm>
          <a:prstGeom prst="rect">
            <a:avLst/>
          </a:prstGeom>
          <a:noFill/>
        </p:spPr>
        <p:txBody>
          <a:bodyPr wrap="square" rtlCol="0">
            <a:spAutoFit/>
          </a:bodyPr>
          <a:lstStyle/>
          <a:p>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Preise einschätzen und Preis-Leistungs-Verhältnis</a:t>
            </a:r>
          </a:p>
          <a:p>
            <a:r>
              <a:rPr lang="de-DE" sz="2400" dirty="0">
                <a:solidFill>
                  <a:schemeClr val="accent6">
                    <a:lumMod val="60000"/>
                    <a:lumOff val="40000"/>
                  </a:schemeClr>
                </a:solidFill>
                <a:latin typeface="WsC Grundschrift" pitchFamily="2" charset="0"/>
              </a:rPr>
              <a:t>Ist der Preis gerechtfertigt? Ist es im Vergleich zu anderen Produkten der beste Preis?</a:t>
            </a:r>
          </a:p>
          <a:p>
            <a:r>
              <a:rPr lang="de-DE" sz="2400" b="1" dirty="0">
                <a:latin typeface="WsC Grundschrift" pitchFamily="2" charset="0"/>
                <a:sym typeface="Wingdings" panose="05000000000000000000" pitchFamily="2" charset="2"/>
              </a:rPr>
              <a:t> über aktuelle Preise informieren und Preise vergleichen</a:t>
            </a:r>
            <a:endParaRPr lang="de-DE" sz="2400" b="1" dirty="0">
              <a:latin typeface="WsC Grundschrift" pitchFamily="2" charset="0"/>
            </a:endParaRP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Notwendigkeit des Kaufes:</a:t>
            </a:r>
          </a:p>
          <a:p>
            <a:r>
              <a:rPr lang="de-DE" sz="2400" dirty="0">
                <a:solidFill>
                  <a:schemeClr val="accent6">
                    <a:lumMod val="60000"/>
                    <a:lumOff val="40000"/>
                  </a:schemeClr>
                </a:solidFill>
                <a:latin typeface="WsC Grundschrift" pitchFamily="2" charset="0"/>
              </a:rPr>
              <a:t>Brauche ich das gerade wirklich? </a:t>
            </a:r>
          </a:p>
          <a:p>
            <a:r>
              <a:rPr lang="de-DE" sz="2400" b="1" dirty="0">
                <a:latin typeface="WsC Grundschrift" pitchFamily="2" charset="0"/>
                <a:sym typeface="Wingdings" panose="05000000000000000000" pitchFamily="2" charset="2"/>
              </a:rPr>
              <a:t> Einkaufsliste schreiben und daran halten</a:t>
            </a:r>
            <a:endParaRPr lang="de-DE" sz="2400" b="1" dirty="0">
              <a:latin typeface="WsC Grundschrift" pitchFamily="2" charset="0"/>
            </a:endParaRP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Auswirkungen auf Zukunft bedenken: </a:t>
            </a:r>
          </a:p>
          <a:p>
            <a:r>
              <a:rPr lang="de-DE" sz="2400" dirty="0">
                <a:solidFill>
                  <a:schemeClr val="accent6">
                    <a:lumMod val="60000"/>
                    <a:lumOff val="40000"/>
                  </a:schemeClr>
                </a:solidFill>
                <a:latin typeface="WsC Grundschrift" pitchFamily="2" charset="0"/>
              </a:rPr>
              <a:t>Was sind die Auswirkungen dieser Entscheidungen in der Zukunft?</a:t>
            </a:r>
          </a:p>
          <a:p>
            <a:pPr marL="342900" indent="-342900">
              <a:buFont typeface="Wingdings" panose="05000000000000000000" pitchFamily="2" charset="2"/>
              <a:buChar char="à"/>
            </a:pPr>
            <a:r>
              <a:rPr lang="de-DE" sz="2400" b="1" dirty="0">
                <a:latin typeface="WsC Grundschrift" pitchFamily="2" charset="0"/>
              </a:rPr>
              <a:t>Sparziele im Kopf behalten</a:t>
            </a:r>
            <a:r>
              <a:rPr lang="de-DE" sz="2400" b="1" dirty="0">
                <a:latin typeface="WsC Grundschrift" pitchFamily="2" charset="0"/>
                <a:sym typeface="Wingdings" panose="05000000000000000000" pitchFamily="2" charset="2"/>
              </a:rPr>
              <a:t> (Wenn… Dann…-Regeln)</a:t>
            </a:r>
          </a:p>
          <a:p>
            <a:pPr marL="342900" indent="-342900">
              <a:buFont typeface="Wingdings" panose="05000000000000000000" pitchFamily="2" charset="2"/>
              <a:buChar char="à"/>
            </a:pPr>
            <a:r>
              <a:rPr lang="de-DE" sz="2400" b="1" dirty="0">
                <a:latin typeface="WsC Grundschrift" pitchFamily="2" charset="0"/>
                <a:sym typeface="Wingdings" panose="05000000000000000000" pitchFamily="2" charset="2"/>
              </a:rPr>
              <a:t>Nachhaltigkeit</a:t>
            </a:r>
            <a:endParaRPr lang="de-DE" sz="2400" b="1"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3980166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70000" y="969926"/>
            <a:ext cx="10248900" cy="830997"/>
          </a:xfrm>
          <a:prstGeom prst="rect">
            <a:avLst/>
          </a:prstGeom>
          <a:noFill/>
        </p:spPr>
        <p:txBody>
          <a:bodyPr wrap="square" rtlCol="0">
            <a:spAutoFit/>
          </a:bodyPr>
          <a:lstStyle/>
          <a:p>
            <a:pPr algn="ctr"/>
            <a:r>
              <a:rPr lang="de-DE" sz="2400" dirty="0">
                <a:latin typeface="WsC Grundschrift" pitchFamily="2" charset="0"/>
              </a:rPr>
              <a:t>Wie viel kostet der Einkauf durch die angepassten Entscheidungen insgesamt? Bezahle diesen Betrag mit deinem Geld aus dem Umschlag „Ausgaben“.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0" name="Grafik 9">
            <a:extLst>
              <a:ext uri="{FF2B5EF4-FFF2-40B4-BE49-F238E27FC236}">
                <a16:creationId xmlns:a16="http://schemas.microsoft.com/office/drawing/2014/main" id="{42332C6D-85F6-2907-A623-1EC79E923C99}"/>
              </a:ext>
            </a:extLst>
          </p:cNvPr>
          <p:cNvPicPr>
            <a:picLocks noChangeAspect="1"/>
          </p:cNvPicPr>
          <p:nvPr/>
        </p:nvPicPr>
        <p:blipFill>
          <a:blip r:embed="rId3"/>
          <a:stretch>
            <a:fillRect/>
          </a:stretch>
        </p:blipFill>
        <p:spPr>
          <a:xfrm>
            <a:off x="1393825" y="1809053"/>
            <a:ext cx="9442450" cy="6496050"/>
          </a:xfrm>
          <a:prstGeom prst="rect">
            <a:avLst/>
          </a:prstGeom>
        </p:spPr>
      </p:pic>
      <p:pic>
        <p:nvPicPr>
          <p:cNvPr id="13" name="Grafik 12">
            <a:extLst>
              <a:ext uri="{FF2B5EF4-FFF2-40B4-BE49-F238E27FC236}">
                <a16:creationId xmlns:a16="http://schemas.microsoft.com/office/drawing/2014/main" id="{226F8FEE-09DA-0FE3-4205-0F1300ED3EAD}"/>
              </a:ext>
            </a:extLst>
          </p:cNvPr>
          <p:cNvPicPr>
            <a:picLocks noChangeAspect="1"/>
          </p:cNvPicPr>
          <p:nvPr/>
        </p:nvPicPr>
        <p:blipFill>
          <a:blip r:embed="rId4"/>
          <a:stretch>
            <a:fillRect/>
          </a:stretch>
        </p:blipFill>
        <p:spPr>
          <a:xfrm>
            <a:off x="3082516" y="2123769"/>
            <a:ext cx="2574544" cy="4131373"/>
          </a:xfrm>
          <a:prstGeom prst="rect">
            <a:avLst/>
          </a:prstGeom>
        </p:spPr>
      </p:pic>
      <p:pic>
        <p:nvPicPr>
          <p:cNvPr id="15" name="Grafik 14">
            <a:extLst>
              <a:ext uri="{FF2B5EF4-FFF2-40B4-BE49-F238E27FC236}">
                <a16:creationId xmlns:a16="http://schemas.microsoft.com/office/drawing/2014/main" id="{DC0F90F8-2D33-3CF8-A490-F4A41DB6587B}"/>
              </a:ext>
            </a:extLst>
          </p:cNvPr>
          <p:cNvPicPr>
            <a:picLocks noChangeAspect="1"/>
          </p:cNvPicPr>
          <p:nvPr/>
        </p:nvPicPr>
        <p:blipFill>
          <a:blip r:embed="rId5"/>
          <a:stretch>
            <a:fillRect/>
          </a:stretch>
        </p:blipFill>
        <p:spPr>
          <a:xfrm>
            <a:off x="3601438" y="2176811"/>
            <a:ext cx="1536700" cy="2038350"/>
          </a:xfrm>
          <a:prstGeom prst="rect">
            <a:avLst/>
          </a:prstGeom>
        </p:spPr>
      </p:pic>
      <p:sp>
        <p:nvSpPr>
          <p:cNvPr id="5" name="Rechteck 4">
            <a:extLst>
              <a:ext uri="{FF2B5EF4-FFF2-40B4-BE49-F238E27FC236}">
                <a16:creationId xmlns:a16="http://schemas.microsoft.com/office/drawing/2014/main" id="{870AAD9B-7772-CB59-72DC-BEBBEB66A657}"/>
              </a:ext>
            </a:extLst>
          </p:cNvPr>
          <p:cNvSpPr/>
          <p:nvPr/>
        </p:nvSpPr>
        <p:spPr>
          <a:xfrm>
            <a:off x="3211548" y="2217668"/>
            <a:ext cx="2316480" cy="3943573"/>
          </a:xfrm>
          <a:prstGeom prst="rect">
            <a:avLst/>
          </a:prstGeom>
          <a:solidFill>
            <a:srgbClr val="FCFCFC"/>
          </a:solid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1F9C692F-6692-4AF9-9B9E-EF9FC2D590A8}"/>
              </a:ext>
            </a:extLst>
          </p:cNvPr>
          <p:cNvSpPr txBox="1"/>
          <p:nvPr/>
        </p:nvSpPr>
        <p:spPr>
          <a:xfrm>
            <a:off x="3572320" y="2176811"/>
            <a:ext cx="1594936" cy="423449"/>
          </a:xfrm>
          <a:prstGeom prst="rect">
            <a:avLst/>
          </a:prstGeom>
          <a:noFill/>
        </p:spPr>
        <p:txBody>
          <a:bodyPr wrap="square" rtlCol="0">
            <a:spAutoFit/>
          </a:bodyPr>
          <a:lstStyle/>
          <a:p>
            <a:pPr algn="ctr">
              <a:lnSpc>
                <a:spcPct val="150000"/>
              </a:lnSpc>
            </a:pPr>
            <a:r>
              <a:rPr lang="de-DE" sz="1600" dirty="0">
                <a:latin typeface="WsC Grundschrift" pitchFamily="2" charset="0"/>
              </a:rPr>
              <a:t>Kassenzettel</a:t>
            </a:r>
          </a:p>
        </p:txBody>
      </p:sp>
      <p:pic>
        <p:nvPicPr>
          <p:cNvPr id="8" name="Grafik 7">
            <a:extLst>
              <a:ext uri="{FF2B5EF4-FFF2-40B4-BE49-F238E27FC236}">
                <a16:creationId xmlns:a16="http://schemas.microsoft.com/office/drawing/2014/main" id="{E39FF28D-EEF0-DD92-1E36-2A8B3E52014D}"/>
              </a:ext>
            </a:extLst>
          </p:cNvPr>
          <p:cNvPicPr>
            <a:picLocks noChangeAspect="1"/>
          </p:cNvPicPr>
          <p:nvPr/>
        </p:nvPicPr>
        <p:blipFill>
          <a:blip r:embed="rId6"/>
          <a:stretch>
            <a:fillRect/>
          </a:stretch>
        </p:blipFill>
        <p:spPr>
          <a:xfrm>
            <a:off x="11366500" y="88741"/>
            <a:ext cx="825500" cy="786190"/>
          </a:xfrm>
          <a:prstGeom prst="rect">
            <a:avLst/>
          </a:prstGeom>
        </p:spPr>
      </p:pic>
    </p:spTree>
    <p:extLst>
      <p:ext uri="{BB962C8B-B14F-4D97-AF65-F5344CB8AC3E}">
        <p14:creationId xmlns:p14="http://schemas.microsoft.com/office/powerpoint/2010/main" val="109000629"/>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292100" y="955853"/>
            <a:ext cx="11645900" cy="830997"/>
          </a:xfrm>
          <a:prstGeom prst="rect">
            <a:avLst/>
          </a:prstGeom>
          <a:noFill/>
        </p:spPr>
        <p:txBody>
          <a:bodyPr wrap="square" rtlCol="0">
            <a:spAutoFit/>
          </a:bodyPr>
          <a:lstStyle/>
          <a:p>
            <a:pPr algn="ctr"/>
            <a:r>
              <a:rPr lang="de-DE" sz="2400" dirty="0">
                <a:latin typeface="WsC Grundschrift" pitchFamily="2" charset="0"/>
              </a:rPr>
              <a:t>Trage den Gesamtbetrag bei den Einkaufsausgaben in der Ausgabentabelle bei „tatsächlich“. Das Rückgeld kannst du in den Umschlag „Ausgeben“ oder „Sparen“ legen. </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754762827"/>
              </p:ext>
            </p:extLst>
          </p:nvPr>
        </p:nvGraphicFramePr>
        <p:xfrm>
          <a:off x="4561780" y="2115570"/>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800" dirty="0">
                          <a:latin typeface="WsC Grundschrift" pitchFamily="2" charset="0"/>
                        </a:rPr>
                        <a:t>Bezeichnung</a:t>
                      </a:r>
                    </a:p>
                  </a:txBody>
                  <a:tcPr>
                    <a:solidFill>
                      <a:srgbClr val="FF9999"/>
                    </a:solidFill>
                  </a:tcPr>
                </a:tc>
                <a:tc>
                  <a:txBody>
                    <a:bodyPr/>
                    <a:lstStyle/>
                    <a:p>
                      <a:pPr algn="ctr"/>
                      <a:r>
                        <a:rPr lang="de-DE" sz="1800" dirty="0">
                          <a:latin typeface="WsC Grundschrift" pitchFamily="2" charset="0"/>
                        </a:rPr>
                        <a:t>geplant</a:t>
                      </a:r>
                    </a:p>
                  </a:txBody>
                  <a:tcPr>
                    <a:solidFill>
                      <a:srgbClr val="FF9999"/>
                    </a:solidFill>
                  </a:tcPr>
                </a:tc>
                <a:tc>
                  <a:txBody>
                    <a:bodyPr/>
                    <a:lstStyle/>
                    <a:p>
                      <a:pPr algn="ct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r>
                        <a:rPr lang="de-DE" sz="2400" dirty="0">
                          <a:latin typeface="WsC Grundschrift" pitchFamily="2" charset="0"/>
                        </a:rPr>
                        <a:t>Einkauf</a:t>
                      </a: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2784381764"/>
                  </a:ext>
                </a:extLst>
              </a:tr>
              <a:tr h="434218">
                <a:tc>
                  <a:txBody>
                    <a:bodyPr/>
                    <a:lstStyle/>
                    <a:p>
                      <a:r>
                        <a:rPr lang="de-DE" sz="2400" i="1"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endParaRPr lang="de-DE" sz="2400" dirty="0">
                        <a:latin typeface="WsC Grundschrift" pitchFamily="2" charset="0"/>
                      </a:endParaRP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4B822DE3-BE19-E816-80A9-53B46E5B9042}"/>
              </a:ext>
            </a:extLst>
          </p:cNvPr>
          <p:cNvPicPr>
            <a:picLocks noChangeAspect="1"/>
          </p:cNvPicPr>
          <p:nvPr/>
        </p:nvPicPr>
        <p:blipFill>
          <a:blip r:embed="rId2"/>
          <a:stretch>
            <a:fillRect/>
          </a:stretch>
        </p:blipFill>
        <p:spPr>
          <a:xfrm>
            <a:off x="11366500" y="88741"/>
            <a:ext cx="825500" cy="786190"/>
          </a:xfrm>
          <a:prstGeom prst="rect">
            <a:avLst/>
          </a:prstGeom>
        </p:spPr>
      </p:pic>
    </p:spTree>
    <p:extLst>
      <p:ext uri="{BB962C8B-B14F-4D97-AF65-F5344CB8AC3E}">
        <p14:creationId xmlns:p14="http://schemas.microsoft.com/office/powerpoint/2010/main" val="335372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Kiosk</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12850" y="914869"/>
            <a:ext cx="10248900" cy="1200329"/>
          </a:xfrm>
          <a:prstGeom prst="rect">
            <a:avLst/>
          </a:prstGeom>
          <a:noFill/>
        </p:spPr>
        <p:txBody>
          <a:bodyPr wrap="square" rtlCol="0">
            <a:spAutoFit/>
          </a:bodyPr>
          <a:lstStyle/>
          <a:p>
            <a:pPr algn="ctr"/>
            <a:r>
              <a:rPr lang="de-DE" sz="2400" dirty="0">
                <a:latin typeface="WsC Grundschrift" pitchFamily="2" charset="0"/>
              </a:rPr>
              <a:t>Du hast übriges Geld im Umschlag „Ausgeben“? </a:t>
            </a:r>
          </a:p>
          <a:p>
            <a:pPr algn="ctr"/>
            <a:r>
              <a:rPr lang="de-DE" sz="2400" dirty="0">
                <a:latin typeface="WsC Grundschrift" pitchFamily="2" charset="0"/>
              </a:rPr>
              <a:t>Nun hast du die Möglichkeit, dafür etwas am Kiosk zu kaufen. </a:t>
            </a:r>
          </a:p>
          <a:p>
            <a:pPr algn="ctr"/>
            <a:r>
              <a:rPr lang="de-DE" sz="2400" dirty="0">
                <a:latin typeface="WsC Grundschrift" pitchFamily="2" charset="0"/>
              </a:rPr>
              <a:t>Denke daran, den ausgegeben Betrag im Haushaltsplan zu notieren. </a:t>
            </a:r>
          </a:p>
        </p:txBody>
      </p:sp>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8150" y="2107731"/>
            <a:ext cx="3835400" cy="3835400"/>
          </a:xfrm>
          <a:prstGeom prst="rect">
            <a:avLst/>
          </a:prstGeom>
        </p:spPr>
      </p:pic>
      <p:sp>
        <p:nvSpPr>
          <p:cNvPr id="19" name="Textfeld 18">
            <a:extLst>
              <a:ext uri="{FF2B5EF4-FFF2-40B4-BE49-F238E27FC236}">
                <a16:creationId xmlns:a16="http://schemas.microsoft.com/office/drawing/2014/main" id="{161C6852-E7C7-D9AA-2DA8-02F86CF1EF14}"/>
              </a:ext>
            </a:extLst>
          </p:cNvPr>
          <p:cNvSpPr txBox="1"/>
          <p:nvPr/>
        </p:nvSpPr>
        <p:spPr>
          <a:xfrm>
            <a:off x="8195002" y="50750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432746841"/>
              </p:ext>
            </p:extLst>
          </p:nvPr>
        </p:nvGraphicFramePr>
        <p:xfrm>
          <a:off x="1552248" y="2422142"/>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800" dirty="0">
                          <a:latin typeface="WsC Grundschrift" pitchFamily="2" charset="0"/>
                        </a:rPr>
                        <a:t>Bezeichnung</a:t>
                      </a:r>
                    </a:p>
                  </a:txBody>
                  <a:tcPr>
                    <a:solidFill>
                      <a:srgbClr val="FF9999"/>
                    </a:solidFill>
                  </a:tcPr>
                </a:tc>
                <a:tc>
                  <a:txBody>
                    <a:bodyPr/>
                    <a:lstStyle/>
                    <a:p>
                      <a:pPr algn="ctr"/>
                      <a:r>
                        <a:rPr lang="de-DE" sz="1800" dirty="0">
                          <a:latin typeface="WsC Grundschrift" pitchFamily="2" charset="0"/>
                        </a:rPr>
                        <a:t>geplant</a:t>
                      </a:r>
                    </a:p>
                  </a:txBody>
                  <a:tcPr>
                    <a:solidFill>
                      <a:srgbClr val="FF9999"/>
                    </a:solidFill>
                  </a:tcPr>
                </a:tc>
                <a:tc>
                  <a:txBody>
                    <a:bodyPr/>
                    <a:lstStyle/>
                    <a:p>
                      <a:pPr algn="ct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2784381764"/>
                  </a:ext>
                </a:extLst>
              </a:tr>
              <a:tr h="434218">
                <a:tc>
                  <a:txBody>
                    <a:bodyPr/>
                    <a:lstStyle/>
                    <a:p>
                      <a:r>
                        <a:rPr lang="de-DE" sz="2400"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4CFCED59-AD63-744B-D47C-AE8ABFE4D68D}"/>
              </a:ext>
            </a:extLst>
          </p:cNvPr>
          <p:cNvPicPr>
            <a:picLocks noChangeAspect="1"/>
          </p:cNvPicPr>
          <p:nvPr/>
        </p:nvPicPr>
        <p:blipFill>
          <a:blip r:embed="rId4"/>
          <a:stretch>
            <a:fillRect/>
          </a:stretch>
        </p:blipFill>
        <p:spPr>
          <a:xfrm>
            <a:off x="11366500" y="88741"/>
            <a:ext cx="825500" cy="786190"/>
          </a:xfrm>
          <a:prstGeom prst="rect">
            <a:avLst/>
          </a:prstGeom>
        </p:spPr>
      </p:pic>
    </p:spTree>
    <p:extLst>
      <p:ext uri="{BB962C8B-B14F-4D97-AF65-F5344CB8AC3E}">
        <p14:creationId xmlns:p14="http://schemas.microsoft.com/office/powerpoint/2010/main" val="1202068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Haushaltsentscheidungen überprüfen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dirty="0">
                <a:latin typeface="WsC Grundschrift" pitchFamily="2" charset="0"/>
              </a:rPr>
              <a:t>Hast du alle Einnahmen und Ausgaben der Woche eingetragen? </a:t>
            </a:r>
          </a:p>
          <a:p>
            <a:pPr algn="ctr"/>
            <a:r>
              <a:rPr lang="de-DE" sz="2400" dirty="0">
                <a:latin typeface="WsC Grundschrift" pitchFamily="2" charset="0"/>
              </a:rPr>
              <a:t>Dann fülle die Reflexion auf der Rückseite des Haushaltsplans aus.</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pic>
        <p:nvPicPr>
          <p:cNvPr id="5" name="Grafik 4">
            <a:extLst>
              <a:ext uri="{FF2B5EF4-FFF2-40B4-BE49-F238E27FC236}">
                <a16:creationId xmlns:a16="http://schemas.microsoft.com/office/drawing/2014/main" id="{7A8332C3-AC90-1EC5-525B-C836ABC9F911}"/>
              </a:ext>
            </a:extLst>
          </p:cNvPr>
          <p:cNvPicPr>
            <a:picLocks noChangeAspect="1"/>
          </p:cNvPicPr>
          <p:nvPr/>
        </p:nvPicPr>
        <p:blipFill rotWithShape="1">
          <a:blip r:embed="rId2"/>
          <a:srcRect t="9099"/>
          <a:stretch/>
        </p:blipFill>
        <p:spPr>
          <a:xfrm>
            <a:off x="2769996" y="2041070"/>
            <a:ext cx="6652008" cy="4447497"/>
          </a:xfrm>
          <a:prstGeom prst="rect">
            <a:avLst/>
          </a:prstGeom>
        </p:spPr>
      </p:pic>
      <p:pic>
        <p:nvPicPr>
          <p:cNvPr id="6" name="Grafik 5">
            <a:extLst>
              <a:ext uri="{FF2B5EF4-FFF2-40B4-BE49-F238E27FC236}">
                <a16:creationId xmlns:a16="http://schemas.microsoft.com/office/drawing/2014/main" id="{BD9FEDF9-0A98-B719-3DBB-D5BA45B3406E}"/>
              </a:ext>
            </a:extLst>
          </p:cNvPr>
          <p:cNvPicPr>
            <a:picLocks noChangeAspect="1"/>
          </p:cNvPicPr>
          <p:nvPr/>
        </p:nvPicPr>
        <p:blipFill>
          <a:blip r:embed="rId3"/>
          <a:stretch>
            <a:fillRect/>
          </a:stretch>
        </p:blipFill>
        <p:spPr>
          <a:xfrm>
            <a:off x="11373596" y="69331"/>
            <a:ext cx="818404" cy="775739"/>
          </a:xfrm>
          <a:prstGeom prst="rect">
            <a:avLst/>
          </a:prstGeom>
        </p:spPr>
      </p:pic>
    </p:spTree>
    <p:extLst>
      <p:ext uri="{BB962C8B-B14F-4D97-AF65-F5344CB8AC3E}">
        <p14:creationId xmlns:p14="http://schemas.microsoft.com/office/powerpoint/2010/main" val="4058552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Neue Haushaltsentscheidungen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20775" y="551765"/>
            <a:ext cx="10248900" cy="1569660"/>
          </a:xfrm>
          <a:prstGeom prst="rect">
            <a:avLst/>
          </a:prstGeom>
          <a:noFill/>
        </p:spPr>
        <p:txBody>
          <a:bodyPr wrap="square" rtlCol="0">
            <a:spAutoFit/>
          </a:bodyPr>
          <a:lstStyle/>
          <a:p>
            <a:pPr algn="ctr"/>
            <a:endParaRPr lang="de-DE" sz="2400" dirty="0">
              <a:latin typeface="WsC Grundschrift" pitchFamily="2" charset="0"/>
            </a:endParaRPr>
          </a:p>
          <a:p>
            <a:pPr algn="ctr"/>
            <a:r>
              <a:rPr lang="de-DE" sz="2400" dirty="0">
                <a:latin typeface="WsC Grundschrift" pitchFamily="2" charset="0"/>
              </a:rPr>
              <a:t>Du hast die Möglichkeit, den Tisch für eine einmalige Zahlung von 200 € abzubezahlen. </a:t>
            </a:r>
          </a:p>
          <a:p>
            <a:pPr algn="ctr"/>
            <a:r>
              <a:rPr lang="de-DE" sz="2400" dirty="0">
                <a:latin typeface="WsC Grundschrift" pitchFamily="2" charset="0"/>
              </a:rPr>
              <a:t>Dadurch musst du keine Miete mehr bezahlen. </a:t>
            </a:r>
          </a:p>
        </p:txBody>
      </p:sp>
      <p:graphicFrame>
        <p:nvGraphicFramePr>
          <p:cNvPr id="5" name="Diagramm 4">
            <a:extLst>
              <a:ext uri="{FF2B5EF4-FFF2-40B4-BE49-F238E27FC236}">
                <a16:creationId xmlns:a16="http://schemas.microsoft.com/office/drawing/2014/main" id="{61393122-8CBC-C476-2DA1-9567DF56589D}"/>
              </a:ext>
            </a:extLst>
          </p:cNvPr>
          <p:cNvGraphicFramePr/>
          <p:nvPr>
            <p:extLst>
              <p:ext uri="{D42A27DB-BD31-4B8C-83A1-F6EECF244321}">
                <p14:modId xmlns:p14="http://schemas.microsoft.com/office/powerpoint/2010/main" val="1970288781"/>
              </p:ext>
            </p:extLst>
          </p:nvPr>
        </p:nvGraphicFramePr>
        <p:xfrm>
          <a:off x="1649162" y="2295710"/>
          <a:ext cx="9192126" cy="401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fik 8">
            <a:extLst>
              <a:ext uri="{FF2B5EF4-FFF2-40B4-BE49-F238E27FC236}">
                <a16:creationId xmlns:a16="http://schemas.microsoft.com/office/drawing/2014/main" id="{C362C929-A376-A9C4-25E0-D513ECBC0936}"/>
              </a:ext>
            </a:extLst>
          </p:cNvPr>
          <p:cNvPicPr>
            <a:picLocks noChangeAspect="1"/>
          </p:cNvPicPr>
          <p:nvPr/>
        </p:nvPicPr>
        <p:blipFill>
          <a:blip r:embed="rId8"/>
          <a:stretch>
            <a:fillRect/>
          </a:stretch>
        </p:blipFill>
        <p:spPr>
          <a:xfrm>
            <a:off x="11366500" y="88741"/>
            <a:ext cx="825500" cy="786190"/>
          </a:xfrm>
          <a:prstGeom prst="rect">
            <a:avLst/>
          </a:prstGeom>
        </p:spPr>
      </p:pic>
    </p:spTree>
    <p:extLst>
      <p:ext uri="{BB962C8B-B14F-4D97-AF65-F5344CB8AC3E}">
        <p14:creationId xmlns:p14="http://schemas.microsoft.com/office/powerpoint/2010/main" val="1266344697"/>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Neue Haushaltsentscheidungen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20775" y="1004501"/>
            <a:ext cx="10248900" cy="1569660"/>
          </a:xfrm>
          <a:prstGeom prst="rect">
            <a:avLst/>
          </a:prstGeom>
          <a:noFill/>
        </p:spPr>
        <p:txBody>
          <a:bodyPr wrap="square" rtlCol="0">
            <a:spAutoFit/>
          </a:bodyPr>
          <a:lstStyle/>
          <a:p>
            <a:pPr algn="ctr"/>
            <a:r>
              <a:rPr lang="de-DE" sz="2400" dirty="0">
                <a:latin typeface="WsC Grundschrift" pitchFamily="2" charset="0"/>
              </a:rPr>
              <a:t>Trage nun die Einnahmen und Ausgaben für die nächste Woche in deinen Haushaltsplan ein und berechne das übrige Geld. </a:t>
            </a:r>
          </a:p>
          <a:p>
            <a:pPr algn="ctr"/>
            <a:r>
              <a:rPr lang="de-DE" sz="2400" dirty="0">
                <a:latin typeface="WsC Grundschrift" pitchFamily="2" charset="0"/>
              </a:rPr>
              <a:t>Teile das übrige Geld wieder auf die Umschläge „Sparen“ und „Ausgeben“ auf.</a:t>
            </a:r>
          </a:p>
          <a:p>
            <a:pPr algn="ctr"/>
            <a:endParaRPr lang="de-DE" sz="2400" dirty="0">
              <a:latin typeface="WsC Grundschrift" pitchFamily="2" charset="0"/>
            </a:endParaRPr>
          </a:p>
        </p:txBody>
      </p:sp>
      <p:graphicFrame>
        <p:nvGraphicFramePr>
          <p:cNvPr id="5" name="Diagramm 4">
            <a:extLst>
              <a:ext uri="{FF2B5EF4-FFF2-40B4-BE49-F238E27FC236}">
                <a16:creationId xmlns:a16="http://schemas.microsoft.com/office/drawing/2014/main" id="{61393122-8CBC-C476-2DA1-9567DF56589D}"/>
              </a:ext>
            </a:extLst>
          </p:cNvPr>
          <p:cNvGraphicFramePr/>
          <p:nvPr>
            <p:extLst>
              <p:ext uri="{D42A27DB-BD31-4B8C-83A1-F6EECF244321}">
                <p14:modId xmlns:p14="http://schemas.microsoft.com/office/powerpoint/2010/main" val="133805674"/>
              </p:ext>
            </p:extLst>
          </p:nvPr>
        </p:nvGraphicFramePr>
        <p:xfrm>
          <a:off x="1649162" y="2295710"/>
          <a:ext cx="9192126" cy="401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B428DF2D-D7F3-6104-96A1-0850D51A29CB}"/>
              </a:ext>
            </a:extLst>
          </p:cNvPr>
          <p:cNvPicPr>
            <a:picLocks noChangeAspect="1"/>
          </p:cNvPicPr>
          <p:nvPr/>
        </p:nvPicPr>
        <p:blipFill>
          <a:blip r:embed="rId7"/>
          <a:stretch>
            <a:fillRect/>
          </a:stretch>
        </p:blipFill>
        <p:spPr>
          <a:xfrm>
            <a:off x="11366500" y="88741"/>
            <a:ext cx="825500" cy="786190"/>
          </a:xfrm>
          <a:prstGeom prst="rect">
            <a:avLst/>
          </a:prstGeom>
        </p:spPr>
      </p:pic>
    </p:spTree>
    <p:extLst>
      <p:ext uri="{BB962C8B-B14F-4D97-AF65-F5344CB8AC3E}">
        <p14:creationId xmlns:p14="http://schemas.microsoft.com/office/powerpoint/2010/main" val="2159526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Bonus-Aufgabe</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1550" y="1789331"/>
            <a:ext cx="10248900" cy="830997"/>
          </a:xfrm>
          <a:prstGeom prst="rect">
            <a:avLst/>
          </a:prstGeom>
          <a:noFill/>
        </p:spPr>
        <p:txBody>
          <a:bodyPr wrap="square" rtlCol="0">
            <a:spAutoFit/>
          </a:bodyPr>
          <a:lstStyle/>
          <a:p>
            <a:pPr algn="ctr"/>
            <a:r>
              <a:rPr lang="de-DE" sz="2400" dirty="0">
                <a:latin typeface="WsC Grundschrift" pitchFamily="2" charset="0"/>
              </a:rPr>
              <a:t>Halte nach Werbetricks Ausschau, durch die du zum Kauf eines Produkts verleitet werden sollst. Mache ein Foto, male oder schreibe auf.</a:t>
            </a:r>
          </a:p>
        </p:txBody>
      </p:sp>
    </p:spTree>
    <p:extLst>
      <p:ext uri="{BB962C8B-B14F-4D97-AF65-F5344CB8AC3E}">
        <p14:creationId xmlns:p14="http://schemas.microsoft.com/office/powerpoint/2010/main" val="321223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6: Ausgaben und Kaufen – Angebote und Werbetricks</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1A1DA119-CD8B-27FD-7538-954F8032CA9B}"/>
              </a:ext>
            </a:extLst>
          </p:cNvPr>
          <p:cNvSpPr txBox="1"/>
          <p:nvPr/>
        </p:nvSpPr>
        <p:spPr>
          <a:xfrm>
            <a:off x="730180" y="1185707"/>
            <a:ext cx="10731639" cy="4832092"/>
          </a:xfrm>
          <a:prstGeom prst="rect">
            <a:avLst/>
          </a:prstGeom>
          <a:noFill/>
        </p:spPr>
        <p:txBody>
          <a:bodyPr wrap="square">
            <a:spAutoFit/>
          </a:bodyPr>
          <a:lstStyle/>
          <a:p>
            <a:pPr algn="ctr"/>
            <a:r>
              <a:rPr lang="de-DE" sz="1600" b="1" dirty="0">
                <a:solidFill>
                  <a:schemeClr val="tx1"/>
                </a:solidFill>
                <a:effectLst/>
                <a:latin typeface="Calibri" panose="020F0502020204030204" pitchFamily="34" charset="0"/>
                <a:cs typeface="Calibri" panose="020F0502020204030204" pitchFamily="34" charset="0"/>
              </a:rPr>
              <a:t>Bezug zum Bildungsplan Mathe</a:t>
            </a:r>
            <a:r>
              <a:rPr lang="de-DE" sz="1400" b="1" dirty="0">
                <a:solidFill>
                  <a:schemeClr val="tx1"/>
                </a:solidFill>
                <a:effectLst/>
                <a:latin typeface="Calibri" panose="020F0502020204030204" pitchFamily="34" charset="0"/>
                <a:cs typeface="Calibri" panose="020F0502020204030204" pitchFamily="34" charset="0"/>
              </a:rPr>
              <a:t>matik </a:t>
            </a:r>
            <a:r>
              <a:rPr lang="de-DE" sz="1600" b="1" dirty="0">
                <a:solidFill>
                  <a:schemeClr val="tx1"/>
                </a:solidFill>
                <a:effectLst/>
                <a:latin typeface="Calibri" panose="020F0502020204030204" pitchFamily="34" charset="0"/>
                <a:cs typeface="Calibri" panose="020F0502020204030204" pitchFamily="34" charset="0"/>
              </a:rPr>
              <a:t>für die Grundschule (2016) – inhaltsbezogene Kompetenzen</a:t>
            </a:r>
            <a:endParaRPr lang="de-DE" sz="1400" b="1" dirty="0">
              <a:solidFill>
                <a:schemeClr val="tx1"/>
              </a:solidFill>
              <a:effectLst/>
              <a:latin typeface="Calibri" panose="020F0502020204030204" pitchFamily="34" charset="0"/>
              <a:cs typeface="Calibri" panose="020F0502020204030204" pitchFamily="34" charset="0"/>
            </a:endParaRPr>
          </a:p>
          <a:p>
            <a:pPr algn="ctr"/>
            <a:endParaRPr lang="de-DE" sz="1400" b="1" dirty="0">
              <a:solidFill>
                <a:schemeClr val="tx1"/>
              </a:solidFill>
              <a:effectLst/>
              <a:latin typeface="Calibri" panose="020F0502020204030204" pitchFamily="34" charset="0"/>
              <a:cs typeface="Calibri" panose="020F0502020204030204" pitchFamily="34" charset="0"/>
            </a:endParaRPr>
          </a:p>
          <a:p>
            <a:r>
              <a:rPr lang="de-DE" sz="1600" b="1" dirty="0">
                <a:effectLst/>
                <a:latin typeface="Calibri" panose="020F0502020204030204" pitchFamily="34" charset="0"/>
                <a:cs typeface="Calibri" panose="020F0502020204030204" pitchFamily="34" charset="0"/>
              </a:rPr>
              <a:t>Leitidee „Zahlen und Operationen“:</a:t>
            </a:r>
          </a:p>
          <a:p>
            <a:endParaRPr lang="de-DE" sz="1600" b="1" dirty="0">
              <a:effectLst/>
              <a:latin typeface="Calibri" panose="020F0502020204030204" pitchFamily="34" charset="0"/>
              <a:cs typeface="Calibri" panose="020F0502020204030204" pitchFamily="34" charset="0"/>
            </a:endParaRPr>
          </a:p>
          <a:p>
            <a:r>
              <a:rPr lang="de-DE" sz="1600" i="1" dirty="0">
                <a:latin typeface="Calibri" panose="020F0502020204030204" pitchFamily="34" charset="0"/>
                <a:cs typeface="Calibri" panose="020F0502020204030204" pitchFamily="34" charset="0"/>
              </a:rPr>
              <a:t>Rechenoperationen verstehen und beherrschen</a:t>
            </a:r>
            <a:endParaRPr lang="de-DE" sz="16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die vier Grundrechenarten anwenden und ihre Zusammenhänge verstehen</a:t>
            </a:r>
          </a:p>
          <a:p>
            <a:pPr marL="171450" indent="-171450">
              <a:buFont typeface="Arial" panose="020B0604020202020204" pitchFamily="34" charset="0"/>
              <a:buChar char="•"/>
            </a:pPr>
            <a:r>
              <a:rPr lang="de-DE" sz="1600" dirty="0">
                <a:latin typeface="Calibri" panose="020F0502020204030204" pitchFamily="34" charset="0"/>
                <a:cs typeface="Calibri" panose="020F0502020204030204" pitchFamily="34" charset="0"/>
              </a:rPr>
              <a:t>i</a:t>
            </a:r>
            <a:r>
              <a:rPr lang="de-DE" sz="1600" dirty="0">
                <a:effectLst/>
                <a:latin typeface="Calibri" panose="020F0502020204030204" pitchFamily="34" charset="0"/>
                <a:cs typeface="Calibri" panose="020F0502020204030204" pitchFamily="34" charset="0"/>
              </a:rPr>
              <a:t>n den vier Grundrechenarten zwischen den Darstellungsebenen wechselseitig übersetzen (Zahlensatz, Handlung, Sprache, Zeichnung)</a:t>
            </a: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Aufgaben der vier Grundrechenarten lösen</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gn="l"/>
            <a:endParaRPr lang="de-DE" sz="1600"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Leitidee „Daten, Häufigkeiten und Wahrscheinlichkeiten“:</a:t>
            </a:r>
          </a:p>
          <a:p>
            <a:endParaRPr lang="de-DE" sz="1600" b="1" dirty="0">
              <a:latin typeface="Calibri" panose="020F0502020204030204" pitchFamily="34" charset="0"/>
              <a:cs typeface="Calibri" panose="020F0502020204030204" pitchFamily="34" charset="0"/>
            </a:endParaRPr>
          </a:p>
          <a:p>
            <a:pPr algn="l"/>
            <a:r>
              <a:rPr lang="de-DE" sz="1600" i="1" dirty="0">
                <a:latin typeface="Calibri" panose="020F0502020204030204" pitchFamily="34" charset="0"/>
                <a:cs typeface="Calibri" panose="020F0502020204030204" pitchFamily="34" charset="0"/>
              </a:rPr>
              <a:t>Daten erfassen und darstellen</a:t>
            </a:r>
          </a:p>
          <a:p>
            <a:pPr marL="171450" indent="-171450" algn="l">
              <a:buFont typeface="Arial" panose="020B0604020202020204" pitchFamily="34" charset="0"/>
              <a:buChar char="•"/>
            </a:pPr>
            <a:r>
              <a:rPr lang="de-DE" sz="1600" dirty="0">
                <a:latin typeface="Calibri" panose="020F0502020204030204" pitchFamily="34" charset="0"/>
                <a:cs typeface="Calibri" panose="020F0502020204030204" pitchFamily="34" charset="0"/>
              </a:rPr>
              <a:t>Tabellen Informationen entnehmen und diese Informationen deuten</a:t>
            </a:r>
          </a:p>
          <a:p>
            <a:pPr marL="171450" indent="-171450" algn="l">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mathematische Darstellungen (Tabellen) zur Lösung nutzen</a:t>
            </a:r>
          </a:p>
          <a:p>
            <a:pPr algn="ctr"/>
            <a:endParaRPr lang="de-DE" b="1" dirty="0">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54734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6: Ausgaben und Kaufen – Angebote und Werbetricks</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1A1DA119-CD8B-27FD-7538-954F8032CA9B}"/>
              </a:ext>
            </a:extLst>
          </p:cNvPr>
          <p:cNvSpPr txBox="1"/>
          <p:nvPr/>
        </p:nvSpPr>
        <p:spPr>
          <a:xfrm>
            <a:off x="730180" y="1185707"/>
            <a:ext cx="10731639" cy="5570756"/>
          </a:xfrm>
          <a:prstGeom prst="rect">
            <a:avLst/>
          </a:prstGeom>
          <a:noFill/>
        </p:spPr>
        <p:txBody>
          <a:bodyPr wrap="square">
            <a:spAutoFit/>
          </a:bodyPr>
          <a:lstStyle/>
          <a:p>
            <a:pPr algn="ctr"/>
            <a:r>
              <a:rPr lang="de-DE" sz="1600" b="1" dirty="0">
                <a:solidFill>
                  <a:schemeClr val="tx1"/>
                </a:solidFill>
                <a:effectLst/>
                <a:latin typeface="Calibri" panose="020F0502020204030204" pitchFamily="34" charset="0"/>
                <a:cs typeface="Calibri" panose="020F0502020204030204" pitchFamily="34" charset="0"/>
              </a:rPr>
              <a:t>Bezug zum Bildungsplan für die Grundschule (2016) – </a:t>
            </a:r>
            <a:r>
              <a:rPr lang="de-DE" sz="1600" b="1" dirty="0">
                <a:latin typeface="Calibri" panose="020F0502020204030204" pitchFamily="34" charset="0"/>
                <a:cs typeface="Calibri" panose="020F0502020204030204" pitchFamily="34" charset="0"/>
              </a:rPr>
              <a:t>prozes</a:t>
            </a:r>
            <a:r>
              <a:rPr lang="de-DE" sz="1600" b="1" dirty="0">
                <a:solidFill>
                  <a:schemeClr val="tx1"/>
                </a:solidFill>
                <a:effectLst/>
                <a:latin typeface="Calibri" panose="020F0502020204030204" pitchFamily="34" charset="0"/>
                <a:cs typeface="Calibri" panose="020F0502020204030204" pitchFamily="34" charset="0"/>
              </a:rPr>
              <a:t>sbezogene Kompetenzen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Kommunizieren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solidFill>
                  <a:srgbClr val="000000"/>
                </a:solidFill>
                <a:latin typeface="Calibri" panose="020F0502020204030204" pitchFamily="34" charset="0"/>
                <a:cs typeface="Calibri" panose="020F0502020204030204" pitchFamily="34" charset="0"/>
              </a:rPr>
              <a:t>Die Schüler*innen sollen eigene Denk- und Vorgehensweißen bei den einzelnen Kaufentscheidungen beschreiben. Da es mehr als eine richtige Lösung geben kann, je nachdem welche Kriterien wie stark gewichtet werden, sollen sie auch Lösungswege anderer nachvollziehen und verstehen. Gemeinsam soll über gefühlsbasierte und rationale Lösungswege reflektiert werden</a:t>
            </a:r>
            <a:r>
              <a:rPr lang="de-DE" altLang="de-DE" sz="1400" dirty="0">
                <a:solidFill>
                  <a:srgbClr val="000000"/>
                </a:solidFill>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b="1"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dirty="0">
                <a:solidFill>
                  <a:srgbClr val="000000"/>
                </a:solidFill>
                <a:latin typeface="Calibri" panose="020F0502020204030204" pitchFamily="34" charset="0"/>
                <a:cs typeface="Calibri" panose="020F0502020204030204" pitchFamily="34" charset="0"/>
              </a:rPr>
              <a:t>Argumentieren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solidFill>
                  <a:srgbClr val="000000"/>
                </a:solidFill>
                <a:latin typeface="Calibri" panose="020F0502020204030204" pitchFamily="34" charset="0"/>
                <a:cs typeface="Calibri" panose="020F0502020204030204" pitchFamily="34" charset="0"/>
              </a:rPr>
              <a:t>Die Schüler*innen sollen Kaufentscheidungen und Lösungswege hinterfragen, die aufgrund von Emotionen oder zu schnellem Denken getroffen wurden, wodurch mathematische Berechnungen außer Acht gelassen wurden. Sie sollen rationalere Entscheidungen treffen, indem sie im Entscheidungsfindungsprozess Mathematik passend anwenden. Ihre Denk- und Lösungswege sollen sie schlussendlich auch begründen, um andere von ihrer Entscheidung zu überzeugen.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b="1"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Problemlösen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Die Schülerinnen und Schüler setzen sich mit vorgegebenen Problemen und solchen, die sie selbst erkannt haben, auseinander.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Das erkennen des Problems stellt den ersten Schritt des Entscheidungsfindungsprozesses dar.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Anschließend werden relevante Informationen identifiziert und gesammelt, aus diesen werden Entscheidungskriterien abgeleitet.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 es bei finanziellen Entscheidungen verschiedene Entscheidungsoptionen gibt, werden diese durch Anwendung mathematischer Kenntnisse, Fähigkeiten und Fertigkeiten ermittelt und miteinander verglichen. Zum Ermitteln der Optionen können verschiedene Lösungsstrategien genutzt werden. Aufgrund der Kriterien wird die bestmöglichste Option für die Situation ausgewählt.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latin typeface="Calibri" panose="020F0502020204030204" pitchFamily="34" charset="0"/>
                <a:cs typeface="Calibri" panose="020F0502020204030204" pitchFamily="34" charset="0"/>
              </a:rPr>
              <a:t>Erkannte Zusammenhänge sollen in Zukunft auf ähnliche finanzielle Sachverhalte übertragen werden.</a:t>
            </a:r>
            <a:endPar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algn="ctr"/>
            <a:endParaRPr lang="de-DE" b="1" dirty="0">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87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Trage deine wöchentlich festen Einnahmen und Ausgaben in deinen Haushaltsplan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1842847407"/>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4205108071"/>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93020181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Hast du eine Zusatzaufgabe gemacht? Dann trage diese Einnahme ebenfalls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2543032876"/>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252033485"/>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275843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3</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830997"/>
          </a:xfrm>
          <a:prstGeom prst="rect">
            <a:avLst/>
          </a:prstGeom>
          <a:noFill/>
        </p:spPr>
        <p:txBody>
          <a:bodyPr wrap="square" rtlCol="0">
            <a:spAutoFit/>
          </a:bodyPr>
          <a:lstStyle/>
          <a:p>
            <a:pPr algn="ctr"/>
            <a:r>
              <a:rPr lang="de-DE" sz="2400" dirty="0">
                <a:latin typeface="WsC Grundschrift" pitchFamily="2" charset="0"/>
              </a:rPr>
              <a:t>Lina ist einkaufen gegangen. Sie wollte eigentlich nur wenig kaufen. </a:t>
            </a:r>
          </a:p>
          <a:p>
            <a:pPr algn="ctr"/>
            <a:r>
              <a:rPr lang="de-DE" sz="2400" dirty="0">
                <a:latin typeface="WsC Grundschrift" pitchFamily="2" charset="0"/>
              </a:rPr>
              <a:t>Am Ende ist ihr Einkaufswagen aber ziemlich voll und der Einkauf ist teurer als sie dachte.</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5" name="Grafik 14">
            <a:extLst>
              <a:ext uri="{FF2B5EF4-FFF2-40B4-BE49-F238E27FC236}">
                <a16:creationId xmlns:a16="http://schemas.microsoft.com/office/drawing/2014/main" id="{5F9C4015-9070-97CC-70DB-326570CCD909}"/>
              </a:ext>
            </a:extLst>
          </p:cNvPr>
          <p:cNvPicPr>
            <a:picLocks noChangeAspect="1"/>
          </p:cNvPicPr>
          <p:nvPr/>
        </p:nvPicPr>
        <p:blipFill rotWithShape="1">
          <a:blip r:embed="rId2"/>
          <a:srcRect b="18508"/>
          <a:stretch/>
        </p:blipFill>
        <p:spPr>
          <a:xfrm>
            <a:off x="1487487" y="1460456"/>
            <a:ext cx="9255125" cy="5188720"/>
          </a:xfrm>
          <a:prstGeom prst="rect">
            <a:avLst/>
          </a:prstGeom>
        </p:spPr>
      </p:pic>
      <p:sp>
        <p:nvSpPr>
          <p:cNvPr id="5" name="Rechteck 4">
            <a:extLst>
              <a:ext uri="{FF2B5EF4-FFF2-40B4-BE49-F238E27FC236}">
                <a16:creationId xmlns:a16="http://schemas.microsoft.com/office/drawing/2014/main" id="{41AC5449-7431-3220-CB82-2A8E1EB8B0E9}"/>
              </a:ext>
            </a:extLst>
          </p:cNvPr>
          <p:cNvSpPr/>
          <p:nvPr/>
        </p:nvSpPr>
        <p:spPr>
          <a:xfrm>
            <a:off x="3339547" y="2145361"/>
            <a:ext cx="2100105" cy="3617406"/>
          </a:xfrm>
          <a:prstGeom prst="rect">
            <a:avLst/>
          </a:prstGeom>
          <a:solidFill>
            <a:srgbClr val="F8F8F8"/>
          </a:solid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12255B60-4C22-89A1-27DC-6ACA42BA6657}"/>
              </a:ext>
            </a:extLst>
          </p:cNvPr>
          <p:cNvSpPr txBox="1"/>
          <p:nvPr/>
        </p:nvSpPr>
        <p:spPr>
          <a:xfrm>
            <a:off x="4277310" y="2451062"/>
            <a:ext cx="1173357" cy="3006977"/>
          </a:xfrm>
          <a:prstGeom prst="rect">
            <a:avLst/>
          </a:prstGeom>
          <a:noFill/>
        </p:spPr>
        <p:txBody>
          <a:bodyPr wrap="square" rtlCol="0">
            <a:spAutoFit/>
          </a:bodyPr>
          <a:lstStyle/>
          <a:p>
            <a:pPr algn="r">
              <a:lnSpc>
                <a:spcPct val="150000"/>
              </a:lnSpc>
            </a:pPr>
            <a:r>
              <a:rPr lang="de-DE" sz="1600" dirty="0">
                <a:latin typeface="WsC Grundschrift" pitchFamily="2" charset="0"/>
              </a:rPr>
              <a:t>5,98 €</a:t>
            </a:r>
          </a:p>
          <a:p>
            <a:pPr algn="r">
              <a:lnSpc>
                <a:spcPct val="150000"/>
              </a:lnSpc>
            </a:pPr>
            <a:r>
              <a:rPr lang="de-DE" sz="1600" dirty="0">
                <a:latin typeface="WsC Grundschrift" pitchFamily="2" charset="0"/>
              </a:rPr>
              <a:t>1,20 €</a:t>
            </a:r>
          </a:p>
          <a:p>
            <a:pPr algn="r">
              <a:lnSpc>
                <a:spcPct val="150000"/>
              </a:lnSpc>
            </a:pPr>
            <a:r>
              <a:rPr lang="de-DE" sz="1600" dirty="0">
                <a:latin typeface="WsC Grundschrift" pitchFamily="2" charset="0"/>
              </a:rPr>
              <a:t>2,99 €</a:t>
            </a:r>
          </a:p>
          <a:p>
            <a:pPr algn="r">
              <a:lnSpc>
                <a:spcPct val="150000"/>
              </a:lnSpc>
            </a:pPr>
            <a:r>
              <a:rPr lang="de-DE" sz="1600" dirty="0">
                <a:latin typeface="WsC Grundschrift" pitchFamily="2" charset="0"/>
              </a:rPr>
              <a:t>2,00 €</a:t>
            </a:r>
          </a:p>
          <a:p>
            <a:pPr algn="r">
              <a:lnSpc>
                <a:spcPct val="150000"/>
              </a:lnSpc>
            </a:pPr>
            <a:r>
              <a:rPr lang="de-DE" sz="1600" dirty="0">
                <a:latin typeface="WsC Grundschrift" pitchFamily="2" charset="0"/>
              </a:rPr>
              <a:t>1,99 €</a:t>
            </a:r>
          </a:p>
          <a:p>
            <a:pPr algn="r">
              <a:lnSpc>
                <a:spcPct val="150000"/>
              </a:lnSpc>
            </a:pPr>
            <a:r>
              <a:rPr lang="de-DE" sz="1600" dirty="0">
                <a:latin typeface="WsC Grundschrift" pitchFamily="2" charset="0"/>
              </a:rPr>
              <a:t>5,99 €</a:t>
            </a:r>
          </a:p>
          <a:p>
            <a:pPr algn="r">
              <a:lnSpc>
                <a:spcPct val="150000"/>
              </a:lnSpc>
            </a:pPr>
            <a:endParaRPr lang="de-DE" sz="1600" dirty="0">
              <a:latin typeface="WsC Grundschrift" pitchFamily="2" charset="0"/>
            </a:endParaRPr>
          </a:p>
          <a:p>
            <a:pPr algn="r">
              <a:lnSpc>
                <a:spcPct val="150000"/>
              </a:lnSpc>
            </a:pPr>
            <a:r>
              <a:rPr lang="de-DE" sz="1600" dirty="0">
                <a:latin typeface="WsC Grundschrift" pitchFamily="2" charset="0"/>
              </a:rPr>
              <a:t>20,15 </a:t>
            </a:r>
            <a:r>
              <a:rPr lang="de-DE" sz="1600" dirty="0"/>
              <a:t>€</a:t>
            </a:r>
            <a:endParaRPr lang="de-DE" sz="1400" dirty="0"/>
          </a:p>
        </p:txBody>
      </p:sp>
      <p:sp>
        <p:nvSpPr>
          <p:cNvPr id="8" name="Textfeld 7">
            <a:extLst>
              <a:ext uri="{FF2B5EF4-FFF2-40B4-BE49-F238E27FC236}">
                <a16:creationId xmlns:a16="http://schemas.microsoft.com/office/drawing/2014/main" id="{11F2747F-9C00-4F9B-4F35-3010EE8A8EA7}"/>
              </a:ext>
            </a:extLst>
          </p:cNvPr>
          <p:cNvSpPr txBox="1"/>
          <p:nvPr/>
        </p:nvSpPr>
        <p:spPr>
          <a:xfrm>
            <a:off x="3343761" y="2465943"/>
            <a:ext cx="1594936" cy="3008772"/>
          </a:xfrm>
          <a:prstGeom prst="rect">
            <a:avLst/>
          </a:prstGeom>
          <a:noFill/>
        </p:spPr>
        <p:txBody>
          <a:bodyPr wrap="square" rtlCol="0">
            <a:spAutoFit/>
          </a:bodyPr>
          <a:lstStyle/>
          <a:p>
            <a:pPr>
              <a:lnSpc>
                <a:spcPct val="150000"/>
              </a:lnSpc>
            </a:pPr>
            <a:r>
              <a:rPr lang="de-DE" sz="1600" dirty="0">
                <a:latin typeface="WsC Grundschrift" pitchFamily="2" charset="0"/>
              </a:rPr>
              <a:t>Äpfel</a:t>
            </a:r>
          </a:p>
          <a:p>
            <a:pPr>
              <a:lnSpc>
                <a:spcPct val="150000"/>
              </a:lnSpc>
            </a:pPr>
            <a:r>
              <a:rPr lang="de-DE" sz="1600" dirty="0">
                <a:latin typeface="WsC Grundschrift" pitchFamily="2" charset="0"/>
              </a:rPr>
              <a:t>Bananen </a:t>
            </a:r>
            <a:br>
              <a:rPr lang="de-DE" sz="1600" dirty="0">
                <a:latin typeface="WsC Grundschrift" pitchFamily="2" charset="0"/>
              </a:rPr>
            </a:br>
            <a:r>
              <a:rPr lang="de-DE" sz="1600" dirty="0">
                <a:latin typeface="WsC Grundschrift" pitchFamily="2" charset="0"/>
              </a:rPr>
              <a:t>Marmelade</a:t>
            </a:r>
          </a:p>
          <a:p>
            <a:pPr>
              <a:lnSpc>
                <a:spcPct val="150000"/>
              </a:lnSpc>
            </a:pPr>
            <a:r>
              <a:rPr lang="de-DE" sz="1600" dirty="0">
                <a:latin typeface="WsC Grundschrift" pitchFamily="2" charset="0"/>
              </a:rPr>
              <a:t>Brot</a:t>
            </a:r>
          </a:p>
          <a:p>
            <a:pPr>
              <a:lnSpc>
                <a:spcPct val="150000"/>
              </a:lnSpc>
            </a:pPr>
            <a:r>
              <a:rPr lang="de-DE" sz="1600" dirty="0">
                <a:latin typeface="WsC Grundschrift" pitchFamily="2" charset="0"/>
              </a:rPr>
              <a:t>Schokoriegel</a:t>
            </a:r>
          </a:p>
          <a:p>
            <a:pPr>
              <a:lnSpc>
                <a:spcPct val="150000"/>
              </a:lnSpc>
            </a:pPr>
            <a:r>
              <a:rPr lang="de-DE" sz="1600" dirty="0">
                <a:latin typeface="WsC Grundschrift" pitchFamily="2" charset="0"/>
              </a:rPr>
              <a:t>Sammelalbum</a:t>
            </a:r>
          </a:p>
          <a:p>
            <a:pPr>
              <a:lnSpc>
                <a:spcPct val="150000"/>
              </a:lnSpc>
            </a:pPr>
            <a:endParaRPr lang="de-DE" sz="1600" dirty="0">
              <a:latin typeface="WsC Grundschrift" pitchFamily="2" charset="0"/>
            </a:endParaRPr>
          </a:p>
          <a:p>
            <a:pPr>
              <a:lnSpc>
                <a:spcPct val="150000"/>
              </a:lnSpc>
            </a:pPr>
            <a:r>
              <a:rPr lang="de-DE" sz="1600" dirty="0">
                <a:latin typeface="WsC Grundschrift" pitchFamily="2" charset="0"/>
              </a:rPr>
              <a:t>Gesamt:</a:t>
            </a:r>
          </a:p>
        </p:txBody>
      </p:sp>
      <p:sp>
        <p:nvSpPr>
          <p:cNvPr id="9" name="Textfeld 8">
            <a:extLst>
              <a:ext uri="{FF2B5EF4-FFF2-40B4-BE49-F238E27FC236}">
                <a16:creationId xmlns:a16="http://schemas.microsoft.com/office/drawing/2014/main" id="{ED268A3C-DD88-EAE1-115D-046E0274F359}"/>
              </a:ext>
            </a:extLst>
          </p:cNvPr>
          <p:cNvSpPr txBox="1"/>
          <p:nvPr/>
        </p:nvSpPr>
        <p:spPr>
          <a:xfrm>
            <a:off x="3592131" y="2036848"/>
            <a:ext cx="1594936" cy="423449"/>
          </a:xfrm>
          <a:prstGeom prst="rect">
            <a:avLst/>
          </a:prstGeom>
          <a:noFill/>
        </p:spPr>
        <p:txBody>
          <a:bodyPr wrap="square" rtlCol="0">
            <a:spAutoFit/>
          </a:bodyPr>
          <a:lstStyle/>
          <a:p>
            <a:pPr algn="ctr">
              <a:lnSpc>
                <a:spcPct val="150000"/>
              </a:lnSpc>
            </a:pPr>
            <a:r>
              <a:rPr lang="de-DE" sz="1600" dirty="0">
                <a:latin typeface="WsC Grundschrift" pitchFamily="2" charset="0"/>
              </a:rPr>
              <a:t>Kassenzettel</a:t>
            </a:r>
          </a:p>
        </p:txBody>
      </p:sp>
    </p:spTree>
    <p:extLst>
      <p:ext uri="{BB962C8B-B14F-4D97-AF65-F5344CB8AC3E}">
        <p14:creationId xmlns:p14="http://schemas.microsoft.com/office/powerpoint/2010/main" val="247471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3</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830997"/>
          </a:xfrm>
          <a:prstGeom prst="rect">
            <a:avLst/>
          </a:prstGeom>
          <a:noFill/>
        </p:spPr>
        <p:txBody>
          <a:bodyPr wrap="square" rtlCol="0">
            <a:spAutoFit/>
          </a:bodyPr>
          <a:lstStyle/>
          <a:p>
            <a:pPr algn="ctr"/>
            <a:r>
              <a:rPr lang="de-DE" sz="2400" dirty="0">
                <a:latin typeface="WsC Grundschrift" pitchFamily="2" charset="0"/>
              </a:rPr>
              <a:t>Ist dir/deiner Familie etwas ähnliches auch schon passiert?</a:t>
            </a:r>
          </a:p>
          <a:p>
            <a:pPr algn="ctr"/>
            <a:r>
              <a:rPr lang="de-DE" sz="2400" dirty="0">
                <a:latin typeface="WsC Grundschrift" pitchFamily="2" charset="0"/>
              </a:rPr>
              <a:t>Wie kam es dazu?</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6" name="Grafik 5">
            <a:extLst>
              <a:ext uri="{FF2B5EF4-FFF2-40B4-BE49-F238E27FC236}">
                <a16:creationId xmlns:a16="http://schemas.microsoft.com/office/drawing/2014/main" id="{567BB7EE-8D72-754F-1CDB-7EE7D4745F8B}"/>
              </a:ext>
            </a:extLst>
          </p:cNvPr>
          <p:cNvPicPr>
            <a:picLocks noChangeAspect="1"/>
          </p:cNvPicPr>
          <p:nvPr/>
        </p:nvPicPr>
        <p:blipFill rotWithShape="1">
          <a:blip r:embed="rId2"/>
          <a:srcRect b="18508"/>
          <a:stretch/>
        </p:blipFill>
        <p:spPr>
          <a:xfrm>
            <a:off x="1487487" y="1460456"/>
            <a:ext cx="9255125" cy="5188720"/>
          </a:xfrm>
          <a:prstGeom prst="rect">
            <a:avLst/>
          </a:prstGeom>
        </p:spPr>
      </p:pic>
      <p:sp>
        <p:nvSpPr>
          <p:cNvPr id="5" name="Rechteck 4">
            <a:extLst>
              <a:ext uri="{FF2B5EF4-FFF2-40B4-BE49-F238E27FC236}">
                <a16:creationId xmlns:a16="http://schemas.microsoft.com/office/drawing/2014/main" id="{D78FBF07-0EED-A28D-DF0F-50A767F7EE5B}"/>
              </a:ext>
            </a:extLst>
          </p:cNvPr>
          <p:cNvSpPr/>
          <p:nvPr/>
        </p:nvSpPr>
        <p:spPr>
          <a:xfrm>
            <a:off x="3339547" y="2145361"/>
            <a:ext cx="2100105" cy="3617406"/>
          </a:xfrm>
          <a:prstGeom prst="rect">
            <a:avLst/>
          </a:prstGeom>
          <a:solidFill>
            <a:srgbClr val="F8F8F8"/>
          </a:solid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188B2E3-7C67-8CEE-687D-EAF13A596C42}"/>
              </a:ext>
            </a:extLst>
          </p:cNvPr>
          <p:cNvSpPr txBox="1"/>
          <p:nvPr/>
        </p:nvSpPr>
        <p:spPr>
          <a:xfrm>
            <a:off x="3343761" y="2465943"/>
            <a:ext cx="1594936" cy="3008772"/>
          </a:xfrm>
          <a:prstGeom prst="rect">
            <a:avLst/>
          </a:prstGeom>
          <a:noFill/>
        </p:spPr>
        <p:txBody>
          <a:bodyPr wrap="square" rtlCol="0">
            <a:spAutoFit/>
          </a:bodyPr>
          <a:lstStyle/>
          <a:p>
            <a:pPr>
              <a:lnSpc>
                <a:spcPct val="150000"/>
              </a:lnSpc>
            </a:pPr>
            <a:r>
              <a:rPr lang="de-DE" sz="1600" dirty="0">
                <a:latin typeface="WsC Grundschrift" pitchFamily="2" charset="0"/>
              </a:rPr>
              <a:t>Äpfel</a:t>
            </a:r>
          </a:p>
          <a:p>
            <a:pPr>
              <a:lnSpc>
                <a:spcPct val="150000"/>
              </a:lnSpc>
            </a:pPr>
            <a:r>
              <a:rPr lang="de-DE" sz="1600" dirty="0">
                <a:latin typeface="WsC Grundschrift" pitchFamily="2" charset="0"/>
              </a:rPr>
              <a:t>Bananen </a:t>
            </a:r>
            <a:br>
              <a:rPr lang="de-DE" sz="1600" dirty="0">
                <a:latin typeface="WsC Grundschrift" pitchFamily="2" charset="0"/>
              </a:rPr>
            </a:br>
            <a:r>
              <a:rPr lang="de-DE" sz="1600" dirty="0">
                <a:latin typeface="WsC Grundschrift" pitchFamily="2" charset="0"/>
              </a:rPr>
              <a:t>Marmelade</a:t>
            </a:r>
          </a:p>
          <a:p>
            <a:pPr>
              <a:lnSpc>
                <a:spcPct val="150000"/>
              </a:lnSpc>
            </a:pPr>
            <a:r>
              <a:rPr lang="de-DE" sz="1600" dirty="0">
                <a:latin typeface="WsC Grundschrift" pitchFamily="2" charset="0"/>
              </a:rPr>
              <a:t>Brot</a:t>
            </a:r>
          </a:p>
          <a:p>
            <a:pPr>
              <a:lnSpc>
                <a:spcPct val="150000"/>
              </a:lnSpc>
            </a:pPr>
            <a:r>
              <a:rPr lang="de-DE" sz="1600" dirty="0">
                <a:latin typeface="WsC Grundschrift" pitchFamily="2" charset="0"/>
              </a:rPr>
              <a:t>Schokoriegel</a:t>
            </a:r>
          </a:p>
          <a:p>
            <a:pPr>
              <a:lnSpc>
                <a:spcPct val="150000"/>
              </a:lnSpc>
            </a:pPr>
            <a:r>
              <a:rPr lang="de-DE" sz="1600" dirty="0">
                <a:latin typeface="WsC Grundschrift" pitchFamily="2" charset="0"/>
              </a:rPr>
              <a:t>Sammelalbum</a:t>
            </a:r>
          </a:p>
          <a:p>
            <a:pPr>
              <a:lnSpc>
                <a:spcPct val="150000"/>
              </a:lnSpc>
            </a:pPr>
            <a:endParaRPr lang="de-DE" sz="1600" dirty="0">
              <a:latin typeface="WsC Grundschrift" pitchFamily="2" charset="0"/>
            </a:endParaRPr>
          </a:p>
          <a:p>
            <a:pPr>
              <a:lnSpc>
                <a:spcPct val="150000"/>
              </a:lnSpc>
            </a:pPr>
            <a:r>
              <a:rPr lang="de-DE" sz="1600" dirty="0">
                <a:latin typeface="WsC Grundschrift" pitchFamily="2" charset="0"/>
              </a:rPr>
              <a:t>Gesamt:</a:t>
            </a:r>
          </a:p>
        </p:txBody>
      </p:sp>
      <p:sp>
        <p:nvSpPr>
          <p:cNvPr id="9" name="Textfeld 8">
            <a:extLst>
              <a:ext uri="{FF2B5EF4-FFF2-40B4-BE49-F238E27FC236}">
                <a16:creationId xmlns:a16="http://schemas.microsoft.com/office/drawing/2014/main" id="{3A12BD7F-D239-B7AC-E1C2-B1915E1BD75D}"/>
              </a:ext>
            </a:extLst>
          </p:cNvPr>
          <p:cNvSpPr txBox="1"/>
          <p:nvPr/>
        </p:nvSpPr>
        <p:spPr>
          <a:xfrm>
            <a:off x="4277310" y="2451062"/>
            <a:ext cx="1173357" cy="3006977"/>
          </a:xfrm>
          <a:prstGeom prst="rect">
            <a:avLst/>
          </a:prstGeom>
          <a:noFill/>
        </p:spPr>
        <p:txBody>
          <a:bodyPr wrap="square" rtlCol="0">
            <a:spAutoFit/>
          </a:bodyPr>
          <a:lstStyle/>
          <a:p>
            <a:pPr algn="r">
              <a:lnSpc>
                <a:spcPct val="150000"/>
              </a:lnSpc>
            </a:pPr>
            <a:r>
              <a:rPr lang="de-DE" sz="1600" dirty="0">
                <a:latin typeface="WsC Grundschrift" pitchFamily="2" charset="0"/>
              </a:rPr>
              <a:t>5,98 €</a:t>
            </a:r>
          </a:p>
          <a:p>
            <a:pPr algn="r">
              <a:lnSpc>
                <a:spcPct val="150000"/>
              </a:lnSpc>
            </a:pPr>
            <a:r>
              <a:rPr lang="de-DE" sz="1600" dirty="0">
                <a:latin typeface="WsC Grundschrift" pitchFamily="2" charset="0"/>
              </a:rPr>
              <a:t>1,20 €</a:t>
            </a:r>
          </a:p>
          <a:p>
            <a:pPr algn="r">
              <a:lnSpc>
                <a:spcPct val="150000"/>
              </a:lnSpc>
            </a:pPr>
            <a:r>
              <a:rPr lang="de-DE" sz="1600" dirty="0">
                <a:latin typeface="WsC Grundschrift" pitchFamily="2" charset="0"/>
              </a:rPr>
              <a:t>2,99 €</a:t>
            </a:r>
          </a:p>
          <a:p>
            <a:pPr algn="r">
              <a:lnSpc>
                <a:spcPct val="150000"/>
              </a:lnSpc>
            </a:pPr>
            <a:r>
              <a:rPr lang="de-DE" sz="1600" dirty="0">
                <a:latin typeface="WsC Grundschrift" pitchFamily="2" charset="0"/>
              </a:rPr>
              <a:t>2,00 €</a:t>
            </a:r>
          </a:p>
          <a:p>
            <a:pPr algn="r">
              <a:lnSpc>
                <a:spcPct val="150000"/>
              </a:lnSpc>
            </a:pPr>
            <a:r>
              <a:rPr lang="de-DE" sz="1600" dirty="0">
                <a:latin typeface="WsC Grundschrift" pitchFamily="2" charset="0"/>
              </a:rPr>
              <a:t>1,99 €</a:t>
            </a:r>
          </a:p>
          <a:p>
            <a:pPr algn="r">
              <a:lnSpc>
                <a:spcPct val="150000"/>
              </a:lnSpc>
            </a:pPr>
            <a:r>
              <a:rPr lang="de-DE" sz="1600" dirty="0">
                <a:latin typeface="WsC Grundschrift" pitchFamily="2" charset="0"/>
              </a:rPr>
              <a:t>5,99 €</a:t>
            </a:r>
          </a:p>
          <a:p>
            <a:pPr algn="r">
              <a:lnSpc>
                <a:spcPct val="150000"/>
              </a:lnSpc>
            </a:pPr>
            <a:endParaRPr lang="de-DE" sz="1600" dirty="0">
              <a:latin typeface="WsC Grundschrift" pitchFamily="2" charset="0"/>
            </a:endParaRPr>
          </a:p>
          <a:p>
            <a:pPr algn="r">
              <a:lnSpc>
                <a:spcPct val="150000"/>
              </a:lnSpc>
            </a:pPr>
            <a:r>
              <a:rPr lang="de-DE" sz="1600" dirty="0">
                <a:latin typeface="WsC Grundschrift" pitchFamily="2" charset="0"/>
              </a:rPr>
              <a:t>20,15 </a:t>
            </a:r>
            <a:r>
              <a:rPr lang="de-DE" sz="1600" dirty="0"/>
              <a:t>€</a:t>
            </a:r>
            <a:endParaRPr lang="de-DE" sz="1400" dirty="0"/>
          </a:p>
        </p:txBody>
      </p:sp>
      <p:sp>
        <p:nvSpPr>
          <p:cNvPr id="10" name="Textfeld 9">
            <a:extLst>
              <a:ext uri="{FF2B5EF4-FFF2-40B4-BE49-F238E27FC236}">
                <a16:creationId xmlns:a16="http://schemas.microsoft.com/office/drawing/2014/main" id="{D805FE3B-1BE1-A8A8-9EA4-E7BB9743C482}"/>
              </a:ext>
            </a:extLst>
          </p:cNvPr>
          <p:cNvSpPr txBox="1"/>
          <p:nvPr/>
        </p:nvSpPr>
        <p:spPr>
          <a:xfrm>
            <a:off x="3592131" y="2036848"/>
            <a:ext cx="1594936" cy="423449"/>
          </a:xfrm>
          <a:prstGeom prst="rect">
            <a:avLst/>
          </a:prstGeom>
          <a:noFill/>
        </p:spPr>
        <p:txBody>
          <a:bodyPr wrap="square" rtlCol="0">
            <a:spAutoFit/>
          </a:bodyPr>
          <a:lstStyle/>
          <a:p>
            <a:pPr algn="ctr">
              <a:lnSpc>
                <a:spcPct val="150000"/>
              </a:lnSpc>
            </a:pPr>
            <a:r>
              <a:rPr lang="de-DE" sz="1600" dirty="0">
                <a:latin typeface="WsC Grundschrift" pitchFamily="2" charset="0"/>
              </a:rPr>
              <a:t>Kassenzettel</a:t>
            </a:r>
          </a:p>
        </p:txBody>
      </p:sp>
    </p:spTree>
    <p:extLst>
      <p:ext uri="{BB962C8B-B14F-4D97-AF65-F5344CB8AC3E}">
        <p14:creationId xmlns:p14="http://schemas.microsoft.com/office/powerpoint/2010/main" val="3313113137"/>
      </p:ext>
    </p:extLst>
  </p:cSld>
  <p:clrMapOvr>
    <a:masterClrMapping/>
  </p:clrMapOvr>
</p:sld>
</file>

<file path=ppt/theme/theme1.xml><?xml version="1.0" encoding="utf-8"?>
<a:theme xmlns:a="http://schemas.openxmlformats.org/drawingml/2006/main" name="Katalog">
  <a:themeElements>
    <a:clrScheme name="Katalog">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Katalog">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talog">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
  <TotalTime>0</TotalTime>
  <Words>1935</Words>
  <Application>Microsoft Macintosh PowerPoint</Application>
  <PresentationFormat>Breitbild</PresentationFormat>
  <Paragraphs>469</Paragraphs>
  <Slides>39</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Arial</vt:lpstr>
      <vt:lpstr>Calibri</vt:lpstr>
      <vt:lpstr>Century Gothic</vt:lpstr>
      <vt:lpstr>Gudea</vt:lpstr>
      <vt:lpstr>Symbol</vt:lpstr>
      <vt:lpstr>Wingdings</vt:lpstr>
      <vt:lpstr>WsC Grundschrift</vt:lpstr>
      <vt:lpstr>Katalog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Dinah-Marie Wiedenhöfer</dc:creator>
  <cp:lastModifiedBy>Dinah-Marie Wiedenhöfer</cp:lastModifiedBy>
  <cp:revision>132</cp:revision>
  <dcterms:created xsi:type="dcterms:W3CDTF">2023-05-23T10:24:10Z</dcterms:created>
  <dcterms:modified xsi:type="dcterms:W3CDTF">2023-09-12T13:03:12Z</dcterms:modified>
</cp:coreProperties>
</file>