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comments/modernComment_1A6_8B2F15E1.xml" ContentType="application/vnd.ms-powerpoint.comments+xml"/>
  <Override PartName="/ppt/comments/modernComment_1A8_AF082815.xml" ContentType="application/vnd.ms-powerpoint.comments+xml"/>
  <Override PartName="/ppt/comments/modernComment_13D_3771C0D5.xml" ContentType="application/vnd.ms-powerpoint.comments+xml"/>
  <Override PartName="/ppt/comments/modernComment_192_16039281.xml" ContentType="application/vnd.ms-powerpoint.comments+xml"/>
  <Override PartName="/ppt/comments/modernComment_16F_6B51E632.xml" ContentType="application/vnd.ms-powerpoint.comments+xml"/>
  <Override PartName="/ppt/comments/modernComment_198_964B2095.xml" ContentType="application/vnd.ms-powerpoint.comments+xml"/>
  <Override PartName="/ppt/comments/modernComment_199_241D33AB.xml" ContentType="application/vnd.ms-powerpoint.comments+xml"/>
  <Override PartName="/ppt/comments/modernComment_148_BC6781C9.xml" ContentType="application/vnd.ms-powerpoint.comments+xml"/>
  <Override PartName="/ppt/comments/modernComment_17B_4AB367D4.xml" ContentType="application/vnd.ms-powerpoint.comments+xml"/>
  <Override PartName="/ppt/comments/modernComment_11D_C7E5D1ED.xml" ContentType="application/vnd.ms-powerpoint.comments+xml"/>
  <Override PartName="/ppt/comments/modernComment_143_4B7AE2F9.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324" r:id="rId2"/>
    <p:sldId id="427" r:id="rId3"/>
    <p:sldId id="422" r:id="rId4"/>
    <p:sldId id="424" r:id="rId5"/>
    <p:sldId id="423" r:id="rId6"/>
    <p:sldId id="317" r:id="rId7"/>
    <p:sldId id="318" r:id="rId8"/>
    <p:sldId id="425" r:id="rId9"/>
    <p:sldId id="426" r:id="rId10"/>
    <p:sldId id="320" r:id="rId11"/>
    <p:sldId id="402" r:id="rId12"/>
    <p:sldId id="403" r:id="rId13"/>
    <p:sldId id="391" r:id="rId14"/>
    <p:sldId id="394" r:id="rId15"/>
    <p:sldId id="401" r:id="rId16"/>
    <p:sldId id="367" r:id="rId17"/>
    <p:sldId id="395" r:id="rId18"/>
    <p:sldId id="396" r:id="rId19"/>
    <p:sldId id="397" r:id="rId20"/>
    <p:sldId id="405" r:id="rId21"/>
    <p:sldId id="406" r:id="rId22"/>
    <p:sldId id="407" r:id="rId23"/>
    <p:sldId id="404" r:id="rId24"/>
    <p:sldId id="408" r:id="rId25"/>
    <p:sldId id="409" r:id="rId26"/>
    <p:sldId id="328" r:id="rId27"/>
    <p:sldId id="379" r:id="rId28"/>
    <p:sldId id="412" r:id="rId29"/>
    <p:sldId id="414" r:id="rId30"/>
    <p:sldId id="418" r:id="rId31"/>
    <p:sldId id="411" r:id="rId32"/>
    <p:sldId id="378" r:id="rId33"/>
    <p:sldId id="413" r:id="rId34"/>
    <p:sldId id="416" r:id="rId35"/>
    <p:sldId id="417" r:id="rId36"/>
    <p:sldId id="415" r:id="rId37"/>
    <p:sldId id="419" r:id="rId38"/>
    <p:sldId id="421" r:id="rId39"/>
    <p:sldId id="420" r:id="rId40"/>
    <p:sldId id="371" r:id="rId41"/>
    <p:sldId id="357" r:id="rId42"/>
    <p:sldId id="285" r:id="rId43"/>
    <p:sldId id="322" r:id="rId44"/>
    <p:sldId id="321" r:id="rId45"/>
    <p:sldId id="323" r:id="rId46"/>
    <p:sldId id="390" r:id="rId4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A32ED1A-865F-1C51-BF47-69ECCF3C9F03}" name="Dinah-Marie Wiedenhöfer" initials="DMW" userId="665be2f4a9c23bbf"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99"/>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915" autoAdjust="0"/>
    <p:restoredTop sz="94660"/>
  </p:normalViewPr>
  <p:slideViewPr>
    <p:cSldViewPr snapToGrid="0">
      <p:cViewPr varScale="1">
        <p:scale>
          <a:sx n="127" d="100"/>
          <a:sy n="127" d="100"/>
        </p:scale>
        <p:origin x="400" y="1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8/10/relationships/authors" Targe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comments/modernComment_11D_C7E5D1ED.xml><?xml version="1.0" encoding="utf-8"?>
<p188:cmLst xmlns:a="http://schemas.openxmlformats.org/drawingml/2006/main" xmlns:r="http://schemas.openxmlformats.org/officeDocument/2006/relationships" xmlns:p188="http://schemas.microsoft.com/office/powerpoint/2018/8/main">
  <p188:cm id="{2B8AC9FA-C7DF-419A-8560-A17B7D2B56D9}" authorId="{1A32ED1A-865F-1C51-BF47-69ECCF3C9F03}" created="2023-06-07T12:26:54.887">
    <ac:txMkLst xmlns:ac="http://schemas.microsoft.com/office/drawing/2013/main/command">
      <pc:docMk xmlns:pc="http://schemas.microsoft.com/office/powerpoint/2013/main/command"/>
      <pc:sldMk xmlns:pc="http://schemas.microsoft.com/office/powerpoint/2013/main/command" cId="3353727469" sldId="285"/>
      <ac:graphicFrameMk id="24" creationId="{19E3EC09-6F38-8614-2CA1-A20302A998FB}"/>
      <ac:tblMk/>
      <ac:tcMk rowId="55968103" colId="4133802590"/>
      <ac:txMk cp="0" len="5">
        <ac:context len="6" hash="3063793966"/>
      </ac:txMk>
    </ac:txMkLst>
    <p188:pos x="814467" y="2840651"/>
    <p188:txBody>
      <a:bodyPr/>
      <a:lstStyle/>
      <a:p>
        <a:r>
          <a:rPr lang="de-DE"/>
          <a:t>Einkauf für notwendige Ausgaben (Lebensmittel), Kiosk eher für unnötige Ausgaben, wie Süßigkeiten (Bedürfnisse vs Wünsche)</a:t>
        </a:r>
      </a:p>
    </p188:txBody>
  </p188:cm>
</p188:cmLst>
</file>

<file path=ppt/comments/modernComment_13D_3771C0D5.xml><?xml version="1.0" encoding="utf-8"?>
<p188:cmLst xmlns:a="http://schemas.openxmlformats.org/drawingml/2006/main" xmlns:r="http://schemas.openxmlformats.org/officeDocument/2006/relationships" xmlns:p188="http://schemas.microsoft.com/office/powerpoint/2018/8/main">
  <p188:cm id="{17D058F4-30A2-D148-9530-6EAE2E1409B2}" authorId="{1A32ED1A-865F-1C51-BF47-69ECCF3C9F03}" created="2023-08-07T15:50:57.769">
    <pc:sldMkLst xmlns:pc="http://schemas.microsoft.com/office/powerpoint/2013/main/command">
      <pc:docMk/>
      <pc:sldMk cId="930201813" sldId="317"/>
    </pc:sldMkLst>
    <p188:txBody>
      <a:bodyPr/>
      <a:lstStyle/>
      <a:p>
        <a:r>
          <a:rPr lang="de-DE"/>
          <a:t>Hinweis zur Umsetzung: Präsentation im Unterricht ab hier abspielen.</a:t>
        </a:r>
      </a:p>
    </p188:txBody>
  </p188:cm>
</p188:cmLst>
</file>

<file path=ppt/comments/modernComment_143_4B7AE2F9.xml><?xml version="1.0" encoding="utf-8"?>
<p188:cmLst xmlns:a="http://schemas.openxmlformats.org/drawingml/2006/main" xmlns:r="http://schemas.openxmlformats.org/officeDocument/2006/relationships" xmlns:p188="http://schemas.microsoft.com/office/powerpoint/2018/8/main">
  <p188:cm id="{3A873902-6E68-4D17-905E-C97495BB6C38}" authorId="{1A32ED1A-865F-1C51-BF47-69ECCF3C9F03}" created="2023-06-07T13:59:15.912">
    <ac:deMkLst xmlns:ac="http://schemas.microsoft.com/office/drawing/2013/main/command">
      <pc:docMk xmlns:pc="http://schemas.microsoft.com/office/powerpoint/2013/main/command"/>
      <pc:sldMk xmlns:pc="http://schemas.microsoft.com/office/powerpoint/2013/main/command" cId="1266344697" sldId="323"/>
      <ac:graphicFrameMk id="5" creationId="{61393122-8CBC-C476-2DA1-9567DF56589D}"/>
    </ac:deMkLst>
    <p188:txBody>
      <a:bodyPr/>
      <a:lstStyle/>
      <a:p>
        <a:r>
          <a:rPr lang="de-DE"/>
          <a:t>Hinweis zur Umsetzung: Die Miete besteht nur noch für SuS, die den Tisch zuvor nicht abbezahlt haben.</a:t>
        </a:r>
      </a:p>
    </p188:txBody>
  </p188:cm>
</p188:cmLst>
</file>

<file path=ppt/comments/modernComment_148_BC6781C9.xml><?xml version="1.0" encoding="utf-8"?>
<p188:cmLst xmlns:a="http://schemas.openxmlformats.org/drawingml/2006/main" xmlns:r="http://schemas.openxmlformats.org/officeDocument/2006/relationships" xmlns:p188="http://schemas.microsoft.com/office/powerpoint/2018/8/main">
  <p188:cm id="{AF5766E4-9537-409A-8757-D7819F3E0D81}" authorId="{1A32ED1A-865F-1C51-BF47-69ECCF3C9F03}" created="2023-06-09T11:21:51.134">
    <pc:sldMkLst xmlns:pc="http://schemas.microsoft.com/office/powerpoint/2013/main/command">
      <pc:docMk/>
      <pc:sldMk cId="3160900041" sldId="328"/>
    </pc:sldMkLst>
    <p188:txBody>
      <a:bodyPr/>
      <a:lstStyle/>
      <a:p>
        <a:r>
          <a:rPr lang="de-DE"/>
          <a:t>Hier werden folgende Schritte durchlaufen
- Entscheidung überprüfen
- Problem erkennen und Informationen sammeln (Was ist Problem der ursprünglichen Entscheidung, welche Informationen brauche ich, um Optionen zu finden/vergleichen)
- andere Optionen finden
- Optionen vergleichen
- Entscheidung treffen (und begründen)
</a:t>
        </a:r>
      </a:p>
    </p188:txBody>
  </p188:cm>
</p188:cmLst>
</file>

<file path=ppt/comments/modernComment_16F_6B51E632.xml><?xml version="1.0" encoding="utf-8"?>
<p188:cmLst xmlns:a="http://schemas.openxmlformats.org/drawingml/2006/main" xmlns:r="http://schemas.openxmlformats.org/officeDocument/2006/relationships" xmlns:p188="http://schemas.microsoft.com/office/powerpoint/2018/8/main">
  <p188:cm id="{23BC992F-89C2-4405-B103-6EF7F6B3ED5E}" authorId="{1A32ED1A-865F-1C51-BF47-69ECCF3C9F03}" created="2023-06-11T13:12:53.991">
    <ac:deMkLst xmlns:ac="http://schemas.microsoft.com/office/drawing/2013/main/command">
      <pc:docMk xmlns:pc="http://schemas.microsoft.com/office/powerpoint/2013/main/command"/>
      <pc:sldMk xmlns:pc="http://schemas.microsoft.com/office/powerpoint/2013/main/command" cId="1800529458" sldId="367"/>
      <ac:spMk id="5" creationId="{142575B3-EB30-C15F-B5AA-9306A6445201}"/>
    </ac:deMkLst>
    <p188:txBody>
      <a:bodyPr/>
      <a:lstStyle/>
      <a:p>
        <a:r>
          <a:rPr lang="de-DE"/>
          <a:t>Passendes Experiment, um Effekte von Peer-Pressure aufzuzeigen: Asch-Konformitäts-Experiment</a:t>
        </a:r>
      </a:p>
    </p188:txBody>
  </p188:cm>
</p188:cmLst>
</file>

<file path=ppt/comments/modernComment_17B_4AB367D4.xml><?xml version="1.0" encoding="utf-8"?>
<p188:cmLst xmlns:a="http://schemas.openxmlformats.org/drawingml/2006/main" xmlns:r="http://schemas.openxmlformats.org/officeDocument/2006/relationships" xmlns:p188="http://schemas.microsoft.com/office/powerpoint/2018/8/main">
  <p188:cm id="{2B8583E5-06A3-4DA2-B231-E695697257D5}" authorId="{1A32ED1A-865F-1C51-BF47-69ECCF3C9F03}" created="2023-06-09T15:01:46.717">
    <ac:deMkLst xmlns:ac="http://schemas.microsoft.com/office/drawing/2013/main/command">
      <pc:docMk xmlns:pc="http://schemas.microsoft.com/office/powerpoint/2013/main/command"/>
      <pc:sldMk xmlns:pc="http://schemas.microsoft.com/office/powerpoint/2013/main/command" cId="1253271508" sldId="379"/>
      <ac:spMk id="7" creationId="{807AE493-8DB9-194D-ACFD-CD637CE52C4A}"/>
    </ac:deMkLst>
    <p188:txBody>
      <a:bodyPr/>
      <a:lstStyle/>
      <a:p>
        <a:r>
          <a:rPr lang="de-DE"/>
          <a:t>Informationen sammeln: Bei den Tippkarten muss kritisch hinterfragt werden, welche Informationen notwendig und glaubwürdig sind.
Optionen finden und vergleichen:
Wähle die beste Option aufgrund von Kriterien aus.
Entscheidung treffen:
Begründe deine Entscheidung</a:t>
        </a:r>
      </a:p>
    </p188:txBody>
  </p188:cm>
</p188:cmLst>
</file>

<file path=ppt/comments/modernComment_192_16039281.xml><?xml version="1.0" encoding="utf-8"?>
<p188:cmLst xmlns:a="http://schemas.openxmlformats.org/drawingml/2006/main" xmlns:r="http://schemas.openxmlformats.org/officeDocument/2006/relationships" xmlns:p188="http://schemas.microsoft.com/office/powerpoint/2018/8/main">
  <p188:cm id="{191B2D6C-0DBE-42EB-A862-2936849A0427}" authorId="{1A32ED1A-865F-1C51-BF47-69ECCF3C9F03}" created="2023-06-11T17:10:55.141">
    <pc:sldMkLst xmlns:pc="http://schemas.microsoft.com/office/powerpoint/2013/main/command">
      <pc:docMk/>
      <pc:sldMk cId="369332865" sldId="402"/>
    </pc:sldMkLst>
    <p188:txBody>
      <a:bodyPr/>
      <a:lstStyle/>
      <a:p>
        <a:r>
          <a:rPr lang="de-DE"/>
          <a:t>Hinweis zur Umsetzung: Bei den SuS sollte ein kognitiver Konflikt angeregt werden, z. B. Durch die Frage: „Bedeutet eine höhere Anzahl an Keksen automatisch mehr Inhalt?“</a:t>
        </a:r>
      </a:p>
    </p188:txBody>
  </p188:cm>
</p188:cmLst>
</file>

<file path=ppt/comments/modernComment_198_964B2095.xml><?xml version="1.0" encoding="utf-8"?>
<p188:cmLst xmlns:a="http://schemas.openxmlformats.org/drawingml/2006/main" xmlns:r="http://schemas.openxmlformats.org/officeDocument/2006/relationships" xmlns:p188="http://schemas.microsoft.com/office/powerpoint/2018/8/main">
  <p188:cm id="{CE93D840-7641-4474-BEC8-D585E9205A3E}" authorId="{1A32ED1A-865F-1C51-BF47-69ECCF3C9F03}" created="2023-06-11T17:33:57.401">
    <ac:deMkLst xmlns:ac="http://schemas.microsoft.com/office/drawing/2013/main/command">
      <pc:docMk xmlns:pc="http://schemas.microsoft.com/office/powerpoint/2013/main/command"/>
      <pc:sldMk xmlns:pc="http://schemas.microsoft.com/office/powerpoint/2013/main/command" cId="2521505941" sldId="408"/>
      <ac:spMk id="3" creationId="{0BEC57C4-41F5-36BE-9CF7-3B6FD0C570D3}"/>
    </ac:deMkLst>
    <p188:txBody>
      <a:bodyPr/>
      <a:lstStyle/>
      <a:p>
        <a:r>
          <a:rPr lang="de-DE"/>
          <a:t>Bessere Vergleichbarkeit weil Preis pro gleicher Mengeneinheit verglichen wird statt unterschiedlichen Mengeneinheiten</a:t>
        </a:r>
      </a:p>
    </p188:txBody>
  </p188:cm>
</p188:cmLst>
</file>

<file path=ppt/comments/modernComment_199_241D33AB.xml><?xml version="1.0" encoding="utf-8"?>
<p188:cmLst xmlns:a="http://schemas.openxmlformats.org/drawingml/2006/main" xmlns:r="http://schemas.openxmlformats.org/officeDocument/2006/relationships" xmlns:p188="http://schemas.microsoft.com/office/powerpoint/2018/8/main">
  <p188:cm id="{816D9658-5415-42C9-B193-A227A65914F5}" authorId="{1A32ED1A-865F-1C51-BF47-69ECCF3C9F03}" created="2023-06-11T17:36:58.171">
    <pc:sldMkLst xmlns:pc="http://schemas.microsoft.com/office/powerpoint/2013/main/command">
      <pc:docMk/>
      <pc:sldMk cId="605893547" sldId="409"/>
    </pc:sldMkLst>
    <p188:txBody>
      <a:bodyPr/>
      <a:lstStyle/>
      <a:p>
        <a:r>
          <a:rPr lang="de-DE"/>
          <a:t>Hinweis: Der Grundpreis muss immer beim Preisschild mit angegeben werden – bei Schildern zeigen, wo er normalerweiße angezeigt wird</a:t>
        </a:r>
      </a:p>
    </p188:txBody>
  </p188:cm>
</p188:cmLst>
</file>

<file path=ppt/comments/modernComment_1A6_8B2F15E1.xml><?xml version="1.0" encoding="utf-8"?>
<p188:cmLst xmlns:a="http://schemas.openxmlformats.org/drawingml/2006/main" xmlns:r="http://schemas.openxmlformats.org/officeDocument/2006/relationships" xmlns:p188="http://schemas.microsoft.com/office/powerpoint/2018/8/main">
  <p188:cm id="{15DDA663-842A-7148-A88B-ED43F95C931E}" authorId="{1A32ED1A-865F-1C51-BF47-69ECCF3C9F03}" created="2023-06-15T05:30:11.301">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147" len="103">
        <ac:context len="989" hash="836315635"/>
      </ac:txMk>
    </ac:txMkLst>
    <p188:pos x="10352348" y="1301461"/>
    <p188:txBody>
      <a:bodyPr/>
      <a:lstStyle/>
      <a:p>
        <a:r>
          <a:rPr lang="de-DE"/>
          <a:t>Beim Berechnen der Grundpreise überlegen, ob er exakt berechnet werden muss oder auch überschlagen werden kann. Dabei muss entschieden werden, auf welche Stelle gerundet werden soll.</a:t>
        </a:r>
      </a:p>
    </p188:txBody>
  </p188:cm>
  <p188:cm id="{86DD4DEE-9A05-A84A-A041-78DDDBE01FC1}" authorId="{1A32ED1A-865F-1C51-BF47-69ECCF3C9F03}" created="2023-06-15T05:31:24.32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251" len="146">
        <ac:context len="989" hash="836315635"/>
      </ac:txMk>
    </ac:txMkLst>
    <p188:pos x="10096316" y="1569685"/>
    <p188:txBody>
      <a:bodyPr/>
      <a:lstStyle/>
      <a:p>
        <a:r>
          <a:rPr lang="de-DE"/>
          <a:t>Bei der Berechnung des Grundpreises wird die Proportionalität ausgenutzt, indem das Verhältnis von Menge der Ware zum Preis berechnet wird.</a:t>
        </a:r>
      </a:p>
    </p188:txBody>
  </p188:cm>
  <p188:cm id="{313A91DF-7AE7-4949-AE37-E40EC06DB2EC}" authorId="{1A32ED1A-865F-1C51-BF47-69ECCF3C9F03}" created="2023-06-15T05:36:27.528">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467" len="195">
        <ac:context len="989" hash="836315635"/>
      </ac:txMk>
    </ac:txMkLst>
    <p188:pos x="10474268" y="2947381"/>
    <p188:txBody>
      <a:bodyPr/>
      <a:lstStyle/>
      <a:p>
        <a:r>
          <a:rPr lang="de-DE"/>
          <a:t>Die Größe Geld ist bei Preisen von Produkten von Bedeutung, sie müssen mit Mengenangaben in Form von kg/g und l/m in Beziehung gesetzt werden, um den Grundpreis zu berechnen.</a:t>
        </a:r>
      </a:p>
    </p188:txBody>
  </p188:cm>
  <p188:cm id="{EB59C7A4-BEC1-244F-BB59-9A73CEB9FFA4}" authorId="{1A32ED1A-865F-1C51-BF47-69ECCF3C9F03}" created="2023-06-15T05:37:21.842">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663" len="119">
        <ac:context len="989" hash="836315635"/>
      </ac:txMk>
    </ac:txMkLst>
    <p188:pos x="10632764" y="3764245"/>
    <p188:txBody>
      <a:bodyPr/>
      <a:lstStyle/>
      <a:p>
        <a:r>
          <a:rPr lang="de-DE"/>
          <a:t>Beim Berechnen der Grundpreise und bei Preisvergleichen entscheiden, wie genau gerechnet werden muss und ob eine näherungsweise Berechnung für den Vergleich ausreicht.</a:t>
        </a:r>
      </a:p>
    </p188:txBody>
  </p188:cm>
  <p188:cm id="{A45F8F2C-98E0-9245-8891-A3C5F126CAC3}" authorId="{1A32ED1A-865F-1C51-BF47-69ECCF3C9F03}" created="2023-06-15T05:37:42.984">
    <ac:txMkLst xmlns:ac="http://schemas.microsoft.com/office/drawing/2013/main/command">
      <pc:docMk xmlns:pc="http://schemas.microsoft.com/office/powerpoint/2013/main/command"/>
      <pc:sldMk xmlns:pc="http://schemas.microsoft.com/office/powerpoint/2013/main/command" cId="2335118817" sldId="422"/>
      <ac:spMk id="5" creationId="{0EA1A728-A8D0-0DEA-5C8B-DC560839CF77}"/>
      <ac:txMk cp="783" len="204">
        <ac:context len="989" hash="836315635"/>
      </ac:txMk>
    </ac:txMkLst>
    <p188:pos x="10108508" y="4312885"/>
    <p188:txBody>
      <a:bodyPr/>
      <a:lstStyle/>
      <a:p>
        <a:r>
          <a:rPr lang="de-DE"/>
          <a:t>Bei der Berechnung des Grundpreises wird die Proportionalität ausgenutzt, indem das Verhältnis von Menge der Ware zum Preis berechnet wird.</a:t>
        </a:r>
      </a:p>
    </p188:txBody>
  </p188:cm>
</p188:cmLst>
</file>

<file path=ppt/comments/modernComment_1A8_AF082815.xml><?xml version="1.0" encoding="utf-8"?>
<p188:cmLst xmlns:a="http://schemas.openxmlformats.org/drawingml/2006/main" xmlns:r="http://schemas.openxmlformats.org/officeDocument/2006/relationships" xmlns:p188="http://schemas.microsoft.com/office/powerpoint/2018/8/main">
  <p188:cm id="{49AC1C46-200A-1B40-8C03-5F610BE4288D}" authorId="{1A32ED1A-865F-1C51-BF47-69ECCF3C9F03}" created="2023-06-15T05:15:43.610">
    <ac:txMkLst xmlns:ac="http://schemas.microsoft.com/office/drawing/2013/main/command">
      <pc:docMk xmlns:pc="http://schemas.microsoft.com/office/powerpoint/2013/main/command"/>
      <pc:sldMk xmlns:pc="http://schemas.microsoft.com/office/powerpoint/2013/main/command" cId="2936547349" sldId="424"/>
      <ac:spMk id="7" creationId="{1A1DA119-CD8B-27FD-7538-954F8032CA9B}"/>
      <ac:txMk cp="90" len="530">
        <ac:context len="624" hash="2233290720"/>
      </ac:txMk>
    </ac:txMkLst>
    <p188:pos x="9889052" y="472405"/>
    <p188:txBody>
      <a:bodyPr/>
      <a:lstStyle/>
      <a:p>
        <a:r>
          <a:rPr lang="de-DE"/>
          <a:t>Kompetenzen werden durch „Haushalten“ gefördert, siehe Präsentation „Einführung Haushalten“ und entsprechende Kommentare bei den inhaltsbezogenen Kompetenzen.</a:t>
        </a:r>
      </a:p>
    </p188:txBody>
  </p188:cm>
</p188:cmLst>
</file>

<file path=ppt/diagrams/_rels/data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colors1.xml><?xml version="1.0" encoding="utf-8"?>
<dgm:colorsDef xmlns:dgm="http://schemas.openxmlformats.org/drawingml/2006/diagram" xmlns:a="http://schemas.openxmlformats.org/drawingml/2006/main" uniqueId="urn:microsoft.com/office/officeart/2005/8/colors/accent6_3">
  <dgm:title val=""/>
  <dgm:desc val=""/>
  <dgm:catLst>
    <dgm:cat type="accent6" pri="11300"/>
  </dgm:catLst>
  <dgm:styleLbl name="node0">
    <dgm:fillClrLst meth="repeat">
      <a:schemeClr val="accent6">
        <a:shade val="80000"/>
      </a:schemeClr>
    </dgm:fillClrLst>
    <dgm:linClrLst meth="repeat">
      <a:schemeClr val="lt1"/>
    </dgm:linClrLst>
    <dgm:effectClrLst/>
    <dgm:txLinClrLst/>
    <dgm:txFillClrLst/>
    <dgm:txEffectClrLst/>
  </dgm:styleLbl>
  <dgm:styleLbl name="node1">
    <dgm:fillClrLst>
      <a:schemeClr val="accent6">
        <a:shade val="80000"/>
      </a:schemeClr>
      <a:schemeClr val="accent6">
        <a:tint val="70000"/>
      </a:schemeClr>
    </dgm:fillClrLst>
    <dgm:linClrLst meth="repeat">
      <a:schemeClr val="lt1"/>
    </dgm:linClrLst>
    <dgm:effectClrLst/>
    <dgm:txLinClrLst/>
    <dgm:txFillClrLst/>
    <dgm:txEffectClrLst/>
  </dgm:styleLbl>
  <dgm:styleLbl name="alignNode1">
    <dgm:fillClrLst>
      <a:schemeClr val="accent6">
        <a:shade val="80000"/>
      </a:schemeClr>
      <a:schemeClr val="accent6">
        <a:tint val="70000"/>
      </a:schemeClr>
    </dgm:fillClrLst>
    <dgm:linClrLst>
      <a:schemeClr val="accent6">
        <a:shade val="80000"/>
      </a:schemeClr>
      <a:schemeClr val="accent6">
        <a:tint val="70000"/>
      </a:schemeClr>
    </dgm:linClrLst>
    <dgm:effectClrLst/>
    <dgm:txLinClrLst/>
    <dgm:txFillClrLst/>
    <dgm:txEffectClrLst/>
  </dgm:styleLbl>
  <dgm:styleLbl name="lnNode1">
    <dgm:fillClrLst>
      <a:schemeClr val="accent6">
        <a:shade val="80000"/>
      </a:schemeClr>
      <a:schemeClr val="accent6">
        <a:tint val="70000"/>
      </a:schemeClr>
    </dgm:fillClrLst>
    <dgm:linClrLst meth="repeat">
      <a:schemeClr val="lt1"/>
    </dgm:linClrLst>
    <dgm:effectClrLst/>
    <dgm:txLinClrLst/>
    <dgm:txFillClrLst/>
    <dgm:txEffectClrLst/>
  </dgm:styleLbl>
  <dgm:styleLbl name="vennNode1">
    <dgm:fillClrLst>
      <a:schemeClr val="accent6">
        <a:shade val="80000"/>
        <a:alpha val="50000"/>
      </a:schemeClr>
      <a:schemeClr val="accent6">
        <a:tint val="70000"/>
        <a:alpha val="50000"/>
      </a:schemeClr>
    </dgm:fillClrLst>
    <dgm:linClrLst meth="repeat">
      <a:schemeClr val="lt1"/>
    </dgm:linClrLst>
    <dgm:effectClrLst/>
    <dgm:txLinClrLst/>
    <dgm:txFillClrLst/>
    <dgm:txEffectClrLst/>
  </dgm:styleLbl>
  <dgm:styleLbl name="node2">
    <dgm:fillClrLst>
      <a:schemeClr val="accent6">
        <a:tint val="99000"/>
      </a:schemeClr>
    </dgm:fillClrLst>
    <dgm:linClrLst meth="repeat">
      <a:schemeClr val="lt1"/>
    </dgm:linClrLst>
    <dgm:effectClrLst/>
    <dgm:txLinClrLst/>
    <dgm:txFillClrLst/>
    <dgm:txEffectClrLst/>
  </dgm:styleLbl>
  <dgm:styleLbl name="node3">
    <dgm:fillClrLst>
      <a:schemeClr val="accent6">
        <a:tint val="80000"/>
      </a:schemeClr>
    </dgm:fillClrLst>
    <dgm:linClrLst meth="repeat">
      <a:schemeClr val="lt1"/>
    </dgm:linClrLst>
    <dgm:effectClrLst/>
    <dgm:txLinClrLst/>
    <dgm:txFillClrLst/>
    <dgm:txEffectClrLst/>
  </dgm:styleLbl>
  <dgm:styleLbl name="node4">
    <dgm:fillClrLst>
      <a:schemeClr val="accent6">
        <a:tint val="70000"/>
      </a:schemeClr>
    </dgm:fillClrLst>
    <dgm:linClrLst meth="repeat">
      <a:schemeClr val="lt1"/>
    </dgm:linClrLst>
    <dgm:effectClrLst/>
    <dgm:txLinClrLst/>
    <dgm:txFillClrLst/>
    <dgm:txEffectClrLst/>
  </dgm:styleLbl>
  <dgm:styleLbl name="f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6">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dgm:txEffectClrLst/>
  </dgm:styleLbl>
  <dgm:styleLbl name="f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bgSibTrans2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lt1"/>
    </dgm:txFillClrLst>
    <dgm:txEffectClrLst/>
  </dgm:styleLbl>
  <dgm:styleLbl name="sibTrans1D1">
    <dgm:fillClrLst>
      <a:schemeClr val="accent6">
        <a:shade val="90000"/>
      </a:schemeClr>
      <a:schemeClr val="accent6">
        <a:tint val="70000"/>
      </a:schemeClr>
    </dgm:fillClrLst>
    <dgm:linClrLst>
      <a:schemeClr val="accent6">
        <a:shade val="90000"/>
      </a:schemeClr>
      <a:schemeClr val="accent6">
        <a:tint val="70000"/>
      </a:schemeClr>
    </dgm:linClrLst>
    <dgm:effectClrLst/>
    <dgm:txLinClrLst/>
    <dgm:txFillClrLst meth="repeat">
      <a:schemeClr val="tx1"/>
    </dgm:txFillClrLst>
    <dgm:txEffectClrLst/>
  </dgm:styleLbl>
  <dgm:styleLbl name="callout">
    <dgm:fillClrLst meth="repeat">
      <a:schemeClr val="accent6"/>
    </dgm:fillClrLst>
    <dgm:linClrLst meth="repeat">
      <a:schemeClr val="accent6"/>
    </dgm:linClrLst>
    <dgm:effectClrLst/>
    <dgm:txLinClrLst/>
    <dgm:txFillClrLst meth="repeat">
      <a:schemeClr val="tx1"/>
    </dgm:txFillClrLst>
    <dgm:txEffectClrLst/>
  </dgm:styleLbl>
  <dgm:styleLbl name="asst0">
    <dgm:fillClrLst meth="repeat">
      <a:schemeClr val="accent6">
        <a:shade val="80000"/>
      </a:schemeClr>
    </dgm:fillClrLst>
    <dgm:linClrLst meth="repeat">
      <a:schemeClr val="lt1"/>
    </dgm:linClrLst>
    <dgm:effectClrLst/>
    <dgm:txLinClrLst/>
    <dgm:txFillClrLst/>
    <dgm:txEffectClrLst/>
  </dgm:styleLbl>
  <dgm:styleLbl name="asst1">
    <dgm:fillClrLst meth="repeat">
      <a:schemeClr val="accent6">
        <a:shade val="80000"/>
      </a:schemeClr>
    </dgm:fillClrLst>
    <dgm:linClrLst meth="repeat">
      <a:schemeClr val="lt1"/>
    </dgm:linClrLst>
    <dgm:effectClrLst/>
    <dgm:txLinClrLst/>
    <dgm:txFillClrLst/>
    <dgm:txEffectClrLst/>
  </dgm:styleLbl>
  <dgm:styleLbl name="asst2">
    <dgm:fillClrLst>
      <a:schemeClr val="accent6">
        <a:tint val="99000"/>
      </a:schemeClr>
    </dgm:fillClrLst>
    <dgm:linClrLst meth="repeat">
      <a:schemeClr val="lt1"/>
    </dgm:linClrLst>
    <dgm:effectClrLst/>
    <dgm:txLinClrLst/>
    <dgm:txFillClrLst/>
    <dgm:txEffectClrLst/>
  </dgm:styleLbl>
  <dgm:styleLbl name="asst3">
    <dgm:fillClrLst>
      <a:schemeClr val="accent6">
        <a:tint val="80000"/>
      </a:schemeClr>
    </dgm:fillClrLst>
    <dgm:linClrLst meth="repeat">
      <a:schemeClr val="lt1"/>
    </dgm:linClrLst>
    <dgm:effectClrLst/>
    <dgm:txLinClrLst/>
    <dgm:txFillClrLst/>
    <dgm:txEffectClrLst/>
  </dgm:styleLbl>
  <dgm:styleLbl name="asst4">
    <dgm:fillClrLst>
      <a:schemeClr val="accent6">
        <a:tint val="70000"/>
      </a:schemeClr>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a:tint val="90000"/>
      </a:schemeClr>
    </dgm:fillClrLst>
    <dgm:linClrLst meth="repeat">
      <a:schemeClr val="accent6">
        <a:tint val="90000"/>
      </a:schemeClr>
    </dgm:linClrLst>
    <dgm:effectClrLst/>
    <dgm:txLinClrLst/>
    <dgm:txFillClrLst/>
    <dgm:txEffectClrLst/>
  </dgm:styleLbl>
  <dgm:styleLbl name="parChTrans2D3">
    <dgm:fillClrLst meth="repeat">
      <a:schemeClr val="accent6">
        <a:tint val="70000"/>
      </a:schemeClr>
    </dgm:fillClrLst>
    <dgm:linClrLst meth="repeat">
      <a:schemeClr val="accent6">
        <a:tint val="70000"/>
      </a:schemeClr>
    </dgm:linClrLst>
    <dgm:effectClrLst/>
    <dgm:txLinClrLst/>
    <dgm:txFillClrLst/>
    <dgm:txEffectClrLst/>
  </dgm:styleLbl>
  <dgm:styleLbl name="parChTrans2D4">
    <dgm:fillClrLst meth="repeat">
      <a:schemeClr val="accent6">
        <a:tint val="50000"/>
      </a:schemeClr>
    </dgm:fillClrLst>
    <dgm:linClrLst meth="repeat">
      <a:schemeClr val="accent6">
        <a:tint val="50000"/>
      </a:schemeClr>
    </dgm:linClrLst>
    <dgm:effectClrLst/>
    <dgm:txLinClrLst/>
    <dgm:txFillClrLst meth="repeat">
      <a:schemeClr val="lt1"/>
    </dgm:txFillClrLst>
    <dgm:txEffectClrLst/>
  </dgm:styleLbl>
  <dgm:styleLbl name="parChTrans1D1">
    <dgm:fillClrLst meth="repeat">
      <a:schemeClr val="accent6">
        <a:shade val="80000"/>
      </a:schemeClr>
    </dgm:fillClrLst>
    <dgm:linClrLst meth="repeat">
      <a:schemeClr val="accent6">
        <a:shade val="80000"/>
      </a:schemeClr>
    </dgm:linClrLst>
    <dgm:effectClrLst/>
    <dgm:txLinClrLst/>
    <dgm:txFillClrLst meth="repeat">
      <a:schemeClr val="tx1"/>
    </dgm:txFillClrLst>
    <dgm:txEffectClrLst/>
  </dgm:styleLbl>
  <dgm:styleLbl name="parChTrans1D2">
    <dgm:fillClrLst meth="repeat">
      <a:schemeClr val="accent6">
        <a:tint val="99000"/>
      </a:schemeClr>
    </dgm:fillClrLst>
    <dgm:linClrLst meth="repeat">
      <a:schemeClr val="accent6">
        <a:tint val="99000"/>
      </a:schemeClr>
    </dgm:linClrLst>
    <dgm:effectClrLst/>
    <dgm:txLinClrLst/>
    <dgm:txFillClrLst meth="repeat">
      <a:schemeClr val="tx1"/>
    </dgm:txFillClrLst>
    <dgm:txEffectClrLst/>
  </dgm:styleLbl>
  <dgm:styleLbl name="parChTrans1D3">
    <dgm:fillClrLst meth="repeat">
      <a:schemeClr val="accent6">
        <a:tint val="80000"/>
      </a:schemeClr>
    </dgm:fillClrLst>
    <dgm:linClrLst meth="repeat">
      <a:schemeClr val="accent6">
        <a:tint val="80000"/>
      </a:schemeClr>
    </dgm:linClrLst>
    <dgm:effectClrLst/>
    <dgm:txLinClrLst/>
    <dgm:txFillClrLst meth="repeat">
      <a:schemeClr val="tx1"/>
    </dgm:txFillClrLst>
    <dgm:txEffectClrLst/>
  </dgm:styleLbl>
  <dgm:styleLbl name="parChTrans1D4">
    <dgm:fillClrLst meth="repeat">
      <a:schemeClr val="accent6">
        <a:tint val="70000"/>
      </a:schemeClr>
    </dgm:fillClrLst>
    <dgm:linClrLst meth="repeat">
      <a:schemeClr val="accent6">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6">
        <a:shade val="80000"/>
      </a:schemeClr>
      <a:schemeClr val="accent6">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a:tint val="70000"/>
      </a:schemeClr>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6">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6794471-6836-3D4A-91B4-291974F3F7AE}" type="doc">
      <dgm:prSet loTypeId="urn:microsoft.com/office/officeart/2005/8/layout/vList4" loCatId="" qsTypeId="urn:microsoft.com/office/officeart/2005/8/quickstyle/simple1" qsCatId="simple" csTypeId="urn:microsoft.com/office/officeart/2005/8/colors/accent6_3" csCatId="accent6" phldr="1"/>
      <dgm:spPr/>
      <dgm:t>
        <a:bodyPr/>
        <a:lstStyle/>
        <a:p>
          <a:endParaRPr lang="de-DE"/>
        </a:p>
      </dgm:t>
    </dgm:pt>
    <dgm:pt modelId="{832898AE-40A7-184B-9406-41687D5E24A0}">
      <dgm:prSet phldrT="[Text]"/>
      <dgm:spPr>
        <a:solidFill>
          <a:schemeClr val="accent1">
            <a:lumMod val="40000"/>
            <a:lumOff val="60000"/>
          </a:schemeClr>
        </a:solidFill>
      </dgm:spPr>
      <dgm:t>
        <a:bodyPr/>
        <a:lstStyle/>
        <a:p>
          <a:r>
            <a:rPr lang="de-DE" sz="1300" dirty="0">
              <a:solidFill>
                <a:schemeClr val="tx1"/>
              </a:solidFill>
            </a:rPr>
            <a:t>mathematische Schwerpunkte</a:t>
          </a:r>
        </a:p>
      </dgm:t>
    </dgm:pt>
    <dgm:pt modelId="{2D5A37C1-851A-8448-918E-669B85D6EE1D}" type="parTrans" cxnId="{A3BAC193-B970-744C-96C4-C028ABCAE844}">
      <dgm:prSet/>
      <dgm:spPr/>
      <dgm:t>
        <a:bodyPr/>
        <a:lstStyle/>
        <a:p>
          <a:endParaRPr lang="de-DE"/>
        </a:p>
      </dgm:t>
    </dgm:pt>
    <dgm:pt modelId="{966CD142-E0F6-8748-900D-224469C029AD}" type="sibTrans" cxnId="{A3BAC193-B970-744C-96C4-C028ABCAE844}">
      <dgm:prSet/>
      <dgm:spPr/>
      <dgm:t>
        <a:bodyPr/>
        <a:lstStyle/>
        <a:p>
          <a:endParaRPr lang="de-DE"/>
        </a:p>
      </dgm:t>
    </dgm:pt>
    <dgm:pt modelId="{2EE73184-E5CF-5E46-BC2F-05CFE24F5352}">
      <dgm:prSet phldrT="[Text]"/>
      <dgm:spPr/>
      <dgm:t>
        <a:bodyPr/>
        <a:lstStyle/>
        <a:p>
          <a:r>
            <a:rPr lang="de-DE" sz="1300">
              <a:solidFill>
                <a:schemeClr val="tx1"/>
              </a:solidFill>
            </a:rPr>
            <a:t>finanzielle Konzepte</a:t>
          </a:r>
        </a:p>
      </dgm:t>
    </dgm:pt>
    <dgm:pt modelId="{2E76FFD8-5306-D74C-B703-0650F03E8836}" type="parTrans" cxnId="{1EAAEE50-ABA7-D244-AB95-83FA87980F76}">
      <dgm:prSet/>
      <dgm:spPr/>
      <dgm:t>
        <a:bodyPr/>
        <a:lstStyle/>
        <a:p>
          <a:endParaRPr lang="de-DE"/>
        </a:p>
      </dgm:t>
    </dgm:pt>
    <dgm:pt modelId="{01014F57-CC2B-F547-B4B4-CAD03798EEC7}" type="sibTrans" cxnId="{1EAAEE50-ABA7-D244-AB95-83FA87980F76}">
      <dgm:prSet/>
      <dgm:spPr/>
      <dgm:t>
        <a:bodyPr/>
        <a:lstStyle/>
        <a:p>
          <a:endParaRPr lang="de-DE"/>
        </a:p>
      </dgm:t>
    </dgm:pt>
    <dgm:pt modelId="{59D6C639-321A-5F4E-9F38-CFE3BA7E63C5}">
      <dgm:prSet custT="1"/>
      <dgm:spPr/>
      <dgm:t>
        <a:bodyPr/>
        <a:lstStyle/>
        <a:p>
          <a:pPr>
            <a:buFont typeface="Symbol" pitchFamily="2" charset="2"/>
            <a:buChar char=""/>
          </a:pPr>
          <a:r>
            <a:rPr lang="de-DE" sz="1200">
              <a:solidFill>
                <a:schemeClr val="tx1"/>
              </a:solidFill>
            </a:rPr>
            <a:t>Phase 2 und 3: Vergleichen und Rechnen mit Geld</a:t>
          </a:r>
        </a:p>
      </dgm:t>
    </dgm:pt>
    <dgm:pt modelId="{E403FC43-0C8E-4F48-964B-5D29DA517B99}" type="sibTrans" cxnId="{7076A07C-A489-B14A-B238-1A699FEE4231}">
      <dgm:prSet/>
      <dgm:spPr/>
      <dgm:t>
        <a:bodyPr/>
        <a:lstStyle/>
        <a:p>
          <a:endParaRPr lang="de-DE"/>
        </a:p>
      </dgm:t>
    </dgm:pt>
    <dgm:pt modelId="{B9F092A9-E973-024E-94FF-5A3169D1EB80}" type="parTrans" cxnId="{7076A07C-A489-B14A-B238-1A699FEE4231}">
      <dgm:prSet/>
      <dgm:spPr/>
      <dgm:t>
        <a:bodyPr/>
        <a:lstStyle/>
        <a:p>
          <a:endParaRPr lang="de-DE"/>
        </a:p>
      </dgm:t>
    </dgm:pt>
    <dgm:pt modelId="{25D63D71-E27E-2841-8686-8AFCDC06F37E}">
      <dgm:prSet custT="1"/>
      <dgm:spPr>
        <a:solidFill>
          <a:schemeClr val="accent4">
            <a:lumMod val="60000"/>
            <a:lumOff val="40000"/>
          </a:schemeClr>
        </a:solidFill>
      </dgm:spPr>
      <dgm:t>
        <a:bodyPr/>
        <a:lstStyle/>
        <a:p>
          <a:r>
            <a:rPr lang="de-DE" sz="1300">
              <a:solidFill>
                <a:schemeClr val="tx1"/>
              </a:solidFill>
            </a:rPr>
            <a:t>Metakognition und Entscheidungsfindung:</a:t>
          </a:r>
        </a:p>
        <a:p>
          <a:r>
            <a:rPr lang="de-DE" sz="1200">
              <a:solidFill>
                <a:schemeClr val="tx1"/>
              </a:solidFill>
              <a:sym typeface="Wingdings" pitchFamily="2" charset="2"/>
            </a:rPr>
            <a:t></a:t>
          </a:r>
          <a:r>
            <a:rPr lang="de-DE" sz="1200">
              <a:solidFill>
                <a:schemeClr val="tx1"/>
              </a:solidFill>
            </a:rPr>
            <a:t> Kritisches Denken anwenden, um Entscheidungen zu überprüfen und zu verbessern</a:t>
          </a:r>
        </a:p>
        <a:p>
          <a:r>
            <a:rPr lang="de-DE" sz="1200">
              <a:solidFill>
                <a:schemeClr val="tx1"/>
              </a:solidFill>
              <a:sym typeface="Wingdings" pitchFamily="2" charset="2"/>
            </a:rPr>
            <a:t></a:t>
          </a:r>
          <a:r>
            <a:rPr lang="de-DE" sz="1200">
              <a:solidFill>
                <a:schemeClr val="tx1"/>
              </a:solidFill>
            </a:rPr>
            <a:t> sich dem Einfluss von Emotionen bei Produktvergleichen bewusstwerden und Richtlinine für sinnvolle, rationale Vergleiche kennenlernen</a:t>
          </a:r>
        </a:p>
      </dgm:t>
    </dgm:pt>
    <dgm:pt modelId="{03089CC7-324E-1A45-831D-AAF842974107}" type="parTrans" cxnId="{DA6A2677-6531-DA41-A042-730C80FDD98D}">
      <dgm:prSet/>
      <dgm:spPr/>
      <dgm:t>
        <a:bodyPr/>
        <a:lstStyle/>
        <a:p>
          <a:endParaRPr lang="de-DE"/>
        </a:p>
      </dgm:t>
    </dgm:pt>
    <dgm:pt modelId="{DA86B2C5-8D15-A140-9F8C-A5224C059AB3}" type="sibTrans" cxnId="{DA6A2677-6531-DA41-A042-730C80FDD98D}">
      <dgm:prSet/>
      <dgm:spPr/>
      <dgm:t>
        <a:bodyPr/>
        <a:lstStyle/>
        <a:p>
          <a:endParaRPr lang="de-DE"/>
        </a:p>
      </dgm:t>
    </dgm:pt>
    <dgm:pt modelId="{7ECA6D7A-1774-C340-A46E-E57B83FCEE1B}">
      <dgm:prSet custT="1"/>
      <dgm:spPr/>
      <dgm:t>
        <a:bodyPr/>
        <a:lstStyle/>
        <a:p>
          <a:r>
            <a:rPr lang="de-DE" sz="1200">
              <a:solidFill>
                <a:schemeClr val="tx1"/>
              </a:solidFill>
            </a:rPr>
            <a:t>Budgetieren - Ausgaben nur im Rahmen der fin. Mittel</a:t>
          </a:r>
        </a:p>
      </dgm:t>
    </dgm:pt>
    <dgm:pt modelId="{4431910A-B05C-0E43-AD61-1EA8DDDCD178}" type="parTrans" cxnId="{F2B226BB-89C7-4245-AC5B-95011A15999F}">
      <dgm:prSet/>
      <dgm:spPr/>
      <dgm:t>
        <a:bodyPr/>
        <a:lstStyle/>
        <a:p>
          <a:endParaRPr lang="de-DE"/>
        </a:p>
      </dgm:t>
    </dgm:pt>
    <dgm:pt modelId="{6E8134A6-8A84-D04C-AA25-87D4684E09C6}" type="sibTrans" cxnId="{F2B226BB-89C7-4245-AC5B-95011A15999F}">
      <dgm:prSet/>
      <dgm:spPr/>
      <dgm:t>
        <a:bodyPr/>
        <a:lstStyle/>
        <a:p>
          <a:endParaRPr lang="de-DE"/>
        </a:p>
      </dgm:t>
    </dgm:pt>
    <dgm:pt modelId="{B8BD625E-4807-2347-A43A-392FA06FCCA9}">
      <dgm:prSet custT="1"/>
      <dgm:spPr/>
      <dgm:t>
        <a:bodyPr/>
        <a:lstStyle/>
        <a:p>
          <a:r>
            <a:rPr lang="de-DE" sz="1200">
              <a:solidFill>
                <a:schemeClr val="tx1"/>
              </a:solidFill>
            </a:rPr>
            <a:t>nötige und unnötige Ausgaben/ Bedürfnisse vs. Wünsche</a:t>
          </a:r>
        </a:p>
      </dgm:t>
    </dgm:pt>
    <dgm:pt modelId="{0188E91B-F99B-1F4B-99BC-9CC1E4BEB3E5}" type="parTrans" cxnId="{39AD82E9-708B-A042-BA53-63B3734D303A}">
      <dgm:prSet/>
      <dgm:spPr/>
      <dgm:t>
        <a:bodyPr/>
        <a:lstStyle/>
        <a:p>
          <a:endParaRPr lang="de-DE"/>
        </a:p>
      </dgm:t>
    </dgm:pt>
    <dgm:pt modelId="{BFF1E507-93D5-F84A-9233-442A6B53C84B}" type="sibTrans" cxnId="{39AD82E9-708B-A042-BA53-63B3734D303A}">
      <dgm:prSet/>
      <dgm:spPr/>
      <dgm:t>
        <a:bodyPr/>
        <a:lstStyle/>
        <a:p>
          <a:endParaRPr lang="de-DE"/>
        </a:p>
      </dgm:t>
    </dgm:pt>
    <dgm:pt modelId="{B1072AE1-1EE7-E240-A32B-497FD6C427E4}">
      <dgm:prSet custT="1"/>
      <dgm:spPr/>
      <dgm:t>
        <a:bodyPr/>
        <a:lstStyle/>
        <a:p>
          <a:r>
            <a:rPr lang="de-DE" sz="1200">
              <a:solidFill>
                <a:schemeClr val="tx1"/>
              </a:solidFill>
            </a:rPr>
            <a:t>Werbetricks/Marketing und der Einfluss auf das Kaufverhalten</a:t>
          </a:r>
        </a:p>
      </dgm:t>
    </dgm:pt>
    <dgm:pt modelId="{89E75EEB-DE5A-3349-A7A9-130A3118C04A}" type="parTrans" cxnId="{EDEB76DC-1C04-AB4B-A035-D86569B28A5F}">
      <dgm:prSet/>
      <dgm:spPr/>
      <dgm:t>
        <a:bodyPr/>
        <a:lstStyle/>
        <a:p>
          <a:endParaRPr lang="de-DE"/>
        </a:p>
      </dgm:t>
    </dgm:pt>
    <dgm:pt modelId="{25B411C5-5C19-3A47-9448-00FC04A0C27D}" type="sibTrans" cxnId="{EDEB76DC-1C04-AB4B-A035-D86569B28A5F}">
      <dgm:prSet/>
      <dgm:spPr/>
      <dgm:t>
        <a:bodyPr/>
        <a:lstStyle/>
        <a:p>
          <a:endParaRPr lang="de-DE"/>
        </a:p>
      </dgm:t>
    </dgm:pt>
    <dgm:pt modelId="{32E7A933-A5EE-A847-98F6-953138D19D5A}">
      <dgm:prSet custT="1"/>
      <dgm:spPr/>
      <dgm:t>
        <a:bodyPr/>
        <a:lstStyle/>
        <a:p>
          <a:r>
            <a:rPr lang="de-DE" sz="1200">
              <a:solidFill>
                <a:schemeClr val="tx1"/>
              </a:solidFill>
            </a:rPr>
            <a:t>Sinnvolle Produktvergleiche anstellen</a:t>
          </a:r>
        </a:p>
      </dgm:t>
    </dgm:pt>
    <dgm:pt modelId="{0D84E933-DC94-0840-87F7-18A183EB15A4}" type="parTrans" cxnId="{87B33757-EAE6-DB41-B93A-762DC1E8AC97}">
      <dgm:prSet/>
      <dgm:spPr/>
      <dgm:t>
        <a:bodyPr/>
        <a:lstStyle/>
        <a:p>
          <a:endParaRPr lang="de-DE"/>
        </a:p>
      </dgm:t>
    </dgm:pt>
    <dgm:pt modelId="{26F5FC65-CF58-0A45-9748-AB1A651A5C09}" type="sibTrans" cxnId="{87B33757-EAE6-DB41-B93A-762DC1E8AC97}">
      <dgm:prSet/>
      <dgm:spPr/>
      <dgm:t>
        <a:bodyPr/>
        <a:lstStyle/>
        <a:p>
          <a:endParaRPr lang="de-DE"/>
        </a:p>
      </dgm:t>
    </dgm:pt>
    <dgm:pt modelId="{92FD8EE1-545F-2A40-9279-4EE45420EF9F}">
      <dgm:prSet custT="1"/>
      <dgm:spPr/>
      <dgm:t>
        <a:bodyPr/>
        <a:lstStyle/>
        <a:p>
          <a:r>
            <a:rPr lang="de-DE" sz="1200">
              <a:solidFill>
                <a:schemeClr val="tx1"/>
              </a:solidFill>
              <a:sym typeface="Wingdings" pitchFamily="2" charset="2"/>
            </a:rPr>
            <a:t></a:t>
          </a:r>
          <a:r>
            <a:rPr lang="de-DE" sz="1200">
              <a:solidFill>
                <a:schemeClr val="tx1"/>
              </a:solidFill>
            </a:rPr>
            <a:t> Grundpreis: Proportionalität erkennen und nutzen</a:t>
          </a:r>
        </a:p>
      </dgm:t>
    </dgm:pt>
    <dgm:pt modelId="{60D80DDB-B438-CD4B-BB0F-73B17CFC0C4B}" type="parTrans" cxnId="{A65CC2AB-0821-E14F-A934-0C73F3DD9FB7}">
      <dgm:prSet/>
      <dgm:spPr/>
      <dgm:t>
        <a:bodyPr/>
        <a:lstStyle/>
        <a:p>
          <a:endParaRPr lang="de-DE"/>
        </a:p>
      </dgm:t>
    </dgm:pt>
    <dgm:pt modelId="{75FCA3A9-D8F4-624E-94B3-EAEC27BF15F3}" type="sibTrans" cxnId="{A65CC2AB-0821-E14F-A934-0C73F3DD9FB7}">
      <dgm:prSet/>
      <dgm:spPr/>
      <dgm:t>
        <a:bodyPr/>
        <a:lstStyle/>
        <a:p>
          <a:endParaRPr lang="de-DE"/>
        </a:p>
      </dgm:t>
    </dgm:pt>
    <dgm:pt modelId="{00FE59E2-7775-BD4B-8851-412553CBEA86}">
      <dgm:prSet custT="1"/>
      <dgm:spPr/>
      <dgm:t>
        <a:bodyPr/>
        <a:lstStyle/>
        <a:p>
          <a:r>
            <a:rPr lang="de-DE" sz="1200">
              <a:solidFill>
                <a:schemeClr val="tx1"/>
              </a:solidFill>
            </a:rPr>
            <a:t>Preise und Preisvergleiche</a:t>
          </a:r>
        </a:p>
      </dgm:t>
    </dgm:pt>
    <dgm:pt modelId="{06C4EB0F-9514-084A-A9B9-D97B3A2A99D4}" type="parTrans" cxnId="{DE773F1E-0863-7542-BB41-CDD04E1914AD}">
      <dgm:prSet/>
      <dgm:spPr/>
      <dgm:t>
        <a:bodyPr/>
        <a:lstStyle/>
        <a:p>
          <a:endParaRPr lang="de-DE"/>
        </a:p>
      </dgm:t>
    </dgm:pt>
    <dgm:pt modelId="{DE15620C-7E9F-E440-AB3F-217EB713683A}" type="sibTrans" cxnId="{DE773F1E-0863-7542-BB41-CDD04E1914AD}">
      <dgm:prSet/>
      <dgm:spPr/>
      <dgm:t>
        <a:bodyPr/>
        <a:lstStyle/>
        <a:p>
          <a:endParaRPr lang="de-DE"/>
        </a:p>
      </dgm:t>
    </dgm:pt>
    <dgm:pt modelId="{F6065B85-0960-484B-B210-12E3AF389C43}" type="pres">
      <dgm:prSet presAssocID="{D6794471-6836-3D4A-91B4-291974F3F7AE}" presName="linear" presStyleCnt="0">
        <dgm:presLayoutVars>
          <dgm:dir/>
          <dgm:resizeHandles val="exact"/>
        </dgm:presLayoutVars>
      </dgm:prSet>
      <dgm:spPr/>
    </dgm:pt>
    <dgm:pt modelId="{E9202358-A3C2-5C4E-A198-D075091ECFC1}" type="pres">
      <dgm:prSet presAssocID="{832898AE-40A7-184B-9406-41687D5E24A0}" presName="comp" presStyleCnt="0"/>
      <dgm:spPr/>
    </dgm:pt>
    <dgm:pt modelId="{0EDF113B-5552-354E-AE75-40E3AE1B4331}" type="pres">
      <dgm:prSet presAssocID="{832898AE-40A7-184B-9406-41687D5E24A0}" presName="box" presStyleLbl="node1" presStyleIdx="0" presStyleCnt="3" custScaleY="150304" custLinFactNeighborX="-34399" custLinFactNeighborY="-38598"/>
      <dgm:spPr/>
    </dgm:pt>
    <dgm:pt modelId="{05910972-8591-CD40-A29B-1952660341D9}" type="pres">
      <dgm:prSet presAssocID="{832898AE-40A7-184B-9406-41687D5E24A0}" presName="img" presStyleLbl="fgImgPlace1" presStyleIdx="0" presStyleCnt="3" custScaleX="94042" custScaleY="126775"/>
      <dgm:spPr>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dgm:spPr>
    </dgm:pt>
    <dgm:pt modelId="{B44098C1-F619-B649-AB1D-8F9ACF065937}" type="pres">
      <dgm:prSet presAssocID="{832898AE-40A7-184B-9406-41687D5E24A0}" presName="text" presStyleLbl="node1" presStyleIdx="0" presStyleCnt="3">
        <dgm:presLayoutVars>
          <dgm:bulletEnabled val="1"/>
        </dgm:presLayoutVars>
      </dgm:prSet>
      <dgm:spPr/>
    </dgm:pt>
    <dgm:pt modelId="{AA837F92-4EE1-9D43-83AA-6BA831AEB96C}" type="pres">
      <dgm:prSet presAssocID="{966CD142-E0F6-8748-900D-224469C029AD}" presName="spacer" presStyleCnt="0"/>
      <dgm:spPr/>
    </dgm:pt>
    <dgm:pt modelId="{BB33E8B8-8D27-194E-AD04-357D40102443}" type="pres">
      <dgm:prSet presAssocID="{2EE73184-E5CF-5E46-BC2F-05CFE24F5352}" presName="comp" presStyleCnt="0"/>
      <dgm:spPr/>
    </dgm:pt>
    <dgm:pt modelId="{DE51C3FF-D936-2049-BCFB-8E982014E0A1}" type="pres">
      <dgm:prSet presAssocID="{2EE73184-E5CF-5E46-BC2F-05CFE24F5352}" presName="box" presStyleLbl="node1" presStyleIdx="1" presStyleCnt="3" custScaleY="164319"/>
      <dgm:spPr/>
    </dgm:pt>
    <dgm:pt modelId="{8A04EB5A-B13E-5D4C-A824-17692B2D4E69}" type="pres">
      <dgm:prSet presAssocID="{2EE73184-E5CF-5E46-BC2F-05CFE24F5352}" presName="img" presStyleLbl="fgImgPlace1" presStyleIdx="1" presStyleCnt="3" custScaleX="97587" custScaleY="114715"/>
      <dgm:spPr>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dgm:spPr>
    </dgm:pt>
    <dgm:pt modelId="{B27D7DE7-DB18-B94C-AB38-923CCE0B87DC}" type="pres">
      <dgm:prSet presAssocID="{2EE73184-E5CF-5E46-BC2F-05CFE24F5352}" presName="text" presStyleLbl="node1" presStyleIdx="1" presStyleCnt="3">
        <dgm:presLayoutVars>
          <dgm:bulletEnabled val="1"/>
        </dgm:presLayoutVars>
      </dgm:prSet>
      <dgm:spPr/>
    </dgm:pt>
    <dgm:pt modelId="{34F90413-24BB-FD4C-AA8F-57FB1255D043}" type="pres">
      <dgm:prSet presAssocID="{01014F57-CC2B-F547-B4B4-CAD03798EEC7}" presName="spacer" presStyleCnt="0"/>
      <dgm:spPr/>
    </dgm:pt>
    <dgm:pt modelId="{7B307D36-FB2A-3441-850E-57CC926B9172}" type="pres">
      <dgm:prSet presAssocID="{25D63D71-E27E-2841-8686-8AFCDC06F37E}" presName="comp" presStyleCnt="0"/>
      <dgm:spPr/>
    </dgm:pt>
    <dgm:pt modelId="{4B79CC42-C8E4-6444-BCF2-E6F343BAF546}" type="pres">
      <dgm:prSet presAssocID="{25D63D71-E27E-2841-8686-8AFCDC06F37E}" presName="box" presStyleLbl="node1" presStyleIdx="2" presStyleCnt="3" custScaleY="205475"/>
      <dgm:spPr/>
    </dgm:pt>
    <dgm:pt modelId="{E6B6EAC0-C8FA-FD4F-B8EC-6F3DB15A9590}" type="pres">
      <dgm:prSet presAssocID="{25D63D71-E27E-2841-8686-8AFCDC06F37E}" presName="img" presStyleLbl="fgImgPlace1" presStyleIdx="2" presStyleCnt="3" custScaleX="94254" custScaleY="128454"/>
      <dgm:spPr>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dgm:spPr>
    </dgm:pt>
    <dgm:pt modelId="{4A30D864-61FE-054E-A101-6378CC223102}" type="pres">
      <dgm:prSet presAssocID="{25D63D71-E27E-2841-8686-8AFCDC06F37E}" presName="text" presStyleLbl="node1" presStyleIdx="2" presStyleCnt="3">
        <dgm:presLayoutVars>
          <dgm:bulletEnabled val="1"/>
        </dgm:presLayoutVars>
      </dgm:prSet>
      <dgm:spPr/>
    </dgm:pt>
  </dgm:ptLst>
  <dgm:cxnLst>
    <dgm:cxn modelId="{32A1ED00-ABB0-5743-9977-8D0FC4D31B38}" type="presOf" srcId="{25D63D71-E27E-2841-8686-8AFCDC06F37E}" destId="{4B79CC42-C8E4-6444-BCF2-E6F343BAF546}" srcOrd="0" destOrd="0" presId="urn:microsoft.com/office/officeart/2005/8/layout/vList4"/>
    <dgm:cxn modelId="{7062D40C-6BEF-2B43-8234-3D38125F6BED}" type="presOf" srcId="{25D63D71-E27E-2841-8686-8AFCDC06F37E}" destId="{4A30D864-61FE-054E-A101-6378CC223102}" srcOrd="1" destOrd="0" presId="urn:microsoft.com/office/officeart/2005/8/layout/vList4"/>
    <dgm:cxn modelId="{DE773F1E-0863-7542-BB41-CDD04E1914AD}" srcId="{2EE73184-E5CF-5E46-BC2F-05CFE24F5352}" destId="{00FE59E2-7775-BD4B-8851-412553CBEA86}" srcOrd="3" destOrd="0" parTransId="{06C4EB0F-9514-084A-A9B9-D97B3A2A99D4}" sibTransId="{DE15620C-7E9F-E440-AB3F-217EB713683A}"/>
    <dgm:cxn modelId="{A01AE721-B5FE-4743-9381-59CF10092B90}" type="presOf" srcId="{7ECA6D7A-1774-C340-A46E-E57B83FCEE1B}" destId="{DE51C3FF-D936-2049-BCFB-8E982014E0A1}" srcOrd="0" destOrd="1" presId="urn:microsoft.com/office/officeart/2005/8/layout/vList4"/>
    <dgm:cxn modelId="{65CA7C23-BBD4-3F4D-8B59-1B836DD49398}" type="presOf" srcId="{59D6C639-321A-5F4E-9F38-CFE3BA7E63C5}" destId="{0EDF113B-5552-354E-AE75-40E3AE1B4331}" srcOrd="0" destOrd="1" presId="urn:microsoft.com/office/officeart/2005/8/layout/vList4"/>
    <dgm:cxn modelId="{0382A529-49C6-E740-BBF0-5905D9044AA7}" type="presOf" srcId="{32E7A933-A5EE-A847-98F6-953138D19D5A}" destId="{B44098C1-F619-B649-AB1D-8F9ACF065937}" srcOrd="1" destOrd="2" presId="urn:microsoft.com/office/officeart/2005/8/layout/vList4"/>
    <dgm:cxn modelId="{C180912A-FB90-884A-81F8-A678C363C23D}" type="presOf" srcId="{B1072AE1-1EE7-E240-A32B-497FD6C427E4}" destId="{B27D7DE7-DB18-B94C-AB38-923CCE0B87DC}" srcOrd="1" destOrd="3" presId="urn:microsoft.com/office/officeart/2005/8/layout/vList4"/>
    <dgm:cxn modelId="{10FFB043-5F34-D542-A3AF-25A1CECF43E3}" type="presOf" srcId="{B1072AE1-1EE7-E240-A32B-497FD6C427E4}" destId="{DE51C3FF-D936-2049-BCFB-8E982014E0A1}" srcOrd="0" destOrd="3" presId="urn:microsoft.com/office/officeart/2005/8/layout/vList4"/>
    <dgm:cxn modelId="{FD069847-5F61-894B-B117-14995D4A6BD6}" type="presOf" srcId="{832898AE-40A7-184B-9406-41687D5E24A0}" destId="{B44098C1-F619-B649-AB1D-8F9ACF065937}" srcOrd="1" destOrd="0" presId="urn:microsoft.com/office/officeart/2005/8/layout/vList4"/>
    <dgm:cxn modelId="{6284714A-77DC-F94C-BE04-BD5F5EED9812}" type="presOf" srcId="{2EE73184-E5CF-5E46-BC2F-05CFE24F5352}" destId="{B27D7DE7-DB18-B94C-AB38-923CCE0B87DC}" srcOrd="1" destOrd="0" presId="urn:microsoft.com/office/officeart/2005/8/layout/vList4"/>
    <dgm:cxn modelId="{1EAAEE50-ABA7-D244-AB95-83FA87980F76}" srcId="{D6794471-6836-3D4A-91B4-291974F3F7AE}" destId="{2EE73184-E5CF-5E46-BC2F-05CFE24F5352}" srcOrd="1" destOrd="0" parTransId="{2E76FFD8-5306-D74C-B703-0650F03E8836}" sibTransId="{01014F57-CC2B-F547-B4B4-CAD03798EEC7}"/>
    <dgm:cxn modelId="{87B33757-EAE6-DB41-B93A-762DC1E8AC97}" srcId="{832898AE-40A7-184B-9406-41687D5E24A0}" destId="{32E7A933-A5EE-A847-98F6-953138D19D5A}" srcOrd="1" destOrd="0" parTransId="{0D84E933-DC94-0840-87F7-18A183EB15A4}" sibTransId="{26F5FC65-CF58-0A45-9748-AB1A651A5C09}"/>
    <dgm:cxn modelId="{561E445A-963D-EA4B-BAD0-5260B7B68475}" type="presOf" srcId="{D6794471-6836-3D4A-91B4-291974F3F7AE}" destId="{F6065B85-0960-484B-B210-12E3AF389C43}" srcOrd="0" destOrd="0" presId="urn:microsoft.com/office/officeart/2005/8/layout/vList4"/>
    <dgm:cxn modelId="{729E036B-4917-5147-91C0-9CC095F2C2E4}" type="presOf" srcId="{B8BD625E-4807-2347-A43A-392FA06FCCA9}" destId="{DE51C3FF-D936-2049-BCFB-8E982014E0A1}" srcOrd="0" destOrd="2" presId="urn:microsoft.com/office/officeart/2005/8/layout/vList4"/>
    <dgm:cxn modelId="{D4896371-179C-9D42-816F-21F34B6CBFE0}" type="presOf" srcId="{32E7A933-A5EE-A847-98F6-953138D19D5A}" destId="{0EDF113B-5552-354E-AE75-40E3AE1B4331}" srcOrd="0" destOrd="2" presId="urn:microsoft.com/office/officeart/2005/8/layout/vList4"/>
    <dgm:cxn modelId="{DA6A2677-6531-DA41-A042-730C80FDD98D}" srcId="{D6794471-6836-3D4A-91B4-291974F3F7AE}" destId="{25D63D71-E27E-2841-8686-8AFCDC06F37E}" srcOrd="2" destOrd="0" parTransId="{03089CC7-324E-1A45-831D-AAF842974107}" sibTransId="{DA86B2C5-8D15-A140-9F8C-A5224C059AB3}"/>
    <dgm:cxn modelId="{7076A07C-A489-B14A-B238-1A699FEE4231}" srcId="{832898AE-40A7-184B-9406-41687D5E24A0}" destId="{59D6C639-321A-5F4E-9F38-CFE3BA7E63C5}" srcOrd="0" destOrd="0" parTransId="{B9F092A9-E973-024E-94FF-5A3169D1EB80}" sibTransId="{E403FC43-0C8E-4F48-964B-5D29DA517B99}"/>
    <dgm:cxn modelId="{A3BAC193-B970-744C-96C4-C028ABCAE844}" srcId="{D6794471-6836-3D4A-91B4-291974F3F7AE}" destId="{832898AE-40A7-184B-9406-41687D5E24A0}" srcOrd="0" destOrd="0" parTransId="{2D5A37C1-851A-8448-918E-669B85D6EE1D}" sibTransId="{966CD142-E0F6-8748-900D-224469C029AD}"/>
    <dgm:cxn modelId="{61C2B2A0-0C3E-2346-8826-08691061433A}" type="presOf" srcId="{00FE59E2-7775-BD4B-8851-412553CBEA86}" destId="{B27D7DE7-DB18-B94C-AB38-923CCE0B87DC}" srcOrd="1" destOrd="4" presId="urn:microsoft.com/office/officeart/2005/8/layout/vList4"/>
    <dgm:cxn modelId="{A65CC2AB-0821-E14F-A934-0C73F3DD9FB7}" srcId="{832898AE-40A7-184B-9406-41687D5E24A0}" destId="{92FD8EE1-545F-2A40-9279-4EE45420EF9F}" srcOrd="2" destOrd="0" parTransId="{60D80DDB-B438-CD4B-BB0F-73B17CFC0C4B}" sibTransId="{75FCA3A9-D8F4-624E-94B3-EAEC27BF15F3}"/>
    <dgm:cxn modelId="{AF67D6AB-83F5-0A49-A4D3-B7BE4B259A38}" type="presOf" srcId="{59D6C639-321A-5F4E-9F38-CFE3BA7E63C5}" destId="{B44098C1-F619-B649-AB1D-8F9ACF065937}" srcOrd="1" destOrd="1" presId="urn:microsoft.com/office/officeart/2005/8/layout/vList4"/>
    <dgm:cxn modelId="{F2B226BB-89C7-4245-AC5B-95011A15999F}" srcId="{2EE73184-E5CF-5E46-BC2F-05CFE24F5352}" destId="{7ECA6D7A-1774-C340-A46E-E57B83FCEE1B}" srcOrd="0" destOrd="0" parTransId="{4431910A-B05C-0E43-AD61-1EA8DDDCD178}" sibTransId="{6E8134A6-8A84-D04C-AA25-87D4684E09C6}"/>
    <dgm:cxn modelId="{AB98CEBE-77AA-6742-9424-3D05464445EA}" type="presOf" srcId="{2EE73184-E5CF-5E46-BC2F-05CFE24F5352}" destId="{DE51C3FF-D936-2049-BCFB-8E982014E0A1}" srcOrd="0" destOrd="0" presId="urn:microsoft.com/office/officeart/2005/8/layout/vList4"/>
    <dgm:cxn modelId="{2CC38AC0-7407-0543-81F1-CD2CD622AF3A}" type="presOf" srcId="{832898AE-40A7-184B-9406-41687D5E24A0}" destId="{0EDF113B-5552-354E-AE75-40E3AE1B4331}" srcOrd="0" destOrd="0" presId="urn:microsoft.com/office/officeart/2005/8/layout/vList4"/>
    <dgm:cxn modelId="{0C5CDBCB-DA31-864B-9A74-FE07911FAB62}" type="presOf" srcId="{7ECA6D7A-1774-C340-A46E-E57B83FCEE1B}" destId="{B27D7DE7-DB18-B94C-AB38-923CCE0B87DC}" srcOrd="1" destOrd="1" presId="urn:microsoft.com/office/officeart/2005/8/layout/vList4"/>
    <dgm:cxn modelId="{BEB518CD-1C2F-8E42-8A1D-B9D4ADC408EA}" type="presOf" srcId="{B8BD625E-4807-2347-A43A-392FA06FCCA9}" destId="{B27D7DE7-DB18-B94C-AB38-923CCE0B87DC}" srcOrd="1" destOrd="2" presId="urn:microsoft.com/office/officeart/2005/8/layout/vList4"/>
    <dgm:cxn modelId="{EDEB76DC-1C04-AB4B-A035-D86569B28A5F}" srcId="{2EE73184-E5CF-5E46-BC2F-05CFE24F5352}" destId="{B1072AE1-1EE7-E240-A32B-497FD6C427E4}" srcOrd="2" destOrd="0" parTransId="{89E75EEB-DE5A-3349-A7A9-130A3118C04A}" sibTransId="{25B411C5-5C19-3A47-9448-00FC04A0C27D}"/>
    <dgm:cxn modelId="{B6346BDE-2C88-EE45-8AC1-CD2891E91FBC}" type="presOf" srcId="{00FE59E2-7775-BD4B-8851-412553CBEA86}" destId="{DE51C3FF-D936-2049-BCFB-8E982014E0A1}" srcOrd="0" destOrd="4" presId="urn:microsoft.com/office/officeart/2005/8/layout/vList4"/>
    <dgm:cxn modelId="{5AF0E8E4-FB03-7C43-B037-E69D06B203D3}" type="presOf" srcId="{92FD8EE1-545F-2A40-9279-4EE45420EF9F}" destId="{0EDF113B-5552-354E-AE75-40E3AE1B4331}" srcOrd="0" destOrd="3" presId="urn:microsoft.com/office/officeart/2005/8/layout/vList4"/>
    <dgm:cxn modelId="{39AD82E9-708B-A042-BA53-63B3734D303A}" srcId="{2EE73184-E5CF-5E46-BC2F-05CFE24F5352}" destId="{B8BD625E-4807-2347-A43A-392FA06FCCA9}" srcOrd="1" destOrd="0" parTransId="{0188E91B-F99B-1F4B-99BC-9CC1E4BEB3E5}" sibTransId="{BFF1E507-93D5-F84A-9233-442A6B53C84B}"/>
    <dgm:cxn modelId="{953517EB-D447-C547-ACB6-4A9B04FA3FD0}" type="presOf" srcId="{92FD8EE1-545F-2A40-9279-4EE45420EF9F}" destId="{B44098C1-F619-B649-AB1D-8F9ACF065937}" srcOrd="1" destOrd="3" presId="urn:microsoft.com/office/officeart/2005/8/layout/vList4"/>
    <dgm:cxn modelId="{1FC69527-BBAE-4248-9F1E-3AC54A0BE217}" type="presParOf" srcId="{F6065B85-0960-484B-B210-12E3AF389C43}" destId="{E9202358-A3C2-5C4E-A198-D075091ECFC1}" srcOrd="0" destOrd="0" presId="urn:microsoft.com/office/officeart/2005/8/layout/vList4"/>
    <dgm:cxn modelId="{BF0F86CC-5194-2844-8E1F-58996A142291}" type="presParOf" srcId="{E9202358-A3C2-5C4E-A198-D075091ECFC1}" destId="{0EDF113B-5552-354E-AE75-40E3AE1B4331}" srcOrd="0" destOrd="0" presId="urn:microsoft.com/office/officeart/2005/8/layout/vList4"/>
    <dgm:cxn modelId="{D1CF5974-31E8-7145-ABEE-4D615768EF45}" type="presParOf" srcId="{E9202358-A3C2-5C4E-A198-D075091ECFC1}" destId="{05910972-8591-CD40-A29B-1952660341D9}" srcOrd="1" destOrd="0" presId="urn:microsoft.com/office/officeart/2005/8/layout/vList4"/>
    <dgm:cxn modelId="{CE6D1ADB-81ED-F447-8BEA-F27AADC79FB9}" type="presParOf" srcId="{E9202358-A3C2-5C4E-A198-D075091ECFC1}" destId="{B44098C1-F619-B649-AB1D-8F9ACF065937}" srcOrd="2" destOrd="0" presId="urn:microsoft.com/office/officeart/2005/8/layout/vList4"/>
    <dgm:cxn modelId="{EA3F3A68-3C3D-7A4A-AA63-DAA8FA96D655}" type="presParOf" srcId="{F6065B85-0960-484B-B210-12E3AF389C43}" destId="{AA837F92-4EE1-9D43-83AA-6BA831AEB96C}" srcOrd="1" destOrd="0" presId="urn:microsoft.com/office/officeart/2005/8/layout/vList4"/>
    <dgm:cxn modelId="{FE248749-D7CB-D645-A321-2148309EC317}" type="presParOf" srcId="{F6065B85-0960-484B-B210-12E3AF389C43}" destId="{BB33E8B8-8D27-194E-AD04-357D40102443}" srcOrd="2" destOrd="0" presId="urn:microsoft.com/office/officeart/2005/8/layout/vList4"/>
    <dgm:cxn modelId="{91ADE1C2-98E6-0B4C-A9A0-5EE4833CAC2C}" type="presParOf" srcId="{BB33E8B8-8D27-194E-AD04-357D40102443}" destId="{DE51C3FF-D936-2049-BCFB-8E982014E0A1}" srcOrd="0" destOrd="0" presId="urn:microsoft.com/office/officeart/2005/8/layout/vList4"/>
    <dgm:cxn modelId="{C18E0ED7-BBC8-3247-8A31-FDCFCBE611AA}" type="presParOf" srcId="{BB33E8B8-8D27-194E-AD04-357D40102443}" destId="{8A04EB5A-B13E-5D4C-A824-17692B2D4E69}" srcOrd="1" destOrd="0" presId="urn:microsoft.com/office/officeart/2005/8/layout/vList4"/>
    <dgm:cxn modelId="{B65A852C-0ED9-814D-9DBA-936C43DD885E}" type="presParOf" srcId="{BB33E8B8-8D27-194E-AD04-357D40102443}" destId="{B27D7DE7-DB18-B94C-AB38-923CCE0B87DC}" srcOrd="2" destOrd="0" presId="urn:microsoft.com/office/officeart/2005/8/layout/vList4"/>
    <dgm:cxn modelId="{9CBC3CD5-0E56-9B42-8EB6-3BE1486120C4}" type="presParOf" srcId="{F6065B85-0960-484B-B210-12E3AF389C43}" destId="{34F90413-24BB-FD4C-AA8F-57FB1255D043}" srcOrd="3" destOrd="0" presId="urn:microsoft.com/office/officeart/2005/8/layout/vList4"/>
    <dgm:cxn modelId="{E5F87DF2-1B08-1049-B585-4DC4885ABD41}" type="presParOf" srcId="{F6065B85-0960-484B-B210-12E3AF389C43}" destId="{7B307D36-FB2A-3441-850E-57CC926B9172}" srcOrd="4" destOrd="0" presId="urn:microsoft.com/office/officeart/2005/8/layout/vList4"/>
    <dgm:cxn modelId="{7BF3338B-F6CA-EE42-8227-A9CB23588A44}" type="presParOf" srcId="{7B307D36-FB2A-3441-850E-57CC926B9172}" destId="{4B79CC42-C8E4-6444-BCF2-E6F343BAF546}" srcOrd="0" destOrd="0" presId="urn:microsoft.com/office/officeart/2005/8/layout/vList4"/>
    <dgm:cxn modelId="{B35677C0-DDBE-B049-81BE-FF161533DD2D}" type="presParOf" srcId="{7B307D36-FB2A-3441-850E-57CC926B9172}" destId="{E6B6EAC0-C8FA-FD4F-B8EC-6F3DB15A9590}" srcOrd="1" destOrd="0" presId="urn:microsoft.com/office/officeart/2005/8/layout/vList4"/>
    <dgm:cxn modelId="{0F26CEE9-6DAD-9042-B5A8-2DEA38072544}" type="presParOf" srcId="{7B307D36-FB2A-3441-850E-57CC926B9172}" destId="{4A30D864-61FE-054E-A101-6378CC223102}" srcOrd="2" destOrd="0" presId="urn:microsoft.com/office/officeart/2005/8/layout/vList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B8CEA6-159D-4FF3-B906-4954C4E72A2E}" type="doc">
      <dgm:prSet loTypeId="urn:microsoft.com/office/officeart/2005/8/layout/lProcess2" loCatId="list" qsTypeId="urn:microsoft.com/office/officeart/2005/8/quickstyle/simple3" qsCatId="simple" csTypeId="urn:microsoft.com/office/officeart/2005/8/colors/accent1_1" csCatId="accent1" phldr="1"/>
      <dgm:spPr/>
      <dgm:t>
        <a:bodyPr/>
        <a:lstStyle/>
        <a:p>
          <a:endParaRPr lang="de-DE"/>
        </a:p>
      </dgm:t>
    </dgm:pt>
    <dgm:pt modelId="{8716FA4F-C9DB-4D9E-B6BB-6D669FC166A5}">
      <dgm:prSet phldrT="[Text]"/>
      <dgm:spPr/>
      <dgm:t>
        <a:bodyPr/>
        <a:lstStyle/>
        <a:p>
          <a:r>
            <a:rPr lang="de-DE">
              <a:latin typeface="WsC Grundschrift" pitchFamily="2" charset="0"/>
            </a:rPr>
            <a:t>Einnahmen</a:t>
          </a:r>
          <a:endParaRPr lang="de-DE" dirty="0">
            <a:latin typeface="WsC Grundschrift" pitchFamily="2" charset="0"/>
          </a:endParaRPr>
        </a:p>
      </dgm:t>
    </dgm:pt>
    <dgm:pt modelId="{0007626A-DD86-4E51-A449-70E69E9F2848}" type="parTrans" cxnId="{C0A206BD-BA33-4FE6-A732-B57A186AA063}">
      <dgm:prSet/>
      <dgm:spPr/>
      <dgm:t>
        <a:bodyPr/>
        <a:lstStyle/>
        <a:p>
          <a:endParaRPr lang="de-DE"/>
        </a:p>
      </dgm:t>
    </dgm:pt>
    <dgm:pt modelId="{A820631B-5642-4173-BB13-B2729284040C}" type="sibTrans" cxnId="{C0A206BD-BA33-4FE6-A732-B57A186AA063}">
      <dgm:prSet/>
      <dgm:spPr/>
      <dgm:t>
        <a:bodyPr/>
        <a:lstStyle/>
        <a:p>
          <a:endParaRPr lang="de-DE"/>
        </a:p>
      </dgm:t>
    </dgm:pt>
    <dgm:pt modelId="{AA6593E1-BF5E-4AE3-B517-BED2BE7350D0}">
      <dgm:prSet phldrT="[Text]" custT="1"/>
      <dgm:spPr/>
      <dgm:t>
        <a:bodyPr/>
        <a:lstStyle/>
        <a:p>
          <a:r>
            <a:rPr lang="de-DE" sz="2000">
              <a:latin typeface="WsC Grundschrift" pitchFamily="2" charset="0"/>
            </a:rPr>
            <a:t>Gehalt für AG-Teilnahme:      </a:t>
          </a:r>
        </a:p>
        <a:p>
          <a:r>
            <a:rPr lang="de-DE" sz="2000">
              <a:latin typeface="WsC Grundschrift" pitchFamily="2" charset="0"/>
            </a:rPr>
            <a:t>100 €</a:t>
          </a:r>
          <a:endParaRPr lang="de-DE" sz="2000" dirty="0">
            <a:latin typeface="WsC Grundschrift" pitchFamily="2" charset="0"/>
          </a:endParaRPr>
        </a:p>
      </dgm:t>
    </dgm:pt>
    <dgm:pt modelId="{FE2C5392-0A25-457F-A8B9-ABEC6B619F31}" type="parTrans" cxnId="{22EB8A75-4F69-41ED-A265-7052599625B2}">
      <dgm:prSet/>
      <dgm:spPr/>
      <dgm:t>
        <a:bodyPr/>
        <a:lstStyle/>
        <a:p>
          <a:endParaRPr lang="de-DE"/>
        </a:p>
      </dgm:t>
    </dgm:pt>
    <dgm:pt modelId="{D1819F3B-8B0C-4DCC-BE1C-D17D2E35E7BB}" type="sibTrans" cxnId="{22EB8A75-4F69-41ED-A265-7052599625B2}">
      <dgm:prSet/>
      <dgm:spPr/>
      <dgm:t>
        <a:bodyPr/>
        <a:lstStyle/>
        <a:p>
          <a:endParaRPr lang="de-DE"/>
        </a:p>
      </dgm:t>
    </dgm:pt>
    <dgm:pt modelId="{11B47977-A823-4F6A-BC8B-EC57878B0BE6}">
      <dgm:prSet phldrT="[Text]"/>
      <dgm:spPr/>
      <dgm:t>
        <a:bodyPr/>
        <a:lstStyle/>
        <a:p>
          <a:r>
            <a:rPr lang="de-DE">
              <a:latin typeface="WsC Grundschrift" pitchFamily="2" charset="0"/>
            </a:rPr>
            <a:t>feste Ausgaben</a:t>
          </a:r>
          <a:endParaRPr lang="de-DE" dirty="0">
            <a:latin typeface="WsC Grundschrift" pitchFamily="2" charset="0"/>
          </a:endParaRPr>
        </a:p>
      </dgm:t>
    </dgm:pt>
    <dgm:pt modelId="{5AD7F58F-5996-43CC-8C57-51978C6C2A6B}" type="parTrans" cxnId="{1152949C-B027-4A8D-BB80-47E4B83A65BC}">
      <dgm:prSet/>
      <dgm:spPr/>
      <dgm:t>
        <a:bodyPr/>
        <a:lstStyle/>
        <a:p>
          <a:endParaRPr lang="de-DE"/>
        </a:p>
      </dgm:t>
    </dgm:pt>
    <dgm:pt modelId="{A998106B-826F-4ADA-9532-D24DDBB22FCF}" type="sibTrans" cxnId="{1152949C-B027-4A8D-BB80-47E4B83A65BC}">
      <dgm:prSet/>
      <dgm:spPr/>
      <dgm:t>
        <a:bodyPr/>
        <a:lstStyle/>
        <a:p>
          <a:endParaRPr lang="de-DE"/>
        </a:p>
      </dgm:t>
    </dgm:pt>
    <dgm:pt modelId="{3FE30FEC-E11C-4ADF-9F18-EB748E0E6B98}">
      <dgm:prSet phldrT="[Text]" custT="1"/>
      <dgm:spPr/>
      <dgm:t>
        <a:bodyPr/>
        <a:lstStyle/>
        <a:p>
          <a:r>
            <a:rPr lang="de-DE" sz="2000" dirty="0">
              <a:latin typeface="WsC Grundschrift" pitchFamily="2" charset="0"/>
            </a:rPr>
            <a:t>Miete Tisch:      </a:t>
          </a:r>
        </a:p>
        <a:p>
          <a:r>
            <a:rPr lang="de-DE" sz="2000" dirty="0">
              <a:latin typeface="WsC Grundschrift" pitchFamily="2" charset="0"/>
            </a:rPr>
            <a:t>75 €</a:t>
          </a:r>
        </a:p>
      </dgm:t>
    </dgm:pt>
    <dgm:pt modelId="{8F57B83F-C5FA-4167-BC27-7C1423E8EF08}" type="parTrans" cxnId="{06ED6C75-5B3F-47C4-98C2-E692A5512DE0}">
      <dgm:prSet/>
      <dgm:spPr/>
      <dgm:t>
        <a:bodyPr/>
        <a:lstStyle/>
        <a:p>
          <a:endParaRPr lang="de-DE"/>
        </a:p>
      </dgm:t>
    </dgm:pt>
    <dgm:pt modelId="{EA13A2C5-0DA4-4531-B54E-9B2E541E1F25}" type="sibTrans" cxnId="{06ED6C75-5B3F-47C4-98C2-E692A5512DE0}">
      <dgm:prSet/>
      <dgm:spPr/>
      <dgm:t>
        <a:bodyPr/>
        <a:lstStyle/>
        <a:p>
          <a:endParaRPr lang="de-DE"/>
        </a:p>
      </dgm:t>
    </dgm:pt>
    <dgm:pt modelId="{72C7CC2F-A025-4342-899C-E410A08F5EBC}">
      <dgm:prSet custT="1"/>
      <dgm:spPr/>
      <dgm:t>
        <a:bodyPr/>
        <a:lstStyle/>
        <a:p>
          <a:r>
            <a:rPr lang="de-DE" sz="2000">
              <a:latin typeface="WsC Grundschrift" pitchFamily="2" charset="0"/>
            </a:rPr>
            <a:t>Wocheneinkauf: </a:t>
          </a:r>
        </a:p>
        <a:p>
          <a:r>
            <a:rPr lang="de-DE" sz="2000">
              <a:latin typeface="WsC Grundschrift" pitchFamily="2" charset="0"/>
            </a:rPr>
            <a:t>etwa 10 €</a:t>
          </a:r>
          <a:endParaRPr lang="de-DE" sz="2000" dirty="0">
            <a:latin typeface="WsC Grundschrift" pitchFamily="2" charset="0"/>
          </a:endParaRPr>
        </a:p>
      </dgm:t>
    </dgm:pt>
    <dgm:pt modelId="{93E2A6A0-27CC-484D-8879-0B09DE4F69B5}" type="parTrans" cxnId="{A758E6CF-1346-488F-9850-8BA3BA0B7AFD}">
      <dgm:prSet/>
      <dgm:spPr/>
      <dgm:t>
        <a:bodyPr/>
        <a:lstStyle/>
        <a:p>
          <a:endParaRPr lang="de-DE"/>
        </a:p>
      </dgm:t>
    </dgm:pt>
    <dgm:pt modelId="{31ECD826-2D85-4781-B574-2F26ABFC1D93}" type="sibTrans" cxnId="{A758E6CF-1346-488F-9850-8BA3BA0B7AFD}">
      <dgm:prSet/>
      <dgm:spPr/>
      <dgm:t>
        <a:bodyPr/>
        <a:lstStyle/>
        <a:p>
          <a:endParaRPr lang="de-DE"/>
        </a:p>
      </dgm:t>
    </dgm:pt>
    <dgm:pt modelId="{4B74E347-4D21-47FA-B003-30900B89F227}">
      <dgm:prSet custT="1"/>
      <dgm:spPr/>
      <dgm:t>
        <a:bodyPr/>
        <a:lstStyle/>
        <a:p>
          <a:r>
            <a:rPr lang="de-DE" sz="2000">
              <a:latin typeface="WsC Grundschrift" pitchFamily="2" charset="0"/>
            </a:rPr>
            <a:t>Bonus-Aufgabe: </a:t>
          </a:r>
        </a:p>
        <a:p>
          <a:r>
            <a:rPr lang="de-DE" sz="2000">
              <a:latin typeface="WsC Grundschrift" pitchFamily="2" charset="0"/>
            </a:rPr>
            <a:t>10 € pro Aufgabe</a:t>
          </a:r>
          <a:endParaRPr lang="de-DE" sz="2000" dirty="0">
            <a:latin typeface="WsC Grundschrift" pitchFamily="2" charset="0"/>
          </a:endParaRPr>
        </a:p>
      </dgm:t>
    </dgm:pt>
    <dgm:pt modelId="{07EB3DC5-F23E-433D-8423-774553B48BE9}" type="parTrans" cxnId="{E16941BF-B240-4A33-8E0D-9678790C9239}">
      <dgm:prSet/>
      <dgm:spPr/>
      <dgm:t>
        <a:bodyPr/>
        <a:lstStyle/>
        <a:p>
          <a:endParaRPr lang="de-DE"/>
        </a:p>
      </dgm:t>
    </dgm:pt>
    <dgm:pt modelId="{DF1F77BD-AC4F-45FD-B3C3-497AD03AA348}" type="sibTrans" cxnId="{E16941BF-B240-4A33-8E0D-9678790C9239}">
      <dgm:prSet/>
      <dgm:spPr/>
      <dgm:t>
        <a:bodyPr/>
        <a:lstStyle/>
        <a:p>
          <a:endParaRPr lang="de-DE"/>
        </a:p>
      </dgm:t>
    </dgm:pt>
    <dgm:pt modelId="{AEBBE5A0-DBB7-0142-A27E-F315BE830A80}" type="pres">
      <dgm:prSet presAssocID="{92B8CEA6-159D-4FF3-B906-4954C4E72A2E}" presName="theList" presStyleCnt="0">
        <dgm:presLayoutVars>
          <dgm:dir/>
          <dgm:animLvl val="lvl"/>
          <dgm:resizeHandles val="exact"/>
        </dgm:presLayoutVars>
      </dgm:prSet>
      <dgm:spPr/>
    </dgm:pt>
    <dgm:pt modelId="{27334722-AC0C-9548-A6C0-B4A759026390}" type="pres">
      <dgm:prSet presAssocID="{8716FA4F-C9DB-4D9E-B6BB-6D669FC166A5}" presName="compNode" presStyleCnt="0"/>
      <dgm:spPr/>
    </dgm:pt>
    <dgm:pt modelId="{A0E1E4B4-70EB-1D40-8CE7-C70DB2671345}" type="pres">
      <dgm:prSet presAssocID="{8716FA4F-C9DB-4D9E-B6BB-6D669FC166A5}" presName="aNode" presStyleLbl="bgShp" presStyleIdx="0" presStyleCnt="2"/>
      <dgm:spPr/>
    </dgm:pt>
    <dgm:pt modelId="{3EEEA10C-A813-6540-B3B9-DB7686A72DB4}" type="pres">
      <dgm:prSet presAssocID="{8716FA4F-C9DB-4D9E-B6BB-6D669FC166A5}" presName="textNode" presStyleLbl="bgShp" presStyleIdx="0" presStyleCnt="2"/>
      <dgm:spPr/>
    </dgm:pt>
    <dgm:pt modelId="{CC241CD5-F507-6940-81B8-FCDDD91CE872}" type="pres">
      <dgm:prSet presAssocID="{8716FA4F-C9DB-4D9E-B6BB-6D669FC166A5}" presName="compChildNode" presStyleCnt="0"/>
      <dgm:spPr/>
    </dgm:pt>
    <dgm:pt modelId="{3AF5A54D-88BC-4741-A267-06FA73A890EE}" type="pres">
      <dgm:prSet presAssocID="{8716FA4F-C9DB-4D9E-B6BB-6D669FC166A5}" presName="theInnerList" presStyleCnt="0"/>
      <dgm:spPr/>
    </dgm:pt>
    <dgm:pt modelId="{CFC6B131-7804-424A-9290-F9CB799470D4}" type="pres">
      <dgm:prSet presAssocID="{AA6593E1-BF5E-4AE3-B517-BED2BE7350D0}" presName="childNode" presStyleLbl="node1" presStyleIdx="0" presStyleCnt="4">
        <dgm:presLayoutVars>
          <dgm:bulletEnabled val="1"/>
        </dgm:presLayoutVars>
      </dgm:prSet>
      <dgm:spPr/>
    </dgm:pt>
    <dgm:pt modelId="{FD835C1F-1CFC-2A41-92E1-A1D0DE88F0E6}" type="pres">
      <dgm:prSet presAssocID="{AA6593E1-BF5E-4AE3-B517-BED2BE7350D0}" presName="aSpace2" presStyleCnt="0"/>
      <dgm:spPr/>
    </dgm:pt>
    <dgm:pt modelId="{98ACBE39-C7C0-8E46-8C58-4B586A95CA6F}" type="pres">
      <dgm:prSet presAssocID="{4B74E347-4D21-47FA-B003-30900B89F227}" presName="childNode" presStyleLbl="node1" presStyleIdx="1" presStyleCnt="4">
        <dgm:presLayoutVars>
          <dgm:bulletEnabled val="1"/>
        </dgm:presLayoutVars>
      </dgm:prSet>
      <dgm:spPr/>
    </dgm:pt>
    <dgm:pt modelId="{D5EA178D-C0F7-9748-B024-605C043A2947}" type="pres">
      <dgm:prSet presAssocID="{8716FA4F-C9DB-4D9E-B6BB-6D669FC166A5}" presName="aSpace" presStyleCnt="0"/>
      <dgm:spPr/>
    </dgm:pt>
    <dgm:pt modelId="{D9674FBE-04FB-5E4F-AB50-96C755E06B01}" type="pres">
      <dgm:prSet presAssocID="{11B47977-A823-4F6A-BC8B-EC57878B0BE6}" presName="compNode" presStyleCnt="0"/>
      <dgm:spPr/>
    </dgm:pt>
    <dgm:pt modelId="{3C02870A-BDEA-3742-941E-15D891E4BFAA}" type="pres">
      <dgm:prSet presAssocID="{11B47977-A823-4F6A-BC8B-EC57878B0BE6}" presName="aNode" presStyleLbl="bgShp" presStyleIdx="1" presStyleCnt="2"/>
      <dgm:spPr/>
    </dgm:pt>
    <dgm:pt modelId="{75CC23F0-6656-394C-B7B3-B7A3BC439655}" type="pres">
      <dgm:prSet presAssocID="{11B47977-A823-4F6A-BC8B-EC57878B0BE6}" presName="textNode" presStyleLbl="bgShp" presStyleIdx="1" presStyleCnt="2"/>
      <dgm:spPr/>
    </dgm:pt>
    <dgm:pt modelId="{5F6D4A73-7C43-1348-B862-26EE3339BF03}" type="pres">
      <dgm:prSet presAssocID="{11B47977-A823-4F6A-BC8B-EC57878B0BE6}" presName="compChildNode" presStyleCnt="0"/>
      <dgm:spPr/>
    </dgm:pt>
    <dgm:pt modelId="{C57DB619-95B8-864E-87BD-AC0DCCCB72B9}" type="pres">
      <dgm:prSet presAssocID="{11B47977-A823-4F6A-BC8B-EC57878B0BE6}" presName="theInnerList" presStyleCnt="0"/>
      <dgm:spPr/>
    </dgm:pt>
    <dgm:pt modelId="{80C34755-A21D-234E-8B1F-63F00826892E}" type="pres">
      <dgm:prSet presAssocID="{3FE30FEC-E11C-4ADF-9F18-EB748E0E6B98}" presName="childNode" presStyleLbl="node1" presStyleIdx="2" presStyleCnt="4">
        <dgm:presLayoutVars>
          <dgm:bulletEnabled val="1"/>
        </dgm:presLayoutVars>
      </dgm:prSet>
      <dgm:spPr/>
    </dgm:pt>
    <dgm:pt modelId="{305AA092-476C-B94A-82C1-B862A6FE98E6}" type="pres">
      <dgm:prSet presAssocID="{3FE30FEC-E11C-4ADF-9F18-EB748E0E6B98}" presName="aSpace2" presStyleCnt="0"/>
      <dgm:spPr/>
    </dgm:pt>
    <dgm:pt modelId="{0215CFFD-0E5A-6C46-90AB-DCD95349C958}" type="pres">
      <dgm:prSet presAssocID="{72C7CC2F-A025-4342-899C-E410A08F5EBC}" presName="childNode" presStyleLbl="node1" presStyleIdx="3" presStyleCnt="4">
        <dgm:presLayoutVars>
          <dgm:bulletEnabled val="1"/>
        </dgm:presLayoutVars>
      </dgm:prSet>
      <dgm:spPr/>
    </dgm:pt>
  </dgm:ptLst>
  <dgm:cxnLst>
    <dgm:cxn modelId="{B05DF20C-30A9-9A4F-B473-4DDF7CB9173C}" type="presOf" srcId="{92B8CEA6-159D-4FF3-B906-4954C4E72A2E}" destId="{AEBBE5A0-DBB7-0142-A27E-F315BE830A80}" srcOrd="0" destOrd="0" presId="urn:microsoft.com/office/officeart/2005/8/layout/lProcess2"/>
    <dgm:cxn modelId="{BDA69D18-DE91-1147-9A46-916C712BE21F}" type="presOf" srcId="{8716FA4F-C9DB-4D9E-B6BB-6D669FC166A5}" destId="{3EEEA10C-A813-6540-B3B9-DB7686A72DB4}" srcOrd="1" destOrd="0" presId="urn:microsoft.com/office/officeart/2005/8/layout/lProcess2"/>
    <dgm:cxn modelId="{B0A5FD6F-DF15-3647-BD9D-CE571BF6DCAE}" type="presOf" srcId="{11B47977-A823-4F6A-BC8B-EC57878B0BE6}" destId="{75CC23F0-6656-394C-B7B3-B7A3BC439655}" srcOrd="1" destOrd="0" presId="urn:microsoft.com/office/officeart/2005/8/layout/lProcess2"/>
    <dgm:cxn modelId="{06ED6C75-5B3F-47C4-98C2-E692A5512DE0}" srcId="{11B47977-A823-4F6A-BC8B-EC57878B0BE6}" destId="{3FE30FEC-E11C-4ADF-9F18-EB748E0E6B98}" srcOrd="0" destOrd="0" parTransId="{8F57B83F-C5FA-4167-BC27-7C1423E8EF08}" sibTransId="{EA13A2C5-0DA4-4531-B54E-9B2E541E1F25}"/>
    <dgm:cxn modelId="{22EB8A75-4F69-41ED-A265-7052599625B2}" srcId="{8716FA4F-C9DB-4D9E-B6BB-6D669FC166A5}" destId="{AA6593E1-BF5E-4AE3-B517-BED2BE7350D0}" srcOrd="0" destOrd="0" parTransId="{FE2C5392-0A25-457F-A8B9-ABEC6B619F31}" sibTransId="{D1819F3B-8B0C-4DCC-BE1C-D17D2E35E7BB}"/>
    <dgm:cxn modelId="{1C69187F-E9F8-344C-A49A-4D1EA851C19B}" type="presOf" srcId="{4B74E347-4D21-47FA-B003-30900B89F227}" destId="{98ACBE39-C7C0-8E46-8C58-4B586A95CA6F}" srcOrd="0" destOrd="0" presId="urn:microsoft.com/office/officeart/2005/8/layout/lProcess2"/>
    <dgm:cxn modelId="{FE731E8B-747C-1742-B76B-304579C394B6}" type="presOf" srcId="{72C7CC2F-A025-4342-899C-E410A08F5EBC}" destId="{0215CFFD-0E5A-6C46-90AB-DCD95349C958}" srcOrd="0" destOrd="0" presId="urn:microsoft.com/office/officeart/2005/8/layout/lProcess2"/>
    <dgm:cxn modelId="{1152949C-B027-4A8D-BB80-47E4B83A65BC}" srcId="{92B8CEA6-159D-4FF3-B906-4954C4E72A2E}" destId="{11B47977-A823-4F6A-BC8B-EC57878B0BE6}" srcOrd="1" destOrd="0" parTransId="{5AD7F58F-5996-43CC-8C57-51978C6C2A6B}" sibTransId="{A998106B-826F-4ADA-9532-D24DDBB22FCF}"/>
    <dgm:cxn modelId="{C0A206BD-BA33-4FE6-A732-B57A186AA063}" srcId="{92B8CEA6-159D-4FF3-B906-4954C4E72A2E}" destId="{8716FA4F-C9DB-4D9E-B6BB-6D669FC166A5}" srcOrd="0" destOrd="0" parTransId="{0007626A-DD86-4E51-A449-70E69E9F2848}" sibTransId="{A820631B-5642-4173-BB13-B2729284040C}"/>
    <dgm:cxn modelId="{E16941BF-B240-4A33-8E0D-9678790C9239}" srcId="{8716FA4F-C9DB-4D9E-B6BB-6D669FC166A5}" destId="{4B74E347-4D21-47FA-B003-30900B89F227}" srcOrd="1" destOrd="0" parTransId="{07EB3DC5-F23E-433D-8423-774553B48BE9}" sibTransId="{DF1F77BD-AC4F-45FD-B3C3-497AD03AA348}"/>
    <dgm:cxn modelId="{6C1A85C5-726F-904A-822C-7E3ACB70B1A0}" type="presOf" srcId="{8716FA4F-C9DB-4D9E-B6BB-6D669FC166A5}" destId="{A0E1E4B4-70EB-1D40-8CE7-C70DB2671345}" srcOrd="0" destOrd="0" presId="urn:microsoft.com/office/officeart/2005/8/layout/lProcess2"/>
    <dgm:cxn modelId="{A758E6CF-1346-488F-9850-8BA3BA0B7AFD}" srcId="{11B47977-A823-4F6A-BC8B-EC57878B0BE6}" destId="{72C7CC2F-A025-4342-899C-E410A08F5EBC}" srcOrd="1" destOrd="0" parTransId="{93E2A6A0-27CC-484D-8879-0B09DE4F69B5}" sibTransId="{31ECD826-2D85-4781-B574-2F26ABFC1D93}"/>
    <dgm:cxn modelId="{010E16D7-ECC2-FC4E-B52A-341253732696}" type="presOf" srcId="{3FE30FEC-E11C-4ADF-9F18-EB748E0E6B98}" destId="{80C34755-A21D-234E-8B1F-63F00826892E}" srcOrd="0" destOrd="0" presId="urn:microsoft.com/office/officeart/2005/8/layout/lProcess2"/>
    <dgm:cxn modelId="{321A1CE3-9737-A24D-8132-8DCA3FC618EE}" type="presOf" srcId="{11B47977-A823-4F6A-BC8B-EC57878B0BE6}" destId="{3C02870A-BDEA-3742-941E-15D891E4BFAA}" srcOrd="0" destOrd="0" presId="urn:microsoft.com/office/officeart/2005/8/layout/lProcess2"/>
    <dgm:cxn modelId="{64DE93EE-47D2-1840-854E-7C77E3016256}" type="presOf" srcId="{AA6593E1-BF5E-4AE3-B517-BED2BE7350D0}" destId="{CFC6B131-7804-424A-9290-F9CB799470D4}" srcOrd="0" destOrd="0" presId="urn:microsoft.com/office/officeart/2005/8/layout/lProcess2"/>
    <dgm:cxn modelId="{81BCC3E9-A9E6-BD4F-97F1-19B02D472CB5}" type="presParOf" srcId="{AEBBE5A0-DBB7-0142-A27E-F315BE830A80}" destId="{27334722-AC0C-9548-A6C0-B4A759026390}" srcOrd="0" destOrd="0" presId="urn:microsoft.com/office/officeart/2005/8/layout/lProcess2"/>
    <dgm:cxn modelId="{880FE383-9050-6943-8CF1-364BA24B7CB7}" type="presParOf" srcId="{27334722-AC0C-9548-A6C0-B4A759026390}" destId="{A0E1E4B4-70EB-1D40-8CE7-C70DB2671345}" srcOrd="0" destOrd="0" presId="urn:microsoft.com/office/officeart/2005/8/layout/lProcess2"/>
    <dgm:cxn modelId="{012E19F3-0AAE-FA48-B92A-255FA3F80841}" type="presParOf" srcId="{27334722-AC0C-9548-A6C0-B4A759026390}" destId="{3EEEA10C-A813-6540-B3B9-DB7686A72DB4}" srcOrd="1" destOrd="0" presId="urn:microsoft.com/office/officeart/2005/8/layout/lProcess2"/>
    <dgm:cxn modelId="{14D2FBDA-F5BE-FF40-9927-C8BE00C235A2}" type="presParOf" srcId="{27334722-AC0C-9548-A6C0-B4A759026390}" destId="{CC241CD5-F507-6940-81B8-FCDDD91CE872}" srcOrd="2" destOrd="0" presId="urn:microsoft.com/office/officeart/2005/8/layout/lProcess2"/>
    <dgm:cxn modelId="{A6CFCCB1-0097-C841-A735-7F1CDE900028}" type="presParOf" srcId="{CC241CD5-F507-6940-81B8-FCDDD91CE872}" destId="{3AF5A54D-88BC-4741-A267-06FA73A890EE}" srcOrd="0" destOrd="0" presId="urn:microsoft.com/office/officeart/2005/8/layout/lProcess2"/>
    <dgm:cxn modelId="{09098464-94DC-4E4D-840B-4D6D19DB6F38}" type="presParOf" srcId="{3AF5A54D-88BC-4741-A267-06FA73A890EE}" destId="{CFC6B131-7804-424A-9290-F9CB799470D4}" srcOrd="0" destOrd="0" presId="urn:microsoft.com/office/officeart/2005/8/layout/lProcess2"/>
    <dgm:cxn modelId="{55B83E1A-5283-1742-A2AB-C8E6A4FC568F}" type="presParOf" srcId="{3AF5A54D-88BC-4741-A267-06FA73A890EE}" destId="{FD835C1F-1CFC-2A41-92E1-A1D0DE88F0E6}" srcOrd="1" destOrd="0" presId="urn:microsoft.com/office/officeart/2005/8/layout/lProcess2"/>
    <dgm:cxn modelId="{95367756-B195-AC4F-879E-3E607BBCB648}" type="presParOf" srcId="{3AF5A54D-88BC-4741-A267-06FA73A890EE}" destId="{98ACBE39-C7C0-8E46-8C58-4B586A95CA6F}" srcOrd="2" destOrd="0" presId="urn:microsoft.com/office/officeart/2005/8/layout/lProcess2"/>
    <dgm:cxn modelId="{FD1EB9AA-FC0A-9747-9130-46520782384C}" type="presParOf" srcId="{AEBBE5A0-DBB7-0142-A27E-F315BE830A80}" destId="{D5EA178D-C0F7-9748-B024-605C043A2947}" srcOrd="1" destOrd="0" presId="urn:microsoft.com/office/officeart/2005/8/layout/lProcess2"/>
    <dgm:cxn modelId="{B17C05EE-9A9D-8045-A146-BDDE416CDC7E}" type="presParOf" srcId="{AEBBE5A0-DBB7-0142-A27E-F315BE830A80}" destId="{D9674FBE-04FB-5E4F-AB50-96C755E06B01}" srcOrd="2" destOrd="0" presId="urn:microsoft.com/office/officeart/2005/8/layout/lProcess2"/>
    <dgm:cxn modelId="{0A42B3FD-EFBB-704D-96BE-E12463FE180B}" type="presParOf" srcId="{D9674FBE-04FB-5E4F-AB50-96C755E06B01}" destId="{3C02870A-BDEA-3742-941E-15D891E4BFAA}" srcOrd="0" destOrd="0" presId="urn:microsoft.com/office/officeart/2005/8/layout/lProcess2"/>
    <dgm:cxn modelId="{045F5879-A4AA-874D-B075-2D9C21950421}" type="presParOf" srcId="{D9674FBE-04FB-5E4F-AB50-96C755E06B01}" destId="{75CC23F0-6656-394C-B7B3-B7A3BC439655}" srcOrd="1" destOrd="0" presId="urn:microsoft.com/office/officeart/2005/8/layout/lProcess2"/>
    <dgm:cxn modelId="{B8DA2379-9F81-4E40-A094-9A09325D02D1}" type="presParOf" srcId="{D9674FBE-04FB-5E4F-AB50-96C755E06B01}" destId="{5F6D4A73-7C43-1348-B862-26EE3339BF03}" srcOrd="2" destOrd="0" presId="urn:microsoft.com/office/officeart/2005/8/layout/lProcess2"/>
    <dgm:cxn modelId="{D765C2C9-7CB9-DF45-90BE-A5B57EA75535}" type="presParOf" srcId="{5F6D4A73-7C43-1348-B862-26EE3339BF03}" destId="{C57DB619-95B8-864E-87BD-AC0DCCCB72B9}" srcOrd="0" destOrd="0" presId="urn:microsoft.com/office/officeart/2005/8/layout/lProcess2"/>
    <dgm:cxn modelId="{55B6C9A0-39B3-C84E-B9E3-E920D9109239}" type="presParOf" srcId="{C57DB619-95B8-864E-87BD-AC0DCCCB72B9}" destId="{80C34755-A21D-234E-8B1F-63F00826892E}" srcOrd="0" destOrd="0" presId="urn:microsoft.com/office/officeart/2005/8/layout/lProcess2"/>
    <dgm:cxn modelId="{A9669C85-EFE7-0C42-9F7E-B88990E638CC}" type="presParOf" srcId="{C57DB619-95B8-864E-87BD-AC0DCCCB72B9}" destId="{305AA092-476C-B94A-82C1-B862A6FE98E6}" srcOrd="1" destOrd="0" presId="urn:microsoft.com/office/officeart/2005/8/layout/lProcess2"/>
    <dgm:cxn modelId="{6CC44CFB-3AC3-894B-99F1-D15DC68DA690}" type="presParOf" srcId="{C57DB619-95B8-864E-87BD-AC0DCCCB72B9}" destId="{0215CFFD-0E5A-6C46-90AB-DCD95349C958}" srcOrd="2" destOrd="0" presId="urn:microsoft.com/office/officeart/2005/8/layout/lProcess2"/>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DF113B-5552-354E-AE75-40E3AE1B4331}">
      <dsp:nvSpPr>
        <dsp:cNvPr id="0" name=""/>
        <dsp:cNvSpPr/>
      </dsp:nvSpPr>
      <dsp:spPr>
        <a:xfrm>
          <a:off x="0" y="0"/>
          <a:ext cx="5759450" cy="1236378"/>
        </a:xfrm>
        <a:prstGeom prst="roundRect">
          <a:avLst>
            <a:gd name="adj" fmla="val 10000"/>
          </a:avLst>
        </a:prstGeom>
        <a:solidFill>
          <a:schemeClr val="accent1">
            <a:lumMod val="40000"/>
            <a:lumOff val="6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dirty="0">
              <a:solidFill>
                <a:schemeClr val="tx1"/>
              </a:solidFill>
            </a:rPr>
            <a:t>mathematische Schwerpunkte</a:t>
          </a:r>
        </a:p>
        <a:p>
          <a:pPr marL="114300" lvl="1" indent="-114300" algn="l" defTabSz="533400">
            <a:lnSpc>
              <a:spcPct val="90000"/>
            </a:lnSpc>
            <a:spcBef>
              <a:spcPct val="0"/>
            </a:spcBef>
            <a:spcAft>
              <a:spcPct val="15000"/>
            </a:spcAft>
            <a:buFont typeface="Symbol" pitchFamily="2" charset="2"/>
            <a:buChar char=""/>
          </a:pPr>
          <a:r>
            <a:rPr lang="de-DE" sz="1200" kern="1200">
              <a:solidFill>
                <a:schemeClr val="tx1"/>
              </a:solidFill>
            </a:rPr>
            <a:t>Phase 2 und 3: Vergleichen und Rechnen mit Geld</a:t>
          </a:r>
        </a:p>
        <a:p>
          <a:pPr marL="114300" lvl="1" indent="-114300" algn="l" defTabSz="533400">
            <a:lnSpc>
              <a:spcPct val="90000"/>
            </a:lnSpc>
            <a:spcBef>
              <a:spcPct val="0"/>
            </a:spcBef>
            <a:spcAft>
              <a:spcPct val="15000"/>
            </a:spcAft>
            <a:buChar char="•"/>
          </a:pPr>
          <a:r>
            <a:rPr lang="de-DE" sz="1200" kern="1200">
              <a:solidFill>
                <a:schemeClr val="tx1"/>
              </a:solidFill>
            </a:rPr>
            <a:t>Sinnvolle Produktvergleiche anstellen</a:t>
          </a:r>
        </a:p>
        <a:p>
          <a:pPr marL="114300" lvl="1" indent="-114300" algn="l" defTabSz="533400">
            <a:lnSpc>
              <a:spcPct val="90000"/>
            </a:lnSpc>
            <a:spcBef>
              <a:spcPct val="0"/>
            </a:spcBef>
            <a:spcAft>
              <a:spcPct val="15000"/>
            </a:spcAft>
            <a:buChar char="•"/>
          </a:pPr>
          <a:r>
            <a:rPr lang="de-DE" sz="1200" kern="1200">
              <a:solidFill>
                <a:schemeClr val="tx1"/>
              </a:solidFill>
              <a:sym typeface="Wingdings" pitchFamily="2" charset="2"/>
            </a:rPr>
            <a:t></a:t>
          </a:r>
          <a:r>
            <a:rPr lang="de-DE" sz="1200" kern="1200">
              <a:solidFill>
                <a:schemeClr val="tx1"/>
              </a:solidFill>
            </a:rPr>
            <a:t> Grundpreis: Proportionalität erkennen und nutzen</a:t>
          </a:r>
        </a:p>
      </dsp:txBody>
      <dsp:txXfrm>
        <a:off x="1234148" y="0"/>
        <a:ext cx="4525301" cy="1236378"/>
      </dsp:txXfrm>
    </dsp:sp>
    <dsp:sp modelId="{05910972-8591-CD40-A29B-1952660341D9}">
      <dsp:nvSpPr>
        <dsp:cNvPr id="0" name=""/>
        <dsp:cNvSpPr/>
      </dsp:nvSpPr>
      <dsp:spPr>
        <a:xfrm>
          <a:off x="116573" y="201056"/>
          <a:ext cx="1083260" cy="834266"/>
        </a:xfrm>
        <a:prstGeom prst="roundRect">
          <a:avLst>
            <a:gd name="adj" fmla="val 10000"/>
          </a:avLst>
        </a:prstGeom>
        <a:blipFill rotWithShape="1">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rcRect/>
          <a:stretch>
            <a:fillRect t="-6000" b="-6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E51C3FF-D936-2049-BCFB-8E982014E0A1}">
      <dsp:nvSpPr>
        <dsp:cNvPr id="0" name=""/>
        <dsp:cNvSpPr/>
      </dsp:nvSpPr>
      <dsp:spPr>
        <a:xfrm>
          <a:off x="0" y="1318637"/>
          <a:ext cx="5759450" cy="1351664"/>
        </a:xfrm>
        <a:prstGeom prst="roundRect">
          <a:avLst>
            <a:gd name="adj" fmla="val 10000"/>
          </a:avLst>
        </a:prstGeom>
        <a:solidFill>
          <a:schemeClr val="accent6">
            <a:shade val="80000"/>
            <a:hueOff val="-333299"/>
            <a:satOff val="-24866"/>
            <a:lumOff val="1788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t" anchorCtr="0">
          <a:noAutofit/>
        </a:bodyPr>
        <a:lstStyle/>
        <a:p>
          <a:pPr marL="0" lvl="0" indent="0" algn="l" defTabSz="577850">
            <a:lnSpc>
              <a:spcPct val="90000"/>
            </a:lnSpc>
            <a:spcBef>
              <a:spcPct val="0"/>
            </a:spcBef>
            <a:spcAft>
              <a:spcPct val="35000"/>
            </a:spcAft>
            <a:buNone/>
          </a:pPr>
          <a:r>
            <a:rPr lang="de-DE" sz="1300" kern="1200">
              <a:solidFill>
                <a:schemeClr val="tx1"/>
              </a:solidFill>
            </a:rPr>
            <a:t>finanzielle Konzepte</a:t>
          </a:r>
        </a:p>
        <a:p>
          <a:pPr marL="114300" lvl="1" indent="-114300" algn="l" defTabSz="533400">
            <a:lnSpc>
              <a:spcPct val="90000"/>
            </a:lnSpc>
            <a:spcBef>
              <a:spcPct val="0"/>
            </a:spcBef>
            <a:spcAft>
              <a:spcPct val="15000"/>
            </a:spcAft>
            <a:buChar char="•"/>
          </a:pPr>
          <a:r>
            <a:rPr lang="de-DE" sz="1200" kern="1200">
              <a:solidFill>
                <a:schemeClr val="tx1"/>
              </a:solidFill>
            </a:rPr>
            <a:t>Budgetieren - Ausgaben nur im Rahmen der fin. Mittel</a:t>
          </a:r>
        </a:p>
        <a:p>
          <a:pPr marL="114300" lvl="1" indent="-114300" algn="l" defTabSz="533400">
            <a:lnSpc>
              <a:spcPct val="90000"/>
            </a:lnSpc>
            <a:spcBef>
              <a:spcPct val="0"/>
            </a:spcBef>
            <a:spcAft>
              <a:spcPct val="15000"/>
            </a:spcAft>
            <a:buChar char="•"/>
          </a:pPr>
          <a:r>
            <a:rPr lang="de-DE" sz="1200" kern="1200">
              <a:solidFill>
                <a:schemeClr val="tx1"/>
              </a:solidFill>
            </a:rPr>
            <a:t>nötige und unnötige Ausgaben/ Bedürfnisse vs. Wünsche</a:t>
          </a:r>
        </a:p>
        <a:p>
          <a:pPr marL="114300" lvl="1" indent="-114300" algn="l" defTabSz="533400">
            <a:lnSpc>
              <a:spcPct val="90000"/>
            </a:lnSpc>
            <a:spcBef>
              <a:spcPct val="0"/>
            </a:spcBef>
            <a:spcAft>
              <a:spcPct val="15000"/>
            </a:spcAft>
            <a:buChar char="•"/>
          </a:pPr>
          <a:r>
            <a:rPr lang="de-DE" sz="1200" kern="1200">
              <a:solidFill>
                <a:schemeClr val="tx1"/>
              </a:solidFill>
            </a:rPr>
            <a:t>Werbetricks/Marketing und der Einfluss auf das Kaufverhalten</a:t>
          </a:r>
        </a:p>
        <a:p>
          <a:pPr marL="114300" lvl="1" indent="-114300" algn="l" defTabSz="533400">
            <a:lnSpc>
              <a:spcPct val="90000"/>
            </a:lnSpc>
            <a:spcBef>
              <a:spcPct val="0"/>
            </a:spcBef>
            <a:spcAft>
              <a:spcPct val="15000"/>
            </a:spcAft>
            <a:buChar char="•"/>
          </a:pPr>
          <a:r>
            <a:rPr lang="de-DE" sz="1200" kern="1200">
              <a:solidFill>
                <a:schemeClr val="tx1"/>
              </a:solidFill>
            </a:rPr>
            <a:t>Preise und Preisvergleiche</a:t>
          </a:r>
        </a:p>
      </dsp:txBody>
      <dsp:txXfrm>
        <a:off x="1234148" y="1318637"/>
        <a:ext cx="4525301" cy="1351664"/>
      </dsp:txXfrm>
    </dsp:sp>
    <dsp:sp modelId="{8A04EB5A-B13E-5D4C-A824-17692B2D4E69}">
      <dsp:nvSpPr>
        <dsp:cNvPr id="0" name=""/>
        <dsp:cNvSpPr/>
      </dsp:nvSpPr>
      <dsp:spPr>
        <a:xfrm>
          <a:off x="96156" y="1617017"/>
          <a:ext cx="1124094" cy="754903"/>
        </a:xfrm>
        <a:prstGeom prst="roundRect">
          <a:avLst>
            <a:gd name="adj" fmla="val 10000"/>
          </a:avLst>
        </a:prstGeom>
        <a:blipFill rotWithShape="1">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B79CC42-C8E4-6444-BCF2-E6F343BAF546}">
      <dsp:nvSpPr>
        <dsp:cNvPr id="0" name=""/>
        <dsp:cNvSpPr/>
      </dsp:nvSpPr>
      <dsp:spPr>
        <a:xfrm>
          <a:off x="0" y="2752560"/>
          <a:ext cx="5759450" cy="1690207"/>
        </a:xfrm>
        <a:prstGeom prst="roundRect">
          <a:avLst>
            <a:gd name="adj" fmla="val 10000"/>
          </a:avLst>
        </a:prstGeom>
        <a:solidFill>
          <a:schemeClr val="accent4">
            <a:lumMod val="60000"/>
            <a:lumOff val="4000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de-DE" sz="1300" kern="1200">
              <a:solidFill>
                <a:schemeClr val="tx1"/>
              </a:solidFill>
            </a:rPr>
            <a:t>Metakognition und Entscheidungsfindung:</a:t>
          </a:r>
        </a:p>
        <a:p>
          <a:pPr marL="0" lvl="0" indent="0" algn="l" defTabSz="577850">
            <a:lnSpc>
              <a:spcPct val="90000"/>
            </a:lnSpc>
            <a:spcBef>
              <a:spcPct val="0"/>
            </a:spcBef>
            <a:spcAft>
              <a:spcPct val="35000"/>
            </a:spcAft>
            <a:buNone/>
          </a:pPr>
          <a:r>
            <a:rPr lang="de-DE" sz="1200" kern="1200">
              <a:solidFill>
                <a:schemeClr val="tx1"/>
              </a:solidFill>
              <a:sym typeface="Wingdings" pitchFamily="2" charset="2"/>
            </a:rPr>
            <a:t></a:t>
          </a:r>
          <a:r>
            <a:rPr lang="de-DE" sz="1200" kern="1200">
              <a:solidFill>
                <a:schemeClr val="tx1"/>
              </a:solidFill>
            </a:rPr>
            <a:t> Kritisches Denken anwenden, um Entscheidungen zu überprüfen und zu verbessern</a:t>
          </a:r>
        </a:p>
        <a:p>
          <a:pPr marL="0" lvl="0" indent="0" algn="l" defTabSz="577850">
            <a:lnSpc>
              <a:spcPct val="90000"/>
            </a:lnSpc>
            <a:spcBef>
              <a:spcPct val="0"/>
            </a:spcBef>
            <a:spcAft>
              <a:spcPct val="35000"/>
            </a:spcAft>
            <a:buNone/>
          </a:pPr>
          <a:r>
            <a:rPr lang="de-DE" sz="1200" kern="1200">
              <a:solidFill>
                <a:schemeClr val="tx1"/>
              </a:solidFill>
              <a:sym typeface="Wingdings" pitchFamily="2" charset="2"/>
            </a:rPr>
            <a:t></a:t>
          </a:r>
          <a:r>
            <a:rPr lang="de-DE" sz="1200" kern="1200">
              <a:solidFill>
                <a:schemeClr val="tx1"/>
              </a:solidFill>
            </a:rPr>
            <a:t> sich dem Einfluss von Emotionen bei Produktvergleichen bewusstwerden und Richtlinine für sinnvolle, rationale Vergleiche kennenlernen</a:t>
          </a:r>
        </a:p>
      </dsp:txBody>
      <dsp:txXfrm>
        <a:off x="1234148" y="2752560"/>
        <a:ext cx="4525301" cy="1690207"/>
      </dsp:txXfrm>
    </dsp:sp>
    <dsp:sp modelId="{E6B6EAC0-C8FA-FD4F-B8EC-6F3DB15A9590}">
      <dsp:nvSpPr>
        <dsp:cNvPr id="0" name=""/>
        <dsp:cNvSpPr/>
      </dsp:nvSpPr>
      <dsp:spPr>
        <a:xfrm>
          <a:off x="115352" y="3175006"/>
          <a:ext cx="1085702" cy="845315"/>
        </a:xfrm>
        <a:prstGeom prst="roundRect">
          <a:avLst>
            <a:gd name="adj" fmla="val 10000"/>
          </a:avLst>
        </a:prstGeom>
        <a:blipFill rotWithShape="1">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t="-9000" b="-9000"/>
          </a:stretch>
        </a:blip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0E1E4B4-70EB-1D40-8CE7-C70DB2671345}">
      <dsp:nvSpPr>
        <dsp:cNvPr id="0" name=""/>
        <dsp:cNvSpPr/>
      </dsp:nvSpPr>
      <dsp:spPr>
        <a:xfrm>
          <a:off x="4600"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Einnahmen</a:t>
          </a:r>
          <a:endParaRPr lang="de-DE" sz="5100" kern="1200" dirty="0">
            <a:latin typeface="WsC Grundschrift" pitchFamily="2" charset="0"/>
          </a:endParaRPr>
        </a:p>
      </dsp:txBody>
      <dsp:txXfrm>
        <a:off x="4600" y="0"/>
        <a:ext cx="4425505" cy="1203157"/>
      </dsp:txXfrm>
    </dsp:sp>
    <dsp:sp modelId="{CFC6B131-7804-424A-9290-F9CB799470D4}">
      <dsp:nvSpPr>
        <dsp:cNvPr id="0" name=""/>
        <dsp:cNvSpPr/>
      </dsp:nvSpPr>
      <dsp:spPr>
        <a:xfrm>
          <a:off x="447151"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Gehalt für AG-Teilnahme:      </a:t>
          </a:r>
        </a:p>
        <a:p>
          <a:pPr marL="0" lvl="0" indent="0" algn="ctr" defTabSz="889000">
            <a:lnSpc>
              <a:spcPct val="90000"/>
            </a:lnSpc>
            <a:spcBef>
              <a:spcPct val="0"/>
            </a:spcBef>
            <a:spcAft>
              <a:spcPct val="35000"/>
            </a:spcAft>
            <a:buNone/>
          </a:pPr>
          <a:r>
            <a:rPr lang="de-DE" sz="2000" kern="1200">
              <a:latin typeface="WsC Grundschrift" pitchFamily="2" charset="0"/>
            </a:rPr>
            <a:t>100 €</a:t>
          </a:r>
          <a:endParaRPr lang="de-DE" sz="2000" kern="1200" dirty="0">
            <a:latin typeface="WsC Grundschrift" pitchFamily="2" charset="0"/>
          </a:endParaRPr>
        </a:p>
      </dsp:txBody>
      <dsp:txXfrm>
        <a:off x="482568" y="1239749"/>
        <a:ext cx="3469570" cy="1138394"/>
      </dsp:txXfrm>
    </dsp:sp>
    <dsp:sp modelId="{98ACBE39-C7C0-8E46-8C58-4B586A95CA6F}">
      <dsp:nvSpPr>
        <dsp:cNvPr id="0" name=""/>
        <dsp:cNvSpPr/>
      </dsp:nvSpPr>
      <dsp:spPr>
        <a:xfrm>
          <a:off x="447151"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Bonus-Aufgabe: </a:t>
          </a:r>
        </a:p>
        <a:p>
          <a:pPr marL="0" lvl="0" indent="0" algn="ctr" defTabSz="889000">
            <a:lnSpc>
              <a:spcPct val="90000"/>
            </a:lnSpc>
            <a:spcBef>
              <a:spcPct val="0"/>
            </a:spcBef>
            <a:spcAft>
              <a:spcPct val="35000"/>
            </a:spcAft>
            <a:buNone/>
          </a:pPr>
          <a:r>
            <a:rPr lang="de-DE" sz="2000" kern="1200">
              <a:latin typeface="WsC Grundschrift" pitchFamily="2" charset="0"/>
            </a:rPr>
            <a:t>10 € pro Aufgabe</a:t>
          </a:r>
          <a:endParaRPr lang="de-DE" sz="2000" kern="1200" dirty="0">
            <a:latin typeface="WsC Grundschrift" pitchFamily="2" charset="0"/>
          </a:endParaRPr>
        </a:p>
      </dsp:txBody>
      <dsp:txXfrm>
        <a:off x="482568" y="2635012"/>
        <a:ext cx="3469570" cy="1138394"/>
      </dsp:txXfrm>
    </dsp:sp>
    <dsp:sp modelId="{3C02870A-BDEA-3742-941E-15D891E4BFAA}">
      <dsp:nvSpPr>
        <dsp:cNvPr id="0" name=""/>
        <dsp:cNvSpPr/>
      </dsp:nvSpPr>
      <dsp:spPr>
        <a:xfrm>
          <a:off x="4762019" y="0"/>
          <a:ext cx="4425505" cy="4010525"/>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1">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r>
            <a:rPr lang="de-DE" sz="5100" kern="1200">
              <a:latin typeface="WsC Grundschrift" pitchFamily="2" charset="0"/>
            </a:rPr>
            <a:t>feste Ausgaben</a:t>
          </a:r>
          <a:endParaRPr lang="de-DE" sz="5100" kern="1200" dirty="0">
            <a:latin typeface="WsC Grundschrift" pitchFamily="2" charset="0"/>
          </a:endParaRPr>
        </a:p>
      </dsp:txBody>
      <dsp:txXfrm>
        <a:off x="4762019" y="0"/>
        <a:ext cx="4425505" cy="1203157"/>
      </dsp:txXfrm>
    </dsp:sp>
    <dsp:sp modelId="{80C34755-A21D-234E-8B1F-63F00826892E}">
      <dsp:nvSpPr>
        <dsp:cNvPr id="0" name=""/>
        <dsp:cNvSpPr/>
      </dsp:nvSpPr>
      <dsp:spPr>
        <a:xfrm>
          <a:off x="5204570" y="1204332"/>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dirty="0">
              <a:latin typeface="WsC Grundschrift" pitchFamily="2" charset="0"/>
            </a:rPr>
            <a:t>Miete Tisch:      </a:t>
          </a:r>
        </a:p>
        <a:p>
          <a:pPr marL="0" lvl="0" indent="0" algn="ctr" defTabSz="889000">
            <a:lnSpc>
              <a:spcPct val="90000"/>
            </a:lnSpc>
            <a:spcBef>
              <a:spcPct val="0"/>
            </a:spcBef>
            <a:spcAft>
              <a:spcPct val="35000"/>
            </a:spcAft>
            <a:buNone/>
          </a:pPr>
          <a:r>
            <a:rPr lang="de-DE" sz="2000" kern="1200" dirty="0">
              <a:latin typeface="WsC Grundschrift" pitchFamily="2" charset="0"/>
            </a:rPr>
            <a:t>75 €</a:t>
          </a:r>
        </a:p>
      </dsp:txBody>
      <dsp:txXfrm>
        <a:off x="5239987" y="1239749"/>
        <a:ext cx="3469570" cy="1138394"/>
      </dsp:txXfrm>
    </dsp:sp>
    <dsp:sp modelId="{0215CFFD-0E5A-6C46-90AB-DCD95349C958}">
      <dsp:nvSpPr>
        <dsp:cNvPr id="0" name=""/>
        <dsp:cNvSpPr/>
      </dsp:nvSpPr>
      <dsp:spPr>
        <a:xfrm>
          <a:off x="5204570" y="2599595"/>
          <a:ext cx="3540404" cy="1209228"/>
        </a:xfrm>
        <a:prstGeom prst="roundRect">
          <a:avLst>
            <a:gd name="adj" fmla="val 10000"/>
          </a:avLst>
        </a:prstGeom>
        <a:gradFill rotWithShape="0">
          <a:gsLst>
            <a:gs pos="0">
              <a:schemeClr val="lt1">
                <a:hueOff val="0"/>
                <a:satOff val="0"/>
                <a:lumOff val="0"/>
                <a:alphaOff val="0"/>
                <a:tint val="54000"/>
                <a:alpha val="100000"/>
                <a:satMod val="105000"/>
                <a:lumMod val="110000"/>
              </a:schemeClr>
            </a:gs>
            <a:gs pos="100000">
              <a:schemeClr val="lt1">
                <a:hueOff val="0"/>
                <a:satOff val="0"/>
                <a:lumOff val="0"/>
                <a:alphaOff val="0"/>
                <a:tint val="78000"/>
                <a:alpha val="92000"/>
                <a:satMod val="109000"/>
                <a:lumMod val="100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0800" tIns="38100" rIns="50800" bIns="38100" numCol="1" spcCol="1270" anchor="ctr" anchorCtr="0">
          <a:noAutofit/>
        </a:bodyPr>
        <a:lstStyle/>
        <a:p>
          <a:pPr marL="0" lvl="0" indent="0" algn="ctr" defTabSz="889000">
            <a:lnSpc>
              <a:spcPct val="90000"/>
            </a:lnSpc>
            <a:spcBef>
              <a:spcPct val="0"/>
            </a:spcBef>
            <a:spcAft>
              <a:spcPct val="35000"/>
            </a:spcAft>
            <a:buNone/>
          </a:pPr>
          <a:r>
            <a:rPr lang="de-DE" sz="2000" kern="1200">
              <a:latin typeface="WsC Grundschrift" pitchFamily="2" charset="0"/>
            </a:rPr>
            <a:t>Wocheneinkauf: </a:t>
          </a:r>
        </a:p>
        <a:p>
          <a:pPr marL="0" lvl="0" indent="0" algn="ctr" defTabSz="889000">
            <a:lnSpc>
              <a:spcPct val="90000"/>
            </a:lnSpc>
            <a:spcBef>
              <a:spcPct val="0"/>
            </a:spcBef>
            <a:spcAft>
              <a:spcPct val="35000"/>
            </a:spcAft>
            <a:buNone/>
          </a:pPr>
          <a:r>
            <a:rPr lang="de-DE" sz="2000" kern="1200">
              <a:latin typeface="WsC Grundschrift" pitchFamily="2" charset="0"/>
            </a:rPr>
            <a:t>etwa 10 €</a:t>
          </a:r>
          <a:endParaRPr lang="de-DE" sz="2000" kern="1200" dirty="0">
            <a:latin typeface="WsC Grundschrift" pitchFamily="2" charset="0"/>
          </a:endParaRPr>
        </a:p>
      </dsp:txBody>
      <dsp:txXfrm>
        <a:off x="5239987" y="2635012"/>
        <a:ext cx="3469570" cy="1138394"/>
      </dsp:txXfrm>
    </dsp:sp>
  </dsp:spTree>
</dsp:drawing>
</file>

<file path=ppt/diagrams/layout1.xml><?xml version="1.0" encoding="utf-8"?>
<dgm:layoutDef xmlns:dgm="http://schemas.openxmlformats.org/drawingml/2006/diagram" xmlns:a="http://schemas.openxmlformats.org/drawingml/2006/main" uniqueId="urn:microsoft.com/office/officeart/2005/8/layout/vList4">
  <dgm:title val=""/>
  <dgm:desc val=""/>
  <dgm:catLst>
    <dgm:cat type="list" pri="13000"/>
    <dgm:cat type="picture" pri="26000"/>
    <dgm:cat type="pictureconvert" pri="26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de-DE"/>
              <a:t>Mastertitelformat bearbeiten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a:xfrm>
            <a:off x="1127124" y="329307"/>
            <a:ext cx="5943668" cy="309201"/>
          </a:xfrm>
        </p:spPr>
        <p:txBody>
          <a:bodyPr/>
          <a:lstStyle/>
          <a:p>
            <a:endParaRPr lang="de-DE"/>
          </a:p>
        </p:txBody>
      </p:sp>
      <p:sp>
        <p:nvSpPr>
          <p:cNvPr id="6" name="Slide Number Placeholder 5"/>
          <p:cNvSpPr>
            <a:spLocks noGrp="1"/>
          </p:cNvSpPr>
          <p:nvPr>
            <p:ph type="sldNum" sz="quarter" idx="12"/>
          </p:nvPr>
        </p:nvSpPr>
        <p:spPr>
          <a:xfrm>
            <a:off x="9924392" y="134930"/>
            <a:ext cx="811019" cy="503578"/>
          </a:xfrm>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853198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176679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de-DE"/>
              <a:t>Mastertitelformat bearbeiten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794629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ncho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lvl1pPr>
              <a:defRPr sz="1200"/>
            </a:lvl1p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lvl1pPr>
              <a:defRPr sz="1200"/>
            </a:lvl1p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6762749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de-DE"/>
              <a:t>Mastertitelformat bearbeiten</a:t>
            </a:r>
            <a:endParaRPr lang="en-US" dirty="0"/>
          </a:p>
        </p:txBody>
      </p:sp>
      <p:sp>
        <p:nvSpPr>
          <p:cNvPr id="3" name="Text Placeholder 2"/>
          <p:cNvSpPr>
            <a:spLocks noGrp="1"/>
          </p:cNvSpPr>
          <p:nvPr>
            <p:ph type="body" idx="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473D05A5-555A-4757-8710-4F43F299520D}" type="datetimeFigureOut">
              <a:rPr lang="de-DE" smtClean="0"/>
              <a:t>12.09.23</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40317133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de-DE"/>
              <a:t>Mastertitelformat bearbeiten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0789961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de-DE"/>
              <a:t>Mastertitelformat bearbeiten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1129166" y="2974448"/>
            <a:ext cx="4645152" cy="2493876"/>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094337" y="2971669"/>
            <a:ext cx="4645152" cy="2487193"/>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473D05A5-555A-4757-8710-4F43F299520D}" type="datetimeFigureOut">
              <a:rPr lang="de-DE" smtClean="0"/>
              <a:t>12.09.23</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361C2DC0-F14B-4045-82A3-E2626AE81F6B}" type="slidenum">
              <a:rPr lang="de-DE" smtClean="0"/>
              <a:t>‹Nr.›</a:t>
            </a:fld>
            <a:endParaRPr lang="de-DE"/>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8821090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473D05A5-555A-4757-8710-4F43F299520D}" type="datetimeFigureOut">
              <a:rPr lang="de-DE" smtClean="0"/>
              <a:t>12.09.23</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361C2DC0-F14B-4045-82A3-E2626AE81F6B}" type="slidenum">
              <a:rPr lang="de-DE" smtClean="0"/>
              <a:t>‹Nr.›</a:t>
            </a:fld>
            <a:endParaRPr lang="de-DE"/>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133568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3D05A5-555A-4757-8710-4F43F299520D}" type="datetimeFigureOut">
              <a:rPr lang="de-DE" smtClean="0"/>
              <a:t>12.09.23</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361C2DC0-F14B-4045-82A3-E2626AE81F6B}" type="slidenum">
              <a:rPr lang="de-DE" smtClean="0"/>
              <a:t>‹Nr.›</a:t>
            </a:fld>
            <a:endParaRPr lang="de-DE"/>
          </a:p>
        </p:txBody>
      </p:sp>
    </p:spTree>
    <p:extLst>
      <p:ext uri="{BB962C8B-B14F-4D97-AF65-F5344CB8AC3E}">
        <p14:creationId xmlns:p14="http://schemas.microsoft.com/office/powerpoint/2010/main" val="28796387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de-DE"/>
              <a:t>Mastertitelformat bearbeiten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361C2DC0-F14B-4045-82A3-E2626AE81F6B}" type="slidenum">
              <a:rPr lang="de-DE" smtClean="0"/>
              <a:t>‹Nr.›</a:t>
            </a:fld>
            <a:endParaRPr lang="de-DE"/>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5644112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73D05A5-555A-4757-8710-4F43F299520D}" type="datetimeFigureOut">
              <a:rPr lang="de-DE" smtClean="0"/>
              <a:t>12.09.23</a:t>
            </a:fld>
            <a:endParaRPr lang="de-DE"/>
          </a:p>
        </p:txBody>
      </p:sp>
      <p:sp>
        <p:nvSpPr>
          <p:cNvPr id="6" name="Footer Placeholder 5"/>
          <p:cNvSpPr>
            <a:spLocks noGrp="1"/>
          </p:cNvSpPr>
          <p:nvPr>
            <p:ph type="ftr" sz="quarter" idx="11"/>
          </p:nvPr>
        </p:nvSpPr>
        <p:spPr>
          <a:xfrm>
            <a:off x="1125300" y="318640"/>
            <a:ext cx="4877818" cy="320931"/>
          </a:xfrm>
        </p:spPr>
        <p:txBody>
          <a:bodyPr/>
          <a:lstStyle/>
          <a:p>
            <a:endParaRPr lang="de-DE"/>
          </a:p>
        </p:txBody>
      </p:sp>
      <p:sp>
        <p:nvSpPr>
          <p:cNvPr id="7" name="Slide Number Placeholder 6"/>
          <p:cNvSpPr>
            <a:spLocks noGrp="1"/>
          </p:cNvSpPr>
          <p:nvPr>
            <p:ph type="sldNum" sz="quarter" idx="12"/>
          </p:nvPr>
        </p:nvSpPr>
        <p:spPr>
          <a:xfrm>
            <a:off x="6176794" y="137408"/>
            <a:ext cx="811019" cy="503578"/>
          </a:xfrm>
        </p:spPr>
        <p:txBody>
          <a:bodyPr/>
          <a:lstStyle/>
          <a:p>
            <a:fld id="{361C2DC0-F14B-4045-82A3-E2626AE81F6B}" type="slidenum">
              <a:rPr lang="de-DE" smtClean="0"/>
              <a:t>‹Nr.›</a:t>
            </a:fld>
            <a:endParaRPr lang="de-DE"/>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32874941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de-DE"/>
              <a:t>Mastertitelformat bearbeiten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73D05A5-555A-4757-8710-4F43F299520D}" type="datetimeFigureOut">
              <a:rPr lang="de-DE" smtClean="0"/>
              <a:t>12.09.23</a:t>
            </a:fld>
            <a:endParaRPr lang="de-DE"/>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361C2DC0-F14B-4045-82A3-E2626AE81F6B}" type="slidenum">
              <a:rPr lang="de-DE" smtClean="0"/>
              <a:t>‹Nr.›</a:t>
            </a:fld>
            <a:endParaRPr lang="de-DE"/>
          </a:p>
        </p:txBody>
      </p:sp>
    </p:spTree>
    <p:extLst>
      <p:ext uri="{BB962C8B-B14F-4D97-AF65-F5344CB8AC3E}">
        <p14:creationId xmlns:p14="http://schemas.microsoft.com/office/powerpoint/2010/main" val="132426661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 Id="rId5" Type="http://schemas.openxmlformats.org/officeDocument/2006/relationships/image" Target="../media/image15.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emf"/><Relationship Id="rId2" Type="http://schemas.microsoft.com/office/2018/10/relationships/comments" Target="../comments/modernComment_192_16039281.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8" Type="http://schemas.openxmlformats.org/officeDocument/2006/relationships/image" Target="../media/image18.emf"/><Relationship Id="rId3" Type="http://schemas.openxmlformats.org/officeDocument/2006/relationships/image" Target="../media/image13.png"/><Relationship Id="rId7" Type="http://schemas.openxmlformats.org/officeDocument/2006/relationships/image" Target="../media/image17.emf"/><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16.emf"/><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6F_6B51E632.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0.emf"/><Relationship Id="rId1" Type="http://schemas.openxmlformats.org/officeDocument/2006/relationships/slideLayout" Target="../slideLayouts/slideLayout7.xml"/><Relationship Id="rId5" Type="http://schemas.openxmlformats.org/officeDocument/2006/relationships/image" Target="../media/image23.png"/><Relationship Id="rId4" Type="http://schemas.openxmlformats.org/officeDocument/2006/relationships/image" Target="../media/image22.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0.emf"/><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24.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98_964B2095.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20.emf"/><Relationship Id="rId2" Type="http://schemas.microsoft.com/office/2018/10/relationships/comments" Target="../comments/modernComment_199_241D33AB.xml"/><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4.emf"/><Relationship Id="rId2" Type="http://schemas.microsoft.com/office/2018/10/relationships/comments" Target="../comments/modernComment_148_BC6781C9.xml"/><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25.emf"/></Relationships>
</file>

<file path=ppt/slides/_rels/slide27.xml.rels><?xml version="1.0" encoding="UTF-8" standalone="yes"?>
<Relationships xmlns="http://schemas.openxmlformats.org/package/2006/relationships"><Relationship Id="rId3" Type="http://schemas.openxmlformats.org/officeDocument/2006/relationships/image" Target="../media/image24.emf"/><Relationship Id="rId2" Type="http://schemas.microsoft.com/office/2018/10/relationships/comments" Target="../comments/modernComment_17B_4AB367D4.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5.emf"/><Relationship Id="rId4" Type="http://schemas.openxmlformats.org/officeDocument/2006/relationships/image" Target="../media/image28.png"/></Relationships>
</file>

<file path=ppt/slides/_rels/slide2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xml.rels><?xml version="1.0" encoding="UTF-8" standalone="yes"?>
<Relationships xmlns="http://schemas.openxmlformats.org/package/2006/relationships"><Relationship Id="rId2" Type="http://schemas.microsoft.com/office/2018/10/relationships/comments" Target="../comments/modernComment_1A6_8B2F15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31.xml.rels><?xml version="1.0" encoding="UTF-8" standalone="yes"?>
<Relationships xmlns="http://schemas.openxmlformats.org/package/2006/relationships"><Relationship Id="rId8" Type="http://schemas.openxmlformats.org/officeDocument/2006/relationships/image" Target="../media/image35.emf"/><Relationship Id="rId3" Type="http://schemas.openxmlformats.org/officeDocument/2006/relationships/image" Target="../media/image26.png"/><Relationship Id="rId7" Type="http://schemas.openxmlformats.org/officeDocument/2006/relationships/image" Target="../media/image34.emf"/><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33.emf"/><Relationship Id="rId5" Type="http://schemas.openxmlformats.org/officeDocument/2006/relationships/image" Target="../media/image28.png"/><Relationship Id="rId4" Type="http://schemas.openxmlformats.org/officeDocument/2006/relationships/image" Target="../media/image27.png"/></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16.emf"/><Relationship Id="rId1" Type="http://schemas.openxmlformats.org/officeDocument/2006/relationships/slideLayout" Target="../slideLayouts/slideLayout7.xml"/><Relationship Id="rId5" Type="http://schemas.openxmlformats.org/officeDocument/2006/relationships/image" Target="../media/image20.emf"/><Relationship Id="rId4" Type="http://schemas.openxmlformats.org/officeDocument/2006/relationships/image" Target="../media/image37.png"/></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4.emf"/><Relationship Id="rId4" Type="http://schemas.openxmlformats.org/officeDocument/2006/relationships/image" Target="../media/image28.png"/></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7" Type="http://schemas.openxmlformats.org/officeDocument/2006/relationships/image" Target="../media/image35.emf"/><Relationship Id="rId2" Type="http://schemas.openxmlformats.org/officeDocument/2006/relationships/image" Target="../media/image29.png"/><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16.emf"/></Relationships>
</file>

<file path=ppt/slides/_rels/slide35.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38.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37.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5.emf"/><Relationship Id="rId2" Type="http://schemas.openxmlformats.org/officeDocument/2006/relationships/image" Target="../media/image31.png"/><Relationship Id="rId1" Type="http://schemas.openxmlformats.org/officeDocument/2006/relationships/slideLayout" Target="../slideLayouts/slideLayout7.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16.emf"/></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16.emf"/><Relationship Id="rId1" Type="http://schemas.openxmlformats.org/officeDocument/2006/relationships/slideLayout" Target="../slideLayouts/slideLayout7.xml"/><Relationship Id="rId6" Type="http://schemas.openxmlformats.org/officeDocument/2006/relationships/image" Target="../media/image20.emf"/><Relationship Id="rId5" Type="http://schemas.openxmlformats.org/officeDocument/2006/relationships/image" Target="../media/image41.png"/><Relationship Id="rId4" Type="http://schemas.openxmlformats.org/officeDocument/2006/relationships/image" Target="../media/image40.png"/></Relationships>
</file>

<file path=ppt/slides/_rels/slide3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2" Type="http://schemas.microsoft.com/office/2018/10/relationships/comments" Target="../comments/modernComment_1A8_AF082815.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2.xml.rels><?xml version="1.0" encoding="UTF-8" standalone="yes"?>
<Relationships xmlns="http://schemas.openxmlformats.org/package/2006/relationships"><Relationship Id="rId3" Type="http://schemas.openxmlformats.org/officeDocument/2006/relationships/image" Target="../media/image25.emf"/><Relationship Id="rId2" Type="http://schemas.microsoft.com/office/2018/10/relationships/comments" Target="../comments/modernComment_11D_C7E5D1ED.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25.emf"/></Relationships>
</file>

<file path=ppt/slides/_rels/slide44.xml.rels><?xml version="1.0" encoding="UTF-8" standalone="yes"?>
<Relationships xmlns="http://schemas.openxmlformats.org/package/2006/relationships"><Relationship Id="rId3" Type="http://schemas.openxmlformats.org/officeDocument/2006/relationships/image" Target="../media/image35.emf"/><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diagramData" Target="../diagrams/data2.xml"/><Relationship Id="rId7" Type="http://schemas.microsoft.com/office/2007/relationships/diagramDrawing" Target="../diagrams/drawing2.xml"/><Relationship Id="rId2" Type="http://schemas.microsoft.com/office/2018/10/relationships/comments" Target="../comments/modernComment_143_4B7AE2F9.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microsoft.com/office/2018/10/relationships/comments" Target="../comments/modernComment_13D_3771C0D5.xml"/><Relationship Id="rId1" Type="http://schemas.openxmlformats.org/officeDocument/2006/relationships/slideLayout" Target="../slideLayouts/slideLayout7.xml"/><Relationship Id="rId5" Type="http://schemas.openxmlformats.org/officeDocument/2006/relationships/image" Target="../media/image11.svg"/><Relationship Id="rId4" Type="http://schemas.openxmlformats.org/officeDocument/2006/relationships/image" Target="../media/image10.svg"/></Relationships>
</file>

<file path=ppt/slides/_rels/slide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8.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_rels/slide9.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1.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3196790"/>
            <a:ext cx="11645900" cy="523220"/>
          </a:xfrm>
          <a:prstGeom prst="rect">
            <a:avLst/>
          </a:prstGeom>
          <a:noFill/>
        </p:spPr>
        <p:txBody>
          <a:bodyPr wrap="square" rtlCol="0">
            <a:spAutoFit/>
          </a:bodyPr>
          <a:lstStyle/>
          <a:p>
            <a:pPr algn="ctr"/>
            <a:r>
              <a:rPr lang="de-DE" sz="2800" dirty="0">
                <a:latin typeface="WsC Grundschrift" pitchFamily="2" charset="0"/>
              </a:rPr>
              <a:t>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4E335D30-3965-4798-A4F6-90855D399198}"/>
              </a:ext>
            </a:extLst>
          </p:cNvPr>
          <p:cNvSpPr txBox="1"/>
          <p:nvPr/>
        </p:nvSpPr>
        <p:spPr>
          <a:xfrm>
            <a:off x="273050" y="2488904"/>
            <a:ext cx="11645900" cy="707886"/>
          </a:xfrm>
          <a:prstGeom prst="rect">
            <a:avLst/>
          </a:prstGeom>
          <a:noFill/>
        </p:spPr>
        <p:txBody>
          <a:bodyPr wrap="square" rtlCol="0">
            <a:spAutoFit/>
          </a:bodyPr>
          <a:lstStyle/>
          <a:p>
            <a:pPr algn="ctr"/>
            <a:r>
              <a:rPr lang="de-DE" sz="4000">
                <a:latin typeface="WsC Grundschrift" pitchFamily="2" charset="0"/>
              </a:rPr>
              <a:t>Stunde </a:t>
            </a:r>
            <a:r>
              <a:rPr lang="de-DE" sz="4000" dirty="0">
                <a:latin typeface="WsC Grundschrift" pitchFamily="2" charset="0"/>
              </a:rPr>
              <a:t>7</a:t>
            </a:r>
          </a:p>
        </p:txBody>
      </p:sp>
    </p:spTree>
    <p:extLst>
      <p:ext uri="{BB962C8B-B14F-4D97-AF65-F5344CB8AC3E}">
        <p14:creationId xmlns:p14="http://schemas.microsoft.com/office/powerpoint/2010/main" val="28757964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Ausgaben und Kaufen – Aufgabe 4</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5262979"/>
          </a:xfrm>
          <a:prstGeom prst="rect">
            <a:avLst/>
          </a:prstGeom>
          <a:noFill/>
        </p:spPr>
        <p:txBody>
          <a:bodyPr wrap="square" rtlCol="0">
            <a:spAutoFit/>
          </a:bodyPr>
          <a:lstStyle/>
          <a:p>
            <a:pPr algn="ctr"/>
            <a:r>
              <a:rPr lang="de-DE" sz="2400" dirty="0">
                <a:latin typeface="WsC Grundschrift" pitchFamily="2" charset="0"/>
              </a:rPr>
              <a:t>Du möchtest Kekse kaufen und entscheidest dich zwischen diesen beiden Packungen: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Welche Kekspackung wählst du und warum?</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7" name="Grafik 16">
            <a:extLst>
              <a:ext uri="{FF2B5EF4-FFF2-40B4-BE49-F238E27FC236}">
                <a16:creationId xmlns:a16="http://schemas.microsoft.com/office/drawing/2014/main" id="{668CD805-EC69-1A92-95AB-0408EB9E00BA}"/>
              </a:ext>
            </a:extLst>
          </p:cNvPr>
          <p:cNvPicPr>
            <a:picLocks noChangeAspect="1"/>
          </p:cNvPicPr>
          <p:nvPr/>
        </p:nvPicPr>
        <p:blipFill>
          <a:blip r:embed="rId2"/>
          <a:stretch>
            <a:fillRect/>
          </a:stretch>
        </p:blipFill>
        <p:spPr>
          <a:xfrm>
            <a:off x="2390448" y="2014578"/>
            <a:ext cx="2905915" cy="2429649"/>
          </a:xfrm>
          <a:prstGeom prst="rect">
            <a:avLst/>
          </a:prstGeom>
        </p:spPr>
      </p:pic>
      <p:pic>
        <p:nvPicPr>
          <p:cNvPr id="22" name="Grafik 21">
            <a:extLst>
              <a:ext uri="{FF2B5EF4-FFF2-40B4-BE49-F238E27FC236}">
                <a16:creationId xmlns:a16="http://schemas.microsoft.com/office/drawing/2014/main" id="{93D04ADB-C8AA-ECC5-4360-FEB012E2B1CA}"/>
              </a:ext>
            </a:extLst>
          </p:cNvPr>
          <p:cNvPicPr>
            <a:picLocks noChangeAspect="1"/>
          </p:cNvPicPr>
          <p:nvPr/>
        </p:nvPicPr>
        <p:blipFill>
          <a:blip r:embed="rId3"/>
          <a:stretch>
            <a:fillRect/>
          </a:stretch>
        </p:blipFill>
        <p:spPr>
          <a:xfrm>
            <a:off x="6895639" y="1945775"/>
            <a:ext cx="3016885" cy="2567253"/>
          </a:xfrm>
          <a:prstGeom prst="rect">
            <a:avLst/>
          </a:prstGeom>
        </p:spPr>
      </p:pic>
      <p:sp>
        <p:nvSpPr>
          <p:cNvPr id="25" name="Rechteck 24">
            <a:extLst>
              <a:ext uri="{FF2B5EF4-FFF2-40B4-BE49-F238E27FC236}">
                <a16:creationId xmlns:a16="http://schemas.microsoft.com/office/drawing/2014/main" id="{24E96B7C-3C6F-B1D2-C693-F887ADDCD914}"/>
              </a:ext>
            </a:extLst>
          </p:cNvPr>
          <p:cNvSpPr/>
          <p:nvPr/>
        </p:nvSpPr>
        <p:spPr>
          <a:xfrm>
            <a:off x="2279476"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814B136-C322-6815-0DD2-5413A25488B4}"/>
              </a:ext>
            </a:extLst>
          </p:cNvPr>
          <p:cNvSpPr/>
          <p:nvPr/>
        </p:nvSpPr>
        <p:spPr>
          <a:xfrm>
            <a:off x="6787919"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07FBEE5C-20A3-BA47-F6AA-6DA4CEBD80BA}"/>
              </a:ext>
            </a:extLst>
          </p:cNvPr>
          <p:cNvPicPr>
            <a:picLocks noChangeAspect="1"/>
          </p:cNvPicPr>
          <p:nvPr/>
        </p:nvPicPr>
        <p:blipFill>
          <a:blip r:embed="rId4"/>
          <a:stretch>
            <a:fillRect/>
          </a:stretch>
        </p:blipFill>
        <p:spPr>
          <a:xfrm>
            <a:off x="3443496" y="4592636"/>
            <a:ext cx="2123844" cy="1043923"/>
          </a:xfrm>
          <a:prstGeom prst="rect">
            <a:avLst/>
          </a:prstGeom>
        </p:spPr>
      </p:pic>
      <p:pic>
        <p:nvPicPr>
          <p:cNvPr id="30" name="Grafik 29">
            <a:extLst>
              <a:ext uri="{FF2B5EF4-FFF2-40B4-BE49-F238E27FC236}">
                <a16:creationId xmlns:a16="http://schemas.microsoft.com/office/drawing/2014/main" id="{E974863D-A27B-EA39-FBB4-B8C16A4FA4BE}"/>
              </a:ext>
            </a:extLst>
          </p:cNvPr>
          <p:cNvPicPr>
            <a:picLocks noChangeAspect="1"/>
          </p:cNvPicPr>
          <p:nvPr/>
        </p:nvPicPr>
        <p:blipFill>
          <a:blip r:embed="rId5"/>
          <a:stretch>
            <a:fillRect/>
          </a:stretch>
        </p:blipFill>
        <p:spPr>
          <a:xfrm>
            <a:off x="7915680" y="4536711"/>
            <a:ext cx="2123844" cy="1099848"/>
          </a:xfrm>
          <a:prstGeom prst="rect">
            <a:avLst/>
          </a:prstGeom>
        </p:spPr>
      </p:pic>
    </p:spTree>
    <p:extLst>
      <p:ext uri="{BB962C8B-B14F-4D97-AF65-F5344CB8AC3E}">
        <p14:creationId xmlns:p14="http://schemas.microsoft.com/office/powerpoint/2010/main" val="24747113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Entscheidung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6001643"/>
          </a:xfrm>
          <a:prstGeom prst="rect">
            <a:avLst/>
          </a:prstGeom>
          <a:noFill/>
        </p:spPr>
        <p:txBody>
          <a:bodyPr wrap="square" rtlCol="0">
            <a:spAutoFit/>
          </a:bodyPr>
          <a:lstStyle/>
          <a:p>
            <a:pPr algn="ctr"/>
            <a:r>
              <a:rPr lang="de-DE" sz="2400" dirty="0">
                <a:latin typeface="WsC Grundschrift" pitchFamily="2" charset="0"/>
              </a:rPr>
              <a:t>Du möchtest Kekse kaufen und entscheidest dich zwischen diesen beiden Packungen: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An welchen Kriterien hast du die Entscheidung festgemacht?</a:t>
            </a:r>
          </a:p>
          <a:p>
            <a:pPr algn="ctr"/>
            <a:r>
              <a:rPr lang="de-DE" sz="2400" dirty="0">
                <a:solidFill>
                  <a:schemeClr val="accent6">
                    <a:lumMod val="60000"/>
                    <a:lumOff val="40000"/>
                  </a:schemeClr>
                </a:solidFill>
                <a:latin typeface="WsC Grundschrift" pitchFamily="2" charset="0"/>
              </a:rPr>
              <a:t>Ist das tatsächlich die beste Entscheidung?</a:t>
            </a: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7" name="Grafik 16">
            <a:extLst>
              <a:ext uri="{FF2B5EF4-FFF2-40B4-BE49-F238E27FC236}">
                <a16:creationId xmlns:a16="http://schemas.microsoft.com/office/drawing/2014/main" id="{668CD805-EC69-1A92-95AB-0408EB9E00BA}"/>
              </a:ext>
            </a:extLst>
          </p:cNvPr>
          <p:cNvPicPr>
            <a:picLocks noChangeAspect="1"/>
          </p:cNvPicPr>
          <p:nvPr/>
        </p:nvPicPr>
        <p:blipFill>
          <a:blip r:embed="rId3"/>
          <a:stretch>
            <a:fillRect/>
          </a:stretch>
        </p:blipFill>
        <p:spPr>
          <a:xfrm>
            <a:off x="2390448" y="2014578"/>
            <a:ext cx="2905915" cy="2429649"/>
          </a:xfrm>
          <a:prstGeom prst="rect">
            <a:avLst/>
          </a:prstGeom>
        </p:spPr>
      </p:pic>
      <p:pic>
        <p:nvPicPr>
          <p:cNvPr id="22" name="Grafik 21">
            <a:extLst>
              <a:ext uri="{FF2B5EF4-FFF2-40B4-BE49-F238E27FC236}">
                <a16:creationId xmlns:a16="http://schemas.microsoft.com/office/drawing/2014/main" id="{93D04ADB-C8AA-ECC5-4360-FEB012E2B1CA}"/>
              </a:ext>
            </a:extLst>
          </p:cNvPr>
          <p:cNvPicPr>
            <a:picLocks noChangeAspect="1"/>
          </p:cNvPicPr>
          <p:nvPr/>
        </p:nvPicPr>
        <p:blipFill>
          <a:blip r:embed="rId4"/>
          <a:stretch>
            <a:fillRect/>
          </a:stretch>
        </p:blipFill>
        <p:spPr>
          <a:xfrm>
            <a:off x="6895639" y="1945775"/>
            <a:ext cx="3016885" cy="2567253"/>
          </a:xfrm>
          <a:prstGeom prst="rect">
            <a:avLst/>
          </a:prstGeom>
        </p:spPr>
      </p:pic>
      <p:sp>
        <p:nvSpPr>
          <p:cNvPr id="25" name="Rechteck 24">
            <a:extLst>
              <a:ext uri="{FF2B5EF4-FFF2-40B4-BE49-F238E27FC236}">
                <a16:creationId xmlns:a16="http://schemas.microsoft.com/office/drawing/2014/main" id="{24E96B7C-3C6F-B1D2-C693-F887ADDCD914}"/>
              </a:ext>
            </a:extLst>
          </p:cNvPr>
          <p:cNvSpPr/>
          <p:nvPr/>
        </p:nvSpPr>
        <p:spPr>
          <a:xfrm>
            <a:off x="2279476"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814B136-C322-6815-0DD2-5413A25488B4}"/>
              </a:ext>
            </a:extLst>
          </p:cNvPr>
          <p:cNvSpPr/>
          <p:nvPr/>
        </p:nvSpPr>
        <p:spPr>
          <a:xfrm>
            <a:off x="6787919"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07FBEE5C-20A3-BA47-F6AA-6DA4CEBD80BA}"/>
              </a:ext>
            </a:extLst>
          </p:cNvPr>
          <p:cNvPicPr>
            <a:picLocks noChangeAspect="1"/>
          </p:cNvPicPr>
          <p:nvPr/>
        </p:nvPicPr>
        <p:blipFill>
          <a:blip r:embed="rId5"/>
          <a:stretch>
            <a:fillRect/>
          </a:stretch>
        </p:blipFill>
        <p:spPr>
          <a:xfrm>
            <a:off x="3443496" y="4592636"/>
            <a:ext cx="2123844" cy="1043923"/>
          </a:xfrm>
          <a:prstGeom prst="rect">
            <a:avLst/>
          </a:prstGeom>
        </p:spPr>
      </p:pic>
      <p:pic>
        <p:nvPicPr>
          <p:cNvPr id="30" name="Grafik 29">
            <a:extLst>
              <a:ext uri="{FF2B5EF4-FFF2-40B4-BE49-F238E27FC236}">
                <a16:creationId xmlns:a16="http://schemas.microsoft.com/office/drawing/2014/main" id="{E974863D-A27B-EA39-FBB4-B8C16A4FA4BE}"/>
              </a:ext>
            </a:extLst>
          </p:cNvPr>
          <p:cNvPicPr>
            <a:picLocks noChangeAspect="1"/>
          </p:cNvPicPr>
          <p:nvPr/>
        </p:nvPicPr>
        <p:blipFill>
          <a:blip r:embed="rId6"/>
          <a:stretch>
            <a:fillRect/>
          </a:stretch>
        </p:blipFill>
        <p:spPr>
          <a:xfrm>
            <a:off x="7915680" y="4536711"/>
            <a:ext cx="2123844" cy="1099848"/>
          </a:xfrm>
          <a:prstGeom prst="rect">
            <a:avLst/>
          </a:prstGeom>
        </p:spPr>
      </p:pic>
      <p:pic>
        <p:nvPicPr>
          <p:cNvPr id="5" name="Grafik 4">
            <a:extLst>
              <a:ext uri="{FF2B5EF4-FFF2-40B4-BE49-F238E27FC236}">
                <a16:creationId xmlns:a16="http://schemas.microsoft.com/office/drawing/2014/main" id="{6CD01EDF-31BC-5AD6-2444-146B3C5611E6}"/>
              </a:ext>
            </a:extLst>
          </p:cNvPr>
          <p:cNvPicPr>
            <a:picLocks noChangeAspect="1"/>
          </p:cNvPicPr>
          <p:nvPr/>
        </p:nvPicPr>
        <p:blipFill>
          <a:blip r:embed="rId7"/>
          <a:stretch>
            <a:fillRect/>
          </a:stretch>
        </p:blipFill>
        <p:spPr>
          <a:xfrm>
            <a:off x="495017" y="5574444"/>
            <a:ext cx="1368907" cy="955226"/>
          </a:xfrm>
          <a:prstGeom prst="rect">
            <a:avLst/>
          </a:prstGeom>
        </p:spPr>
      </p:pic>
    </p:spTree>
    <p:extLst>
      <p:ext uri="{BB962C8B-B14F-4D97-AF65-F5344CB8AC3E}">
        <p14:creationId xmlns:p14="http://schemas.microsoft.com/office/powerpoint/2010/main" val="369332865"/>
      </p:ext>
    </p:extLst>
  </p:cSld>
  <p:clrMapOvr>
    <a:masterClrMapping/>
  </p:clrMapOvr>
  <p:extLst>
    <p:ext uri="{6950BFC3-D8DA-4A85-94F7-54DA5524770B}">
      <p188:commentRel xmlns:p188="http://schemas.microsoft.com/office/powerpoint/2018/8/main" r:id="rId2"/>
    </p:ext>
  </p:extLs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393424" y="1027331"/>
            <a:ext cx="11443252" cy="6001643"/>
          </a:xfrm>
          <a:prstGeom prst="rect">
            <a:avLst/>
          </a:prstGeom>
          <a:noFill/>
        </p:spPr>
        <p:txBody>
          <a:bodyPr wrap="square" rtlCol="0">
            <a:spAutoFit/>
          </a:bodyPr>
          <a:lstStyle/>
          <a:p>
            <a:pPr algn="ctr"/>
            <a:r>
              <a:rPr lang="de-DE" sz="2400" dirty="0">
                <a:latin typeface="WsC Grundschrift" pitchFamily="2" charset="0"/>
              </a:rPr>
              <a:t>Du möchtest Kekse kaufen und entscheidest dich zwischen diesen beiden Packungen:</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Die Produkte sind so gestaltet, dass du durch schnelles Denken und fehlende Informationen eine schlechte Kaufentscheidung triffst.</a:t>
            </a:r>
          </a:p>
          <a:p>
            <a:pPr algn="ctr"/>
            <a:endParaRPr lang="de-DE" sz="2400" dirty="0">
              <a:latin typeface="WsC Grundschrift" pitchFamily="2" charset="0"/>
            </a:endParaRP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7" name="Grafik 16">
            <a:extLst>
              <a:ext uri="{FF2B5EF4-FFF2-40B4-BE49-F238E27FC236}">
                <a16:creationId xmlns:a16="http://schemas.microsoft.com/office/drawing/2014/main" id="{668CD805-EC69-1A92-95AB-0408EB9E00BA}"/>
              </a:ext>
            </a:extLst>
          </p:cNvPr>
          <p:cNvPicPr>
            <a:picLocks noChangeAspect="1"/>
          </p:cNvPicPr>
          <p:nvPr/>
        </p:nvPicPr>
        <p:blipFill>
          <a:blip r:embed="rId2"/>
          <a:stretch>
            <a:fillRect/>
          </a:stretch>
        </p:blipFill>
        <p:spPr>
          <a:xfrm>
            <a:off x="2390448" y="2014578"/>
            <a:ext cx="2905915" cy="2429649"/>
          </a:xfrm>
          <a:prstGeom prst="rect">
            <a:avLst/>
          </a:prstGeom>
        </p:spPr>
      </p:pic>
      <p:pic>
        <p:nvPicPr>
          <p:cNvPr id="22" name="Grafik 21">
            <a:extLst>
              <a:ext uri="{FF2B5EF4-FFF2-40B4-BE49-F238E27FC236}">
                <a16:creationId xmlns:a16="http://schemas.microsoft.com/office/drawing/2014/main" id="{93D04ADB-C8AA-ECC5-4360-FEB012E2B1CA}"/>
              </a:ext>
            </a:extLst>
          </p:cNvPr>
          <p:cNvPicPr>
            <a:picLocks noChangeAspect="1"/>
          </p:cNvPicPr>
          <p:nvPr/>
        </p:nvPicPr>
        <p:blipFill>
          <a:blip r:embed="rId3"/>
          <a:stretch>
            <a:fillRect/>
          </a:stretch>
        </p:blipFill>
        <p:spPr>
          <a:xfrm>
            <a:off x="6895639" y="1945775"/>
            <a:ext cx="3016885" cy="2567253"/>
          </a:xfrm>
          <a:prstGeom prst="rect">
            <a:avLst/>
          </a:prstGeom>
        </p:spPr>
      </p:pic>
      <p:sp>
        <p:nvSpPr>
          <p:cNvPr id="25" name="Rechteck 24">
            <a:extLst>
              <a:ext uri="{FF2B5EF4-FFF2-40B4-BE49-F238E27FC236}">
                <a16:creationId xmlns:a16="http://schemas.microsoft.com/office/drawing/2014/main" id="{24E96B7C-3C6F-B1D2-C693-F887ADDCD914}"/>
              </a:ext>
            </a:extLst>
          </p:cNvPr>
          <p:cNvSpPr/>
          <p:nvPr/>
        </p:nvSpPr>
        <p:spPr>
          <a:xfrm>
            <a:off x="2279476"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814B136-C322-6815-0DD2-5413A25488B4}"/>
              </a:ext>
            </a:extLst>
          </p:cNvPr>
          <p:cNvSpPr/>
          <p:nvPr/>
        </p:nvSpPr>
        <p:spPr>
          <a:xfrm>
            <a:off x="6787919" y="2014578"/>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8" name="Grafik 27">
            <a:extLst>
              <a:ext uri="{FF2B5EF4-FFF2-40B4-BE49-F238E27FC236}">
                <a16:creationId xmlns:a16="http://schemas.microsoft.com/office/drawing/2014/main" id="{07FBEE5C-20A3-BA47-F6AA-6DA4CEBD80BA}"/>
              </a:ext>
            </a:extLst>
          </p:cNvPr>
          <p:cNvPicPr>
            <a:picLocks noChangeAspect="1"/>
          </p:cNvPicPr>
          <p:nvPr/>
        </p:nvPicPr>
        <p:blipFill>
          <a:blip r:embed="rId4"/>
          <a:stretch>
            <a:fillRect/>
          </a:stretch>
        </p:blipFill>
        <p:spPr>
          <a:xfrm>
            <a:off x="3443496" y="4592636"/>
            <a:ext cx="2123844" cy="1043923"/>
          </a:xfrm>
          <a:prstGeom prst="rect">
            <a:avLst/>
          </a:prstGeom>
        </p:spPr>
      </p:pic>
      <p:pic>
        <p:nvPicPr>
          <p:cNvPr id="30" name="Grafik 29">
            <a:extLst>
              <a:ext uri="{FF2B5EF4-FFF2-40B4-BE49-F238E27FC236}">
                <a16:creationId xmlns:a16="http://schemas.microsoft.com/office/drawing/2014/main" id="{E974863D-A27B-EA39-FBB4-B8C16A4FA4BE}"/>
              </a:ext>
            </a:extLst>
          </p:cNvPr>
          <p:cNvPicPr>
            <a:picLocks noChangeAspect="1"/>
          </p:cNvPicPr>
          <p:nvPr/>
        </p:nvPicPr>
        <p:blipFill>
          <a:blip r:embed="rId5"/>
          <a:stretch>
            <a:fillRect/>
          </a:stretch>
        </p:blipFill>
        <p:spPr>
          <a:xfrm>
            <a:off x="7915680" y="4536711"/>
            <a:ext cx="2123844" cy="1099848"/>
          </a:xfrm>
          <a:prstGeom prst="rect">
            <a:avLst/>
          </a:prstGeom>
        </p:spPr>
      </p:pic>
      <p:pic>
        <p:nvPicPr>
          <p:cNvPr id="5" name="Grafik 4">
            <a:extLst>
              <a:ext uri="{FF2B5EF4-FFF2-40B4-BE49-F238E27FC236}">
                <a16:creationId xmlns:a16="http://schemas.microsoft.com/office/drawing/2014/main" id="{6CD01EDF-31BC-5AD6-2444-146B3C5611E6}"/>
              </a:ext>
            </a:extLst>
          </p:cNvPr>
          <p:cNvPicPr>
            <a:picLocks noChangeAspect="1"/>
          </p:cNvPicPr>
          <p:nvPr/>
        </p:nvPicPr>
        <p:blipFill>
          <a:blip r:embed="rId6"/>
          <a:stretch>
            <a:fillRect/>
          </a:stretch>
        </p:blipFill>
        <p:spPr>
          <a:xfrm>
            <a:off x="495017" y="4875443"/>
            <a:ext cx="1368907" cy="955226"/>
          </a:xfrm>
          <a:prstGeom prst="rect">
            <a:avLst/>
          </a:prstGeom>
        </p:spPr>
      </p:pic>
      <p:pic>
        <p:nvPicPr>
          <p:cNvPr id="6" name="Grafik 5">
            <a:extLst>
              <a:ext uri="{FF2B5EF4-FFF2-40B4-BE49-F238E27FC236}">
                <a16:creationId xmlns:a16="http://schemas.microsoft.com/office/drawing/2014/main" id="{55AB55DF-20FA-348C-DF97-B5D660AF6A7E}"/>
              </a:ext>
            </a:extLst>
          </p:cNvPr>
          <p:cNvPicPr>
            <a:picLocks noChangeAspect="1"/>
          </p:cNvPicPr>
          <p:nvPr/>
        </p:nvPicPr>
        <p:blipFill>
          <a:blip r:embed="rId7"/>
          <a:stretch>
            <a:fillRect/>
          </a:stretch>
        </p:blipFill>
        <p:spPr>
          <a:xfrm>
            <a:off x="10179135" y="4405345"/>
            <a:ext cx="1021952" cy="940196"/>
          </a:xfrm>
          <a:prstGeom prst="rect">
            <a:avLst/>
          </a:prstGeom>
        </p:spPr>
      </p:pic>
      <p:pic>
        <p:nvPicPr>
          <p:cNvPr id="8" name="Grafik 7">
            <a:extLst>
              <a:ext uri="{FF2B5EF4-FFF2-40B4-BE49-F238E27FC236}">
                <a16:creationId xmlns:a16="http://schemas.microsoft.com/office/drawing/2014/main" id="{A8E1A3F9-E69E-737F-588D-D31B8543C4DE}"/>
              </a:ext>
            </a:extLst>
          </p:cNvPr>
          <p:cNvPicPr>
            <a:picLocks noChangeAspect="1"/>
          </p:cNvPicPr>
          <p:nvPr/>
        </p:nvPicPr>
        <p:blipFill>
          <a:blip r:embed="rId8"/>
          <a:stretch>
            <a:fillRect/>
          </a:stretch>
        </p:blipFill>
        <p:spPr>
          <a:xfrm>
            <a:off x="10791787" y="4875443"/>
            <a:ext cx="1021248" cy="940196"/>
          </a:xfrm>
          <a:prstGeom prst="rect">
            <a:avLst/>
          </a:prstGeom>
        </p:spPr>
      </p:pic>
    </p:spTree>
    <p:extLst>
      <p:ext uri="{BB962C8B-B14F-4D97-AF65-F5344CB8AC3E}">
        <p14:creationId xmlns:p14="http://schemas.microsoft.com/office/powerpoint/2010/main" val="25812433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Problem erkennen</a:t>
            </a:r>
          </a:p>
        </p:txBody>
      </p:sp>
      <p:sp>
        <p:nvSpPr>
          <p:cNvPr id="6" name="Textfeld 5">
            <a:extLst>
              <a:ext uri="{FF2B5EF4-FFF2-40B4-BE49-F238E27FC236}">
                <a16:creationId xmlns:a16="http://schemas.microsoft.com/office/drawing/2014/main" id="{626DBAB4-1C1C-A2CA-938C-41801ED8E9F6}"/>
              </a:ext>
            </a:extLst>
          </p:cNvPr>
          <p:cNvSpPr txBox="1"/>
          <p:nvPr/>
        </p:nvSpPr>
        <p:spPr>
          <a:xfrm>
            <a:off x="393424" y="1027331"/>
            <a:ext cx="11443252" cy="1569660"/>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Um bei Produktvergleichen gute Kaufentscheidungen zu treffen,</a:t>
            </a:r>
          </a:p>
          <a:p>
            <a:pPr algn="ctr"/>
            <a:r>
              <a:rPr lang="de-DE" sz="2400" dirty="0">
                <a:solidFill>
                  <a:schemeClr val="accent6">
                    <a:lumMod val="60000"/>
                    <a:lumOff val="40000"/>
                  </a:schemeClr>
                </a:solidFill>
                <a:latin typeface="WsC Grundschrift" pitchFamily="2" charset="0"/>
              </a:rPr>
              <a:t> brauchst du bestimmte Informationen und solltest nicht gefühlsmäßig entscheiden.</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Du musst wissen, wo diese Informationen bereitgestellt werden </a:t>
            </a:r>
            <a:r>
              <a:rPr lang="de-DE" sz="2400" i="1" dirty="0">
                <a:solidFill>
                  <a:schemeClr val="accent6">
                    <a:lumMod val="60000"/>
                    <a:lumOff val="40000"/>
                  </a:schemeClr>
                </a:solidFill>
                <a:latin typeface="WsC Grundschrift" pitchFamily="2" charset="0"/>
              </a:rPr>
              <a:t>und von wem.</a:t>
            </a:r>
          </a:p>
        </p:txBody>
      </p:sp>
      <p:pic>
        <p:nvPicPr>
          <p:cNvPr id="10" name="Grafik 9">
            <a:extLst>
              <a:ext uri="{FF2B5EF4-FFF2-40B4-BE49-F238E27FC236}">
                <a16:creationId xmlns:a16="http://schemas.microsoft.com/office/drawing/2014/main" id="{B04FA819-D463-8D61-004F-0764F405D9C0}"/>
              </a:ext>
            </a:extLst>
          </p:cNvPr>
          <p:cNvPicPr>
            <a:picLocks noChangeAspect="1"/>
          </p:cNvPicPr>
          <p:nvPr/>
        </p:nvPicPr>
        <p:blipFill>
          <a:blip r:embed="rId2"/>
          <a:stretch>
            <a:fillRect/>
          </a:stretch>
        </p:blipFill>
        <p:spPr>
          <a:xfrm>
            <a:off x="11620259" y="50800"/>
            <a:ext cx="488795" cy="824132"/>
          </a:xfrm>
          <a:prstGeom prst="rect">
            <a:avLst/>
          </a:prstGeom>
        </p:spPr>
      </p:pic>
    </p:spTree>
    <p:extLst>
      <p:ext uri="{BB962C8B-B14F-4D97-AF65-F5344CB8AC3E}">
        <p14:creationId xmlns:p14="http://schemas.microsoft.com/office/powerpoint/2010/main" val="243200292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1236676026"/>
              </p:ext>
            </p:extLst>
          </p:nvPr>
        </p:nvGraphicFramePr>
        <p:xfrm>
          <a:off x="2692399" y="3345457"/>
          <a:ext cx="6807200" cy="1688350"/>
        </p:xfrm>
        <a:graphic>
          <a:graphicData uri="http://schemas.openxmlformats.org/drawingml/2006/table">
            <a:tbl>
              <a:tblPr firstRow="1" bandRow="1">
                <a:tableStyleId>{5940675A-B579-460E-94D1-54222C63F5DA}</a:tableStyleId>
              </a:tblPr>
              <a:tblGrid>
                <a:gridCol w="3403600">
                  <a:extLst>
                    <a:ext uri="{9D8B030D-6E8A-4147-A177-3AD203B41FA5}">
                      <a16:colId xmlns:a16="http://schemas.microsoft.com/office/drawing/2014/main" val="3686154518"/>
                    </a:ext>
                  </a:extLst>
                </a:gridCol>
                <a:gridCol w="3403600">
                  <a:extLst>
                    <a:ext uri="{9D8B030D-6E8A-4147-A177-3AD203B41FA5}">
                      <a16:colId xmlns:a16="http://schemas.microsoft.com/office/drawing/2014/main" val="628126256"/>
                    </a:ext>
                  </a:extLst>
                </a:gridCol>
              </a:tblGrid>
              <a:tr h="386975">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386975">
                <a:tc>
                  <a:txBody>
                    <a:bodyPr/>
                    <a:lstStyle/>
                    <a:p>
                      <a:pPr algn="ctr"/>
                      <a:endParaRPr lang="de-DE" sz="2400" dirty="0"/>
                    </a:p>
                  </a:txBody>
                  <a:tcPr>
                    <a:solidFill>
                      <a:schemeClr val="accent5">
                        <a:lumMod val="20000"/>
                        <a:lumOff val="80000"/>
                      </a:schemeClr>
                    </a:solidFill>
                  </a:tcPr>
                </a:tc>
                <a:tc>
                  <a:txBody>
                    <a:bodyPr/>
                    <a:lstStyle/>
                    <a:p>
                      <a:pPr algn="ctr"/>
                      <a:endParaRPr lang="de-DE" sz="2400" dirty="0"/>
                    </a:p>
                  </a:txBody>
                  <a:tcPr>
                    <a:solidFill>
                      <a:schemeClr val="accent5">
                        <a:lumMod val="20000"/>
                        <a:lumOff val="80000"/>
                      </a:schemeClr>
                    </a:solidFill>
                  </a:tcPr>
                </a:tc>
                <a:extLst>
                  <a:ext uri="{0D108BD9-81ED-4DB2-BD59-A6C34878D82A}">
                    <a16:rowId xmlns:a16="http://schemas.microsoft.com/office/drawing/2014/main" val="2234839627"/>
                  </a:ext>
                </a:extLst>
              </a:tr>
              <a:tr h="386975">
                <a:tc>
                  <a:txBody>
                    <a:bodyPr/>
                    <a:lstStyle/>
                    <a:p>
                      <a:endParaRPr lang="de-DE" dirty="0"/>
                    </a:p>
                  </a:txBody>
                  <a:tcPr>
                    <a:solidFill>
                      <a:schemeClr val="accent5">
                        <a:lumMod val="20000"/>
                        <a:lumOff val="80000"/>
                      </a:schemeClr>
                    </a:solidFill>
                  </a:tcPr>
                </a:tc>
                <a:tc>
                  <a:txBody>
                    <a:bodyPr/>
                    <a:lstStyle/>
                    <a:p>
                      <a:endParaRPr lang="de-DE" dirty="0"/>
                    </a:p>
                  </a:txBody>
                  <a:tcPr>
                    <a:solidFill>
                      <a:schemeClr val="accent5">
                        <a:lumMod val="20000"/>
                        <a:lumOff val="80000"/>
                      </a:schemeClr>
                    </a:solidFill>
                  </a:tcPr>
                </a:tc>
                <a:extLst>
                  <a:ext uri="{0D108BD9-81ED-4DB2-BD59-A6C34878D82A}">
                    <a16:rowId xmlns:a16="http://schemas.microsoft.com/office/drawing/2014/main" val="3489164597"/>
                  </a:ext>
                </a:extLst>
              </a:tr>
              <a:tr h="386975">
                <a:tc>
                  <a:txBody>
                    <a:bodyPr/>
                    <a:lstStyle/>
                    <a:p>
                      <a:endParaRPr lang="de-DE" dirty="0"/>
                    </a:p>
                  </a:txBody>
                  <a:tcPr>
                    <a:solidFill>
                      <a:schemeClr val="accent5">
                        <a:lumMod val="20000"/>
                        <a:lumOff val="80000"/>
                      </a:schemeClr>
                    </a:solidFill>
                  </a:tcPr>
                </a:tc>
                <a:tc>
                  <a:txBody>
                    <a:bodyPr/>
                    <a:lstStyle/>
                    <a:p>
                      <a:endParaRPr lang="de-DE" dirty="0"/>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293167332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3378628962"/>
              </p:ext>
            </p:extLst>
          </p:nvPr>
        </p:nvGraphicFramePr>
        <p:xfrm>
          <a:off x="2692399" y="3275232"/>
          <a:ext cx="6807200" cy="1828800"/>
        </p:xfrm>
        <a:graphic>
          <a:graphicData uri="http://schemas.openxmlformats.org/drawingml/2006/table">
            <a:tbl>
              <a:tblPr firstRow="1" bandRow="1">
                <a:tableStyleId>{5940675A-B579-460E-94D1-54222C63F5DA}</a:tableStyleId>
              </a:tblPr>
              <a:tblGrid>
                <a:gridCol w="3403600">
                  <a:extLst>
                    <a:ext uri="{9D8B030D-6E8A-4147-A177-3AD203B41FA5}">
                      <a16:colId xmlns:a16="http://schemas.microsoft.com/office/drawing/2014/main" val="3686154518"/>
                    </a:ext>
                  </a:extLst>
                </a:gridCol>
                <a:gridCol w="3403600">
                  <a:extLst>
                    <a:ext uri="{9D8B030D-6E8A-4147-A177-3AD203B41FA5}">
                      <a16:colId xmlns:a16="http://schemas.microsoft.com/office/drawing/2014/main" val="628126256"/>
                    </a:ext>
                  </a:extLst>
                </a:gridCol>
              </a:tblGrid>
              <a:tr h="386975">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0">
                <a:tc>
                  <a:txBody>
                    <a:bodyPr/>
                    <a:lstStyle/>
                    <a:p>
                      <a:pPr algn="l"/>
                      <a:r>
                        <a:rPr lang="de-DE" sz="2400" dirty="0">
                          <a:latin typeface="WsC Grundschrift" pitchFamily="2" charset="0"/>
                        </a:rPr>
                        <a:t>Wie viel kostet es?</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2234839627"/>
                  </a:ext>
                </a:extLst>
              </a:tr>
              <a:tr h="386975">
                <a:tc>
                  <a:txBody>
                    <a:bodyPr/>
                    <a:lstStyle/>
                    <a:p>
                      <a:pPr algn="l"/>
                      <a:r>
                        <a:rPr lang="de-DE" sz="2400" dirty="0">
                          <a:latin typeface="WsC Grundschrift" pitchFamily="2" charset="0"/>
                        </a:rPr>
                        <a:t>Wie viel ist enthalten?</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489164597"/>
                  </a:ext>
                </a:extLst>
              </a:tr>
              <a:tr h="386975">
                <a:tc>
                  <a:txBody>
                    <a:bodyPr/>
                    <a:lstStyle/>
                    <a:p>
                      <a:pPr algn="l"/>
                      <a:r>
                        <a:rPr lang="de-DE" sz="2400" dirty="0">
                          <a:latin typeface="WsC Grundschrift" pitchFamily="2" charset="0"/>
                        </a:rPr>
                        <a:t>Was ist enthalten?</a:t>
                      </a:r>
                    </a:p>
                  </a:txBody>
                  <a:tcPr>
                    <a:solidFill>
                      <a:schemeClr val="accent5">
                        <a:lumMod val="20000"/>
                        <a:lumOff val="80000"/>
                      </a:schemeClr>
                    </a:solidFill>
                  </a:tcPr>
                </a:tc>
                <a:tc>
                  <a:txBody>
                    <a:bodyPr/>
                    <a:lstStyle/>
                    <a:p>
                      <a:pPr algn="l"/>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12127905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1759423904"/>
              </p:ext>
            </p:extLst>
          </p:nvPr>
        </p:nvGraphicFramePr>
        <p:xfrm>
          <a:off x="2597150" y="2897357"/>
          <a:ext cx="7200900" cy="2716629"/>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3600450">
                  <a:extLst>
                    <a:ext uri="{9D8B030D-6E8A-4147-A177-3AD203B41FA5}">
                      <a16:colId xmlns:a16="http://schemas.microsoft.com/office/drawing/2014/main" val="628126256"/>
                    </a:ext>
                  </a:extLst>
                </a:gridCol>
              </a:tblGrid>
              <a:tr h="350577">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a:txBody>
                    <a:bodyPr/>
                    <a:lstStyle/>
                    <a:p>
                      <a:r>
                        <a:rPr lang="de-DE" sz="2400" dirty="0">
                          <a:latin typeface="WsC Grundschrift" pitchFamily="2" charset="0"/>
                        </a:rPr>
                        <a:t>Produktpreis</a:t>
                      </a: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a:txBody>
                    <a:bodyPr/>
                    <a:lstStyle/>
                    <a:p>
                      <a:r>
                        <a:rPr lang="de-DE" sz="2400" dirty="0">
                          <a:latin typeface="WsC Grundschrift" pitchFamily="2" charset="0"/>
                        </a:rPr>
                        <a:t>Grammzahl/Literzahl auf der Packung</a:t>
                      </a:r>
                    </a:p>
                  </a:txBody>
                  <a:tcPr>
                    <a:solidFill>
                      <a:schemeClr val="accent5">
                        <a:lumMod val="20000"/>
                        <a:lumOff val="80000"/>
                      </a:schemeClr>
                    </a:solidFill>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a:txBody>
                    <a:bodyPr/>
                    <a:lstStyle/>
                    <a:p>
                      <a:r>
                        <a:rPr lang="de-DE" sz="2400" dirty="0">
                          <a:latin typeface="WsC Grundschrift" pitchFamily="2" charset="0"/>
                        </a:rPr>
                        <a:t>Zutatenliste auf der Packung</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Tree>
    <p:extLst>
      <p:ext uri="{BB962C8B-B14F-4D97-AF65-F5344CB8AC3E}">
        <p14:creationId xmlns:p14="http://schemas.microsoft.com/office/powerpoint/2010/main" val="1800529458"/>
      </p:ext>
    </p:extLst>
  </p:cSld>
  <p:clrMapOvr>
    <a:masterClrMapping/>
  </p:clrMapOvr>
  <p:extLst>
    <p:ext uri="{6950BFC3-D8DA-4A85-94F7-54DA5524770B}">
      <p188:commentRel xmlns:p188="http://schemas.microsoft.com/office/powerpoint/2018/8/main" r:id="rId2"/>
    </p:ext>
  </p:extLs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871651105"/>
              </p:ext>
            </p:extLst>
          </p:nvPr>
        </p:nvGraphicFramePr>
        <p:xfrm>
          <a:off x="2597150" y="2865381"/>
          <a:ext cx="7200900" cy="2507178"/>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3600450">
                  <a:extLst>
                    <a:ext uri="{9D8B030D-6E8A-4147-A177-3AD203B41FA5}">
                      <a16:colId xmlns:a16="http://schemas.microsoft.com/office/drawing/2014/main" val="628126256"/>
                    </a:ext>
                  </a:extLst>
                </a:gridCol>
              </a:tblGrid>
              <a:tr h="350577">
                <a:tc>
                  <a:txBody>
                    <a:bodyPr/>
                    <a:lstStyle/>
                    <a:p>
                      <a:r>
                        <a:rPr lang="de-DE" sz="2400" dirty="0">
                          <a:latin typeface="WsC Grundschrift" pitchFamily="2" charset="0"/>
                        </a:rPr>
                        <a:t>Informationen</a:t>
                      </a:r>
                    </a:p>
                  </a:txBody>
                  <a:tcPr>
                    <a:solidFill>
                      <a:schemeClr val="accent5">
                        <a:lumMod val="40000"/>
                        <a:lumOff val="60000"/>
                      </a:schemeClr>
                    </a:solidFill>
                  </a:tcPr>
                </a:tc>
                <a:tc>
                  <a:txBody>
                    <a:bodyPr/>
                    <a:lstStyle/>
                    <a:p>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rowSpan="2">
                  <a:txBody>
                    <a:bodyPr/>
                    <a:lstStyle/>
                    <a:p>
                      <a:pPr algn="ctr"/>
                      <a:endParaRPr lang="de-DE" sz="2400" dirty="0">
                        <a:latin typeface="WsC Grundschrift" pitchFamily="2" charset="0"/>
                      </a:endParaRPr>
                    </a:p>
                    <a:p>
                      <a:pPr algn="ctr"/>
                      <a:r>
                        <a:rPr lang="de-DE" sz="2400" dirty="0">
                          <a:latin typeface="WsC Grundschrift" pitchFamily="2" charset="0"/>
                        </a:rPr>
                        <a:t>Grundpreis</a:t>
                      </a: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vMerge="1">
                  <a:txBody>
                    <a:bodyPr/>
                    <a:lstStyle/>
                    <a:p>
                      <a:r>
                        <a:rPr lang="de-DE" dirty="0"/>
                        <a:t>Grammzahl/Literzahl auf der Packung</a:t>
                      </a:r>
                    </a:p>
                  </a:txBody>
                  <a:tcPr>
                    <a:solidFill>
                      <a:schemeClr val="accent5">
                        <a:lumMod val="20000"/>
                        <a:lumOff val="80000"/>
                      </a:schemeClr>
                    </a:solidFill>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a:txBody>
                    <a:bodyPr/>
                    <a:lstStyle/>
                    <a:p>
                      <a:r>
                        <a:rPr lang="de-DE" sz="2400" dirty="0">
                          <a:latin typeface="WsC Grundschrift" pitchFamily="2" charset="0"/>
                        </a:rPr>
                        <a:t>Zutatenliste auf der Packung</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
        <p:nvSpPr>
          <p:cNvPr id="8" name="Textfeld 7">
            <a:extLst>
              <a:ext uri="{FF2B5EF4-FFF2-40B4-BE49-F238E27FC236}">
                <a16:creationId xmlns:a16="http://schemas.microsoft.com/office/drawing/2014/main" id="{EDC0E01F-5CF1-4AAA-D968-CF9D8325AB5C}"/>
              </a:ext>
            </a:extLst>
          </p:cNvPr>
          <p:cNvSpPr txBox="1"/>
          <p:nvPr/>
        </p:nvSpPr>
        <p:spPr>
          <a:xfrm>
            <a:off x="1752600" y="5461000"/>
            <a:ext cx="8597900" cy="461665"/>
          </a:xfrm>
          <a:prstGeom prst="rect">
            <a:avLst/>
          </a:prstGeom>
          <a:noFill/>
        </p:spPr>
        <p:txBody>
          <a:bodyPr wrap="square" rtlCol="0">
            <a:spAutoFit/>
          </a:bodyPr>
          <a:lstStyle/>
          <a:p>
            <a:pPr algn="ctr"/>
            <a:r>
              <a:rPr lang="de-DE" sz="2400" dirty="0">
                <a:latin typeface="WsC Grundschrift" pitchFamily="2" charset="0"/>
              </a:rPr>
              <a:t>Was ist der Grundpreis?</a:t>
            </a:r>
          </a:p>
        </p:txBody>
      </p:sp>
    </p:spTree>
    <p:extLst>
      <p:ext uri="{BB962C8B-B14F-4D97-AF65-F5344CB8AC3E}">
        <p14:creationId xmlns:p14="http://schemas.microsoft.com/office/powerpoint/2010/main" val="21928130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Welche Informationen brauchst du für sinnvolle Vergleiche?</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938992"/>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graphicFrame>
        <p:nvGraphicFramePr>
          <p:cNvPr id="13" name="Tabelle 13">
            <a:extLst>
              <a:ext uri="{FF2B5EF4-FFF2-40B4-BE49-F238E27FC236}">
                <a16:creationId xmlns:a16="http://schemas.microsoft.com/office/drawing/2014/main" id="{C86440B8-ED4E-F04A-212A-99C562B4B54D}"/>
              </a:ext>
            </a:extLst>
          </p:cNvPr>
          <p:cNvGraphicFramePr>
            <a:graphicFrameLocks noGrp="1"/>
          </p:cNvGraphicFramePr>
          <p:nvPr>
            <p:extLst>
              <p:ext uri="{D42A27DB-BD31-4B8C-83A1-F6EECF244321}">
                <p14:modId xmlns:p14="http://schemas.microsoft.com/office/powerpoint/2010/main" val="3596259960"/>
              </p:ext>
            </p:extLst>
          </p:nvPr>
        </p:nvGraphicFramePr>
        <p:xfrm>
          <a:off x="2597150" y="2865381"/>
          <a:ext cx="7200900" cy="2507178"/>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3600450">
                  <a:extLst>
                    <a:ext uri="{9D8B030D-6E8A-4147-A177-3AD203B41FA5}">
                      <a16:colId xmlns:a16="http://schemas.microsoft.com/office/drawing/2014/main" val="628126256"/>
                    </a:ext>
                  </a:extLst>
                </a:gridCol>
              </a:tblGrid>
              <a:tr h="350577">
                <a:tc>
                  <a:txBody>
                    <a:bodyPr/>
                    <a:lstStyle/>
                    <a:p>
                      <a:pPr algn="ctr"/>
                      <a:r>
                        <a:rPr lang="de-DE" sz="2400" dirty="0">
                          <a:latin typeface="WsC Grundschrift" pitchFamily="2" charset="0"/>
                        </a:rPr>
                        <a:t>Informationen</a:t>
                      </a:r>
                    </a:p>
                  </a:txBody>
                  <a:tcPr>
                    <a:solidFill>
                      <a:schemeClr val="accent5">
                        <a:lumMod val="40000"/>
                        <a:lumOff val="60000"/>
                      </a:schemeClr>
                    </a:solidFill>
                  </a:tcPr>
                </a:tc>
                <a:tc>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rowSpan="2">
                  <a:txBody>
                    <a:bodyPr/>
                    <a:lstStyle/>
                    <a:p>
                      <a:pPr algn="ctr"/>
                      <a:endParaRPr lang="de-DE" sz="2400" dirty="0">
                        <a:latin typeface="WsC Grundschrift" pitchFamily="2" charset="0"/>
                      </a:endParaRPr>
                    </a:p>
                    <a:p>
                      <a:pPr algn="ctr"/>
                      <a:r>
                        <a:rPr lang="de-DE" sz="2400" dirty="0">
                          <a:latin typeface="WsC Grundschrift" pitchFamily="2" charset="0"/>
                        </a:rPr>
                        <a:t>Grundpreis</a:t>
                      </a: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vMerge="1">
                  <a:txBody>
                    <a:bodyPr/>
                    <a:lstStyle/>
                    <a:p>
                      <a:r>
                        <a:rPr lang="de-DE" dirty="0"/>
                        <a:t>Grammzahl/Literzahl auf der Packung</a:t>
                      </a:r>
                    </a:p>
                  </a:txBody>
                  <a:tcPr>
                    <a:solidFill>
                      <a:schemeClr val="accent5">
                        <a:lumMod val="20000"/>
                        <a:lumOff val="80000"/>
                      </a:schemeClr>
                    </a:solidFill>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a:txBody>
                    <a:bodyPr/>
                    <a:lstStyle/>
                    <a:p>
                      <a:r>
                        <a:rPr lang="de-DE" sz="2400" dirty="0">
                          <a:latin typeface="WsC Grundschrift" pitchFamily="2" charset="0"/>
                        </a:rPr>
                        <a:t>Zutatenliste auf der Packung</a:t>
                      </a:r>
                    </a:p>
                  </a:txBody>
                  <a:tcPr>
                    <a:solidFill>
                      <a:schemeClr val="accent5">
                        <a:lumMod val="20000"/>
                        <a:lumOff val="80000"/>
                      </a:schemeClr>
                    </a:solidFill>
                  </a:tcPr>
                </a:tc>
                <a:extLst>
                  <a:ext uri="{0D108BD9-81ED-4DB2-BD59-A6C34878D82A}">
                    <a16:rowId xmlns:a16="http://schemas.microsoft.com/office/drawing/2014/main" val="3408359194"/>
                  </a:ext>
                </a:extLst>
              </a:tr>
            </a:tbl>
          </a:graphicData>
        </a:graphic>
      </p:graphicFrame>
      <p:sp>
        <p:nvSpPr>
          <p:cNvPr id="8" name="Textfeld 7">
            <a:extLst>
              <a:ext uri="{FF2B5EF4-FFF2-40B4-BE49-F238E27FC236}">
                <a16:creationId xmlns:a16="http://schemas.microsoft.com/office/drawing/2014/main" id="{EDC0E01F-5CF1-4AAA-D968-CF9D8325AB5C}"/>
              </a:ext>
            </a:extLst>
          </p:cNvPr>
          <p:cNvSpPr txBox="1"/>
          <p:nvPr/>
        </p:nvSpPr>
        <p:spPr>
          <a:xfrm>
            <a:off x="1752600" y="5461000"/>
            <a:ext cx="8597900" cy="830997"/>
          </a:xfrm>
          <a:prstGeom prst="rect">
            <a:avLst/>
          </a:prstGeom>
          <a:noFill/>
        </p:spPr>
        <p:txBody>
          <a:bodyPr wrap="square" rtlCol="0">
            <a:spAutoFit/>
          </a:bodyPr>
          <a:lstStyle/>
          <a:p>
            <a:pPr algn="ctr"/>
            <a:r>
              <a:rPr lang="de-DE" sz="2400" dirty="0">
                <a:latin typeface="WsC Grundschrift" pitchFamily="2" charset="0"/>
              </a:rPr>
              <a:t>Der Grundpreis setzt den Preis ins Verhältnis zur Menge. </a:t>
            </a:r>
          </a:p>
          <a:p>
            <a:pPr algn="ctr"/>
            <a:r>
              <a:rPr lang="de-DE" sz="2400" dirty="0">
                <a:latin typeface="WsC Grundschrift" pitchFamily="2" charset="0"/>
              </a:rPr>
              <a:t>Er gibt den Preis pro 100 g oder 100 ml an.</a:t>
            </a:r>
          </a:p>
        </p:txBody>
      </p:sp>
    </p:spTree>
    <p:extLst>
      <p:ext uri="{BB962C8B-B14F-4D97-AF65-F5344CB8AC3E}">
        <p14:creationId xmlns:p14="http://schemas.microsoft.com/office/powerpoint/2010/main" val="4727283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3"/>
          <a:stretch>
            <a:fillRect/>
          </a:stretch>
        </p:blipFill>
        <p:spPr>
          <a:xfrm>
            <a:off x="640118" y="2349744"/>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A240A86-2AAF-3A0E-92A2-31B812E62CF7}"/>
              </a:ext>
            </a:extLst>
          </p:cNvPr>
          <p:cNvPicPr>
            <a:picLocks noChangeAspect="1"/>
          </p:cNvPicPr>
          <p:nvPr/>
        </p:nvPicPr>
        <p:blipFill>
          <a:blip r:embed="rId4"/>
          <a:stretch>
            <a:fillRect/>
          </a:stretch>
        </p:blipFill>
        <p:spPr>
          <a:xfrm>
            <a:off x="2647315" y="4817584"/>
            <a:ext cx="2123844" cy="1043923"/>
          </a:xfrm>
          <a:prstGeom prst="rect">
            <a:avLst/>
          </a:prstGeom>
        </p:spPr>
      </p:pic>
      <p:sp>
        <p:nvSpPr>
          <p:cNvPr id="12" name="Textfeld 11">
            <a:extLst>
              <a:ext uri="{FF2B5EF4-FFF2-40B4-BE49-F238E27FC236}">
                <a16:creationId xmlns:a16="http://schemas.microsoft.com/office/drawing/2014/main" id="{EB973327-1D8F-175B-C0DC-DFD1A980FD07}"/>
              </a:ext>
            </a:extLst>
          </p:cNvPr>
          <p:cNvSpPr txBox="1"/>
          <p:nvPr/>
        </p:nvSpPr>
        <p:spPr>
          <a:xfrm>
            <a:off x="7253013" y="2163454"/>
            <a:ext cx="4330700" cy="2308324"/>
          </a:xfrm>
          <a:prstGeom prst="rect">
            <a:avLst/>
          </a:prstGeom>
          <a:noFill/>
        </p:spPr>
        <p:txBody>
          <a:bodyPr wrap="square" rtlCol="0">
            <a:spAutoFit/>
          </a:bodyPr>
          <a:lstStyle/>
          <a:p>
            <a:r>
              <a:rPr lang="de-DE" sz="2400" dirty="0">
                <a:latin typeface="WsC Grundschrift" pitchFamily="2" charset="0"/>
              </a:rPr>
              <a:t>Wie viel Gramm sind enthalten? </a:t>
            </a:r>
          </a:p>
          <a:p>
            <a:endParaRPr lang="de-DE" sz="2400" dirty="0">
              <a:latin typeface="WsC Grundschrift" pitchFamily="2" charset="0"/>
            </a:endParaRPr>
          </a:p>
          <a:p>
            <a:r>
              <a:rPr lang="de-DE" sz="2400" dirty="0">
                <a:latin typeface="WsC Grundschrift" pitchFamily="2" charset="0"/>
              </a:rPr>
              <a:t>Wie viel kostet das Produkt?</a:t>
            </a:r>
          </a:p>
          <a:p>
            <a:endParaRPr lang="de-DE" sz="2400" dirty="0">
              <a:latin typeface="WsC Grundschrift" pitchFamily="2" charset="0"/>
            </a:endParaRPr>
          </a:p>
          <a:p>
            <a:endParaRPr lang="de-DE" sz="2400" dirty="0">
              <a:latin typeface="WsC Grundschrift" pitchFamily="2" charset="0"/>
            </a:endParaRPr>
          </a:p>
          <a:p>
            <a:r>
              <a:rPr lang="de-DE" sz="2400" dirty="0">
                <a:latin typeface="WsC Grundschrift" pitchFamily="2" charset="0"/>
              </a:rPr>
              <a:t>Grundpreis: </a:t>
            </a:r>
            <a:r>
              <a:rPr lang="de-DE" sz="2400" b="1" dirty="0">
                <a:latin typeface="WsC Grundschrift" pitchFamily="2" charset="0"/>
              </a:rPr>
              <a:t>1,79 € pro 100 g</a:t>
            </a:r>
          </a:p>
        </p:txBody>
      </p:sp>
      <p:pic>
        <p:nvPicPr>
          <p:cNvPr id="17" name="Grafik 16">
            <a:extLst>
              <a:ext uri="{FF2B5EF4-FFF2-40B4-BE49-F238E27FC236}">
                <a16:creationId xmlns:a16="http://schemas.microsoft.com/office/drawing/2014/main" id="{F60DA427-A96A-CE00-DC57-21411DA9D2C5}"/>
              </a:ext>
            </a:extLst>
          </p:cNvPr>
          <p:cNvPicPr>
            <a:picLocks noChangeAspect="1"/>
          </p:cNvPicPr>
          <p:nvPr/>
        </p:nvPicPr>
        <p:blipFill>
          <a:blip r:embed="rId5"/>
          <a:stretch>
            <a:fillRect/>
          </a:stretch>
        </p:blipFill>
        <p:spPr>
          <a:xfrm rot="10800000">
            <a:off x="3932150" y="2377201"/>
            <a:ext cx="2901504" cy="2393741"/>
          </a:xfrm>
          <a:prstGeom prst="rect">
            <a:avLst/>
          </a:prstGeom>
        </p:spPr>
      </p:pic>
      <p:sp>
        <p:nvSpPr>
          <p:cNvPr id="18" name="Rechteck 17">
            <a:extLst>
              <a:ext uri="{FF2B5EF4-FFF2-40B4-BE49-F238E27FC236}">
                <a16:creationId xmlns:a16="http://schemas.microsoft.com/office/drawing/2014/main" id="{52638B29-1D28-8194-6631-9208E5B98A79}"/>
              </a:ext>
            </a:extLst>
          </p:cNvPr>
          <p:cNvSpPr/>
          <p:nvPr/>
        </p:nvSpPr>
        <p:spPr>
          <a:xfrm>
            <a:off x="3780312" y="2349190"/>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17767472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7: 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5" name="Diagramm 4">
            <a:extLst>
              <a:ext uri="{FF2B5EF4-FFF2-40B4-BE49-F238E27FC236}">
                <a16:creationId xmlns:a16="http://schemas.microsoft.com/office/drawing/2014/main" id="{A7C2ACD3-1159-E08D-A50F-C4EB09A41BA2}"/>
              </a:ext>
            </a:extLst>
          </p:cNvPr>
          <p:cNvGraphicFramePr/>
          <p:nvPr>
            <p:extLst>
              <p:ext uri="{D42A27DB-BD31-4B8C-83A1-F6EECF244321}">
                <p14:modId xmlns:p14="http://schemas.microsoft.com/office/powerpoint/2010/main" val="4070180637"/>
              </p:ext>
            </p:extLst>
          </p:nvPr>
        </p:nvGraphicFramePr>
        <p:xfrm>
          <a:off x="3235325" y="1576346"/>
          <a:ext cx="5759450" cy="4445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656463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3"/>
          <a:stretch>
            <a:fillRect/>
          </a:stretch>
        </p:blipFill>
        <p:spPr>
          <a:xfrm>
            <a:off x="640118" y="2349744"/>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1" name="Grafik 10">
            <a:extLst>
              <a:ext uri="{FF2B5EF4-FFF2-40B4-BE49-F238E27FC236}">
                <a16:creationId xmlns:a16="http://schemas.microsoft.com/office/drawing/2014/main" id="{6A240A86-2AAF-3A0E-92A2-31B812E62CF7}"/>
              </a:ext>
            </a:extLst>
          </p:cNvPr>
          <p:cNvPicPr>
            <a:picLocks noChangeAspect="1"/>
          </p:cNvPicPr>
          <p:nvPr/>
        </p:nvPicPr>
        <p:blipFill>
          <a:blip r:embed="rId4"/>
          <a:stretch>
            <a:fillRect/>
          </a:stretch>
        </p:blipFill>
        <p:spPr>
          <a:xfrm>
            <a:off x="2647315" y="4817584"/>
            <a:ext cx="2123844" cy="1043923"/>
          </a:xfrm>
          <a:prstGeom prst="rect">
            <a:avLst/>
          </a:prstGeom>
        </p:spPr>
      </p:pic>
      <p:sp>
        <p:nvSpPr>
          <p:cNvPr id="12" name="Textfeld 11">
            <a:extLst>
              <a:ext uri="{FF2B5EF4-FFF2-40B4-BE49-F238E27FC236}">
                <a16:creationId xmlns:a16="http://schemas.microsoft.com/office/drawing/2014/main" id="{EB973327-1D8F-175B-C0DC-DFD1A980FD07}"/>
              </a:ext>
            </a:extLst>
          </p:cNvPr>
          <p:cNvSpPr txBox="1"/>
          <p:nvPr/>
        </p:nvSpPr>
        <p:spPr>
          <a:xfrm>
            <a:off x="7312411" y="2139928"/>
            <a:ext cx="4330700" cy="2677656"/>
          </a:xfrm>
          <a:prstGeom prst="rect">
            <a:avLst/>
          </a:prstGeom>
          <a:noFill/>
        </p:spPr>
        <p:txBody>
          <a:bodyPr wrap="square" rtlCol="0">
            <a:spAutoFit/>
          </a:bodyPr>
          <a:lstStyle/>
          <a:p>
            <a:r>
              <a:rPr lang="de-DE" sz="2400" dirty="0">
                <a:latin typeface="WsC Grundschrift" pitchFamily="2" charset="0"/>
              </a:rPr>
              <a:t>Wie viel Gramm sind enthalten? </a:t>
            </a:r>
          </a:p>
          <a:p>
            <a:r>
              <a:rPr lang="de-DE" sz="2400" dirty="0">
                <a:latin typeface="WsC Grundschrift" pitchFamily="2" charset="0"/>
              </a:rPr>
              <a:t>100 g</a:t>
            </a:r>
          </a:p>
          <a:p>
            <a:endParaRPr lang="de-DE" sz="2400" dirty="0">
              <a:latin typeface="WsC Grundschrift" pitchFamily="2" charset="0"/>
            </a:endParaRPr>
          </a:p>
          <a:p>
            <a:r>
              <a:rPr lang="de-DE" sz="2400" dirty="0">
                <a:latin typeface="WsC Grundschrift" pitchFamily="2" charset="0"/>
              </a:rPr>
              <a:t>Wie viel kostet das Produkt?</a:t>
            </a:r>
          </a:p>
          <a:p>
            <a:r>
              <a:rPr lang="de-DE" sz="2400" dirty="0">
                <a:latin typeface="WsC Grundschrift" pitchFamily="2" charset="0"/>
              </a:rPr>
              <a:t>1,79 €</a:t>
            </a:r>
          </a:p>
          <a:p>
            <a:endParaRPr lang="de-DE" sz="2400" dirty="0">
              <a:latin typeface="WsC Grundschrift" pitchFamily="2" charset="0"/>
            </a:endParaRPr>
          </a:p>
          <a:p>
            <a:r>
              <a:rPr lang="de-DE" sz="2400" dirty="0">
                <a:latin typeface="WsC Grundschrift" pitchFamily="2" charset="0"/>
              </a:rPr>
              <a:t>Grundpreis: </a:t>
            </a:r>
            <a:r>
              <a:rPr lang="de-DE" sz="2400" b="1" dirty="0">
                <a:latin typeface="WsC Grundschrift" pitchFamily="2" charset="0"/>
              </a:rPr>
              <a:t>1,79 € pro 100 g</a:t>
            </a:r>
          </a:p>
        </p:txBody>
      </p:sp>
      <p:pic>
        <p:nvPicPr>
          <p:cNvPr id="17" name="Grafik 16">
            <a:extLst>
              <a:ext uri="{FF2B5EF4-FFF2-40B4-BE49-F238E27FC236}">
                <a16:creationId xmlns:a16="http://schemas.microsoft.com/office/drawing/2014/main" id="{F60DA427-A96A-CE00-DC57-21411DA9D2C5}"/>
              </a:ext>
            </a:extLst>
          </p:cNvPr>
          <p:cNvPicPr>
            <a:picLocks noChangeAspect="1"/>
          </p:cNvPicPr>
          <p:nvPr/>
        </p:nvPicPr>
        <p:blipFill>
          <a:blip r:embed="rId5"/>
          <a:stretch>
            <a:fillRect/>
          </a:stretch>
        </p:blipFill>
        <p:spPr>
          <a:xfrm rot="10800000">
            <a:off x="3911654" y="2367697"/>
            <a:ext cx="2901504" cy="2393741"/>
          </a:xfrm>
          <a:prstGeom prst="rect">
            <a:avLst/>
          </a:prstGeom>
        </p:spPr>
      </p:pic>
      <p:sp>
        <p:nvSpPr>
          <p:cNvPr id="18" name="Rechteck 17">
            <a:extLst>
              <a:ext uri="{FF2B5EF4-FFF2-40B4-BE49-F238E27FC236}">
                <a16:creationId xmlns:a16="http://schemas.microsoft.com/office/drawing/2014/main" id="{52638B29-1D28-8194-6631-9208E5B98A79}"/>
              </a:ext>
            </a:extLst>
          </p:cNvPr>
          <p:cNvSpPr/>
          <p:nvPr/>
        </p:nvSpPr>
        <p:spPr>
          <a:xfrm>
            <a:off x="382608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28691299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0" y="2348934"/>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B973327-1D8F-175B-C0DC-DFD1A980FD07}"/>
              </a:ext>
            </a:extLst>
          </p:cNvPr>
          <p:cNvSpPr txBox="1"/>
          <p:nvPr/>
        </p:nvSpPr>
        <p:spPr>
          <a:xfrm>
            <a:off x="7253013" y="2379354"/>
            <a:ext cx="4330700" cy="2308324"/>
          </a:xfrm>
          <a:prstGeom prst="rect">
            <a:avLst/>
          </a:prstGeom>
          <a:noFill/>
        </p:spPr>
        <p:txBody>
          <a:bodyPr wrap="square" rtlCol="0">
            <a:spAutoFit/>
          </a:bodyPr>
          <a:lstStyle/>
          <a:p>
            <a:r>
              <a:rPr lang="de-DE" sz="2400" dirty="0">
                <a:latin typeface="WsC Grundschrift" pitchFamily="2" charset="0"/>
              </a:rPr>
              <a:t>Wie viel Gramm sind enthalten? </a:t>
            </a:r>
          </a:p>
          <a:p>
            <a:r>
              <a:rPr lang="de-DE" sz="2400" dirty="0">
                <a:latin typeface="WsC Grundschrift" pitchFamily="2" charset="0"/>
              </a:rPr>
              <a:t>90 g</a:t>
            </a:r>
          </a:p>
          <a:p>
            <a:endParaRPr lang="de-DE" sz="2400" dirty="0">
              <a:latin typeface="WsC Grundschrift" pitchFamily="2" charset="0"/>
            </a:endParaRPr>
          </a:p>
          <a:p>
            <a:r>
              <a:rPr lang="de-DE" sz="2400" dirty="0">
                <a:latin typeface="WsC Grundschrift" pitchFamily="2" charset="0"/>
              </a:rPr>
              <a:t>Wie viel kostet das Produkt?</a:t>
            </a:r>
          </a:p>
          <a:p>
            <a:r>
              <a:rPr lang="de-DE" sz="2400" dirty="0">
                <a:latin typeface="WsC Grundschrift" pitchFamily="2" charset="0"/>
              </a:rPr>
              <a:t>1,79 € </a:t>
            </a:r>
          </a:p>
          <a:p>
            <a:endParaRPr lang="de-DE" sz="2400" dirty="0">
              <a:latin typeface="WsC Grundschrift" pitchFamily="2" charset="0"/>
            </a:endParaRPr>
          </a:p>
        </p:txBody>
      </p:sp>
      <p:sp>
        <p:nvSpPr>
          <p:cNvPr id="18" name="Rechteck 17">
            <a:extLst>
              <a:ext uri="{FF2B5EF4-FFF2-40B4-BE49-F238E27FC236}">
                <a16:creationId xmlns:a16="http://schemas.microsoft.com/office/drawing/2014/main" id="{52638B29-1D28-8194-6631-9208E5B98A79}"/>
              </a:ext>
            </a:extLst>
          </p:cNvPr>
          <p:cNvSpPr/>
          <p:nvPr/>
        </p:nvSpPr>
        <p:spPr>
          <a:xfrm>
            <a:off x="380347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2972FA83-258F-1F00-DA70-9329170E641E}"/>
              </a:ext>
            </a:extLst>
          </p:cNvPr>
          <p:cNvPicPr>
            <a:picLocks noChangeAspect="1"/>
          </p:cNvPicPr>
          <p:nvPr/>
        </p:nvPicPr>
        <p:blipFill rotWithShape="1">
          <a:blip r:embed="rId3"/>
          <a:srcRect t="5099"/>
          <a:stretch/>
        </p:blipFill>
        <p:spPr>
          <a:xfrm>
            <a:off x="2647315" y="4835473"/>
            <a:ext cx="2123844" cy="1043768"/>
          </a:xfrm>
          <a:prstGeom prst="rect">
            <a:avLst/>
          </a:prstGeom>
        </p:spPr>
      </p:pic>
      <p:pic>
        <p:nvPicPr>
          <p:cNvPr id="15" name="Grafik 14">
            <a:extLst>
              <a:ext uri="{FF2B5EF4-FFF2-40B4-BE49-F238E27FC236}">
                <a16:creationId xmlns:a16="http://schemas.microsoft.com/office/drawing/2014/main" id="{00F83247-BEB4-3928-6268-455D747A8177}"/>
              </a:ext>
            </a:extLst>
          </p:cNvPr>
          <p:cNvPicPr>
            <a:picLocks noChangeAspect="1"/>
          </p:cNvPicPr>
          <p:nvPr/>
        </p:nvPicPr>
        <p:blipFill>
          <a:blip r:embed="rId4"/>
          <a:stretch>
            <a:fillRect/>
          </a:stretch>
        </p:blipFill>
        <p:spPr>
          <a:xfrm rot="10800000">
            <a:off x="4061162" y="2405824"/>
            <a:ext cx="2716954" cy="2281854"/>
          </a:xfrm>
          <a:prstGeom prst="rect">
            <a:avLst/>
          </a:prstGeom>
        </p:spPr>
      </p:pic>
      <p:pic>
        <p:nvPicPr>
          <p:cNvPr id="19" name="Grafik 18">
            <a:extLst>
              <a:ext uri="{FF2B5EF4-FFF2-40B4-BE49-F238E27FC236}">
                <a16:creationId xmlns:a16="http://schemas.microsoft.com/office/drawing/2014/main" id="{F10EFBEE-14D7-9BD7-9E8F-837F7857877C}"/>
              </a:ext>
            </a:extLst>
          </p:cNvPr>
          <p:cNvPicPr>
            <a:picLocks noChangeAspect="1"/>
          </p:cNvPicPr>
          <p:nvPr/>
        </p:nvPicPr>
        <p:blipFill>
          <a:blip r:embed="rId5"/>
          <a:stretch>
            <a:fillRect/>
          </a:stretch>
        </p:blipFill>
        <p:spPr>
          <a:xfrm>
            <a:off x="763955" y="2438144"/>
            <a:ext cx="2658240" cy="2304132"/>
          </a:xfrm>
          <a:prstGeom prst="rect">
            <a:avLst/>
          </a:prstGeom>
        </p:spPr>
      </p:pic>
    </p:spTree>
    <p:extLst>
      <p:ext uri="{BB962C8B-B14F-4D97-AF65-F5344CB8AC3E}">
        <p14:creationId xmlns:p14="http://schemas.microsoft.com/office/powerpoint/2010/main" val="14445442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06558"/>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Wie wird der Grundpreis berechnet?</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0" y="2348934"/>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sp>
        <p:nvSpPr>
          <p:cNvPr id="10" name="Rechteck 9">
            <a:extLst>
              <a:ext uri="{FF2B5EF4-FFF2-40B4-BE49-F238E27FC236}">
                <a16:creationId xmlns:a16="http://schemas.microsoft.com/office/drawing/2014/main" id="{EAF9E896-DB7F-3AEC-2710-DE8B13D31E02}"/>
              </a:ext>
            </a:extLst>
          </p:cNvPr>
          <p:cNvSpPr/>
          <p:nvPr/>
        </p:nvSpPr>
        <p:spPr>
          <a:xfrm>
            <a:off x="476913"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EB973327-1D8F-175B-C0DC-DFD1A980FD07}"/>
              </a:ext>
            </a:extLst>
          </p:cNvPr>
          <p:cNvSpPr txBox="1"/>
          <p:nvPr/>
        </p:nvSpPr>
        <p:spPr>
          <a:xfrm>
            <a:off x="7268501" y="2105084"/>
            <a:ext cx="4330700" cy="4524315"/>
          </a:xfrm>
          <a:prstGeom prst="rect">
            <a:avLst/>
          </a:prstGeom>
          <a:noFill/>
        </p:spPr>
        <p:txBody>
          <a:bodyPr wrap="square" rtlCol="0">
            <a:spAutoFit/>
          </a:bodyPr>
          <a:lstStyle/>
          <a:p>
            <a:r>
              <a:rPr lang="de-DE" sz="2400" dirty="0">
                <a:latin typeface="WsC Grundschrift" pitchFamily="2" charset="0"/>
              </a:rPr>
              <a:t>Wie viel Gramm sind enthalten? </a:t>
            </a:r>
          </a:p>
          <a:p>
            <a:r>
              <a:rPr lang="de-DE" sz="2400" dirty="0">
                <a:latin typeface="WsC Grundschrift" pitchFamily="2" charset="0"/>
              </a:rPr>
              <a:t>90 g</a:t>
            </a:r>
          </a:p>
          <a:p>
            <a:r>
              <a:rPr lang="de-DE" sz="2400" dirty="0">
                <a:latin typeface="WsC Grundschrift" pitchFamily="2" charset="0"/>
              </a:rPr>
              <a:t>Wie viel kostet das Produkt?</a:t>
            </a:r>
          </a:p>
          <a:p>
            <a:r>
              <a:rPr lang="de-DE" sz="2400" dirty="0">
                <a:latin typeface="WsC Grundschrift" pitchFamily="2" charset="0"/>
              </a:rPr>
              <a:t>1,79 € </a:t>
            </a:r>
            <a:r>
              <a:rPr lang="de-DE" sz="2400" dirty="0">
                <a:latin typeface="WsC Grundschrift" pitchFamily="2" charset="0"/>
                <a:ea typeface="SimSun" panose="02010600030101010101" pitchFamily="2" charset="-122"/>
              </a:rPr>
              <a:t>≈ 1,80 € = 180 ct</a:t>
            </a:r>
            <a:endParaRPr lang="de-DE" sz="2400" dirty="0">
              <a:latin typeface="WsC Grundschrift" pitchFamily="2" charset="0"/>
            </a:endParaRPr>
          </a:p>
          <a:p>
            <a:endParaRPr lang="de-DE" sz="2400" dirty="0">
              <a:latin typeface="WsC Grundschrift" pitchFamily="2" charset="0"/>
            </a:endParaRPr>
          </a:p>
          <a:p>
            <a:pPr algn="ctr"/>
            <a:r>
              <a:rPr lang="de-DE" sz="2400" dirty="0">
                <a:latin typeface="WsC Grundschrift" pitchFamily="2" charset="0"/>
              </a:rPr>
              <a:t> 90 g = 180 ct</a:t>
            </a:r>
          </a:p>
          <a:p>
            <a:pPr algn="ctr"/>
            <a:endParaRPr lang="de-DE" sz="2400" dirty="0">
              <a:latin typeface="WsC Grundschrift" pitchFamily="2" charset="0"/>
            </a:endParaRPr>
          </a:p>
          <a:p>
            <a:pPr algn="ctr"/>
            <a:r>
              <a:rPr lang="de-DE" sz="2400" dirty="0">
                <a:latin typeface="WsC Grundschrift" pitchFamily="2" charset="0"/>
              </a:rPr>
              <a:t>  1 g =   2 ct</a:t>
            </a:r>
          </a:p>
          <a:p>
            <a:pPr algn="ctr"/>
            <a:endParaRPr lang="de-DE" sz="2400" dirty="0">
              <a:latin typeface="WsC Grundschrift" pitchFamily="2" charset="0"/>
            </a:endParaRPr>
          </a:p>
          <a:p>
            <a:pPr algn="ctr"/>
            <a:r>
              <a:rPr lang="de-DE" sz="2400" dirty="0">
                <a:latin typeface="WsC Grundschrift" pitchFamily="2" charset="0"/>
              </a:rPr>
              <a:t>100 g = 200 ct</a:t>
            </a:r>
          </a:p>
          <a:p>
            <a:pPr algn="ctr"/>
            <a:endParaRPr lang="de-DE" sz="2400" dirty="0">
              <a:latin typeface="WsC Grundschrift" pitchFamily="2" charset="0"/>
            </a:endParaRPr>
          </a:p>
          <a:p>
            <a:pPr algn="ctr"/>
            <a:r>
              <a:rPr lang="de-DE" sz="2400" dirty="0">
                <a:latin typeface="WsC Grundschrift" pitchFamily="2" charset="0"/>
                <a:sym typeface="Wingdings" panose="05000000000000000000" pitchFamily="2" charset="2"/>
              </a:rPr>
              <a:t> Grundpreis: etwa </a:t>
            </a:r>
            <a:r>
              <a:rPr lang="de-DE" sz="2400" b="1" dirty="0">
                <a:latin typeface="WsC Grundschrift" pitchFamily="2" charset="0"/>
                <a:sym typeface="Wingdings" panose="05000000000000000000" pitchFamily="2" charset="2"/>
              </a:rPr>
              <a:t>2 € pro 100 g</a:t>
            </a:r>
            <a:endParaRPr lang="de-DE" sz="2400" b="1" dirty="0">
              <a:latin typeface="WsC Grundschrift" pitchFamily="2" charset="0"/>
            </a:endParaRPr>
          </a:p>
        </p:txBody>
      </p:sp>
      <p:sp>
        <p:nvSpPr>
          <p:cNvPr id="18" name="Rechteck 17">
            <a:extLst>
              <a:ext uri="{FF2B5EF4-FFF2-40B4-BE49-F238E27FC236}">
                <a16:creationId xmlns:a16="http://schemas.microsoft.com/office/drawing/2014/main" id="{52638B29-1D28-8194-6631-9208E5B98A79}"/>
              </a:ext>
            </a:extLst>
          </p:cNvPr>
          <p:cNvSpPr/>
          <p:nvPr/>
        </p:nvSpPr>
        <p:spPr>
          <a:xfrm>
            <a:off x="380347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2972FA83-258F-1F00-DA70-9329170E641E}"/>
              </a:ext>
            </a:extLst>
          </p:cNvPr>
          <p:cNvPicPr>
            <a:picLocks noChangeAspect="1"/>
          </p:cNvPicPr>
          <p:nvPr/>
        </p:nvPicPr>
        <p:blipFill rotWithShape="1">
          <a:blip r:embed="rId3"/>
          <a:srcRect t="5099"/>
          <a:stretch/>
        </p:blipFill>
        <p:spPr>
          <a:xfrm>
            <a:off x="2647315" y="4835473"/>
            <a:ext cx="2123844" cy="1043768"/>
          </a:xfrm>
          <a:prstGeom prst="rect">
            <a:avLst/>
          </a:prstGeom>
        </p:spPr>
      </p:pic>
      <p:pic>
        <p:nvPicPr>
          <p:cNvPr id="15" name="Grafik 14">
            <a:extLst>
              <a:ext uri="{FF2B5EF4-FFF2-40B4-BE49-F238E27FC236}">
                <a16:creationId xmlns:a16="http://schemas.microsoft.com/office/drawing/2014/main" id="{00F83247-BEB4-3928-6268-455D747A8177}"/>
              </a:ext>
            </a:extLst>
          </p:cNvPr>
          <p:cNvPicPr>
            <a:picLocks noChangeAspect="1"/>
          </p:cNvPicPr>
          <p:nvPr/>
        </p:nvPicPr>
        <p:blipFill>
          <a:blip r:embed="rId4"/>
          <a:stretch>
            <a:fillRect/>
          </a:stretch>
        </p:blipFill>
        <p:spPr>
          <a:xfrm rot="10800000">
            <a:off x="4061162" y="2405824"/>
            <a:ext cx="2716954" cy="2281854"/>
          </a:xfrm>
          <a:prstGeom prst="rect">
            <a:avLst/>
          </a:prstGeom>
        </p:spPr>
      </p:pic>
      <p:pic>
        <p:nvPicPr>
          <p:cNvPr id="19" name="Grafik 18">
            <a:extLst>
              <a:ext uri="{FF2B5EF4-FFF2-40B4-BE49-F238E27FC236}">
                <a16:creationId xmlns:a16="http://schemas.microsoft.com/office/drawing/2014/main" id="{F10EFBEE-14D7-9BD7-9E8F-837F7857877C}"/>
              </a:ext>
            </a:extLst>
          </p:cNvPr>
          <p:cNvPicPr>
            <a:picLocks noChangeAspect="1"/>
          </p:cNvPicPr>
          <p:nvPr/>
        </p:nvPicPr>
        <p:blipFill>
          <a:blip r:embed="rId5"/>
          <a:stretch>
            <a:fillRect/>
          </a:stretch>
        </p:blipFill>
        <p:spPr>
          <a:xfrm>
            <a:off x="763955" y="2438144"/>
            <a:ext cx="2658240" cy="2304132"/>
          </a:xfrm>
          <a:prstGeom prst="rect">
            <a:avLst/>
          </a:prstGeom>
        </p:spPr>
      </p:pic>
      <p:sp>
        <p:nvSpPr>
          <p:cNvPr id="8" name="Nach rechts gekrümmter Pfeil 7">
            <a:extLst>
              <a:ext uri="{FF2B5EF4-FFF2-40B4-BE49-F238E27FC236}">
                <a16:creationId xmlns:a16="http://schemas.microsoft.com/office/drawing/2014/main" id="{22B38760-C286-BEC4-F900-48A19E405B3C}"/>
              </a:ext>
            </a:extLst>
          </p:cNvPr>
          <p:cNvSpPr/>
          <p:nvPr/>
        </p:nvSpPr>
        <p:spPr>
          <a:xfrm>
            <a:off x="8252466" y="4089679"/>
            <a:ext cx="281354" cy="844062"/>
          </a:xfrm>
          <a:prstGeom prst="curv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9" name="Nach rechts gekrümmter Pfeil 8">
            <a:extLst>
              <a:ext uri="{FF2B5EF4-FFF2-40B4-BE49-F238E27FC236}">
                <a16:creationId xmlns:a16="http://schemas.microsoft.com/office/drawing/2014/main" id="{07D5E242-9578-54D3-2692-17CFA3507886}"/>
              </a:ext>
            </a:extLst>
          </p:cNvPr>
          <p:cNvSpPr/>
          <p:nvPr/>
        </p:nvSpPr>
        <p:spPr>
          <a:xfrm>
            <a:off x="8242794" y="4928221"/>
            <a:ext cx="281354" cy="844062"/>
          </a:xfrm>
          <a:prstGeom prst="curvedRigh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1" name="Nach links gekrümmter Pfeil 10">
            <a:extLst>
              <a:ext uri="{FF2B5EF4-FFF2-40B4-BE49-F238E27FC236}">
                <a16:creationId xmlns:a16="http://schemas.microsoft.com/office/drawing/2014/main" id="{B922F4C4-413B-6D0A-5790-BD3E4B12A382}"/>
              </a:ext>
            </a:extLst>
          </p:cNvPr>
          <p:cNvSpPr/>
          <p:nvPr/>
        </p:nvSpPr>
        <p:spPr>
          <a:xfrm>
            <a:off x="10329705" y="4089680"/>
            <a:ext cx="281355" cy="838542"/>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4" name="Nach links gekrümmter Pfeil 13">
            <a:extLst>
              <a:ext uri="{FF2B5EF4-FFF2-40B4-BE49-F238E27FC236}">
                <a16:creationId xmlns:a16="http://schemas.microsoft.com/office/drawing/2014/main" id="{4FF256FB-E4FC-02C1-AF5A-EB9246F4CF95}"/>
              </a:ext>
            </a:extLst>
          </p:cNvPr>
          <p:cNvSpPr/>
          <p:nvPr/>
        </p:nvSpPr>
        <p:spPr>
          <a:xfrm>
            <a:off x="10382753" y="4928221"/>
            <a:ext cx="281355" cy="838542"/>
          </a:xfrm>
          <a:prstGeom prst="curvedLeftArrow">
            <a:avLst/>
          </a:prstGeom>
          <a:solidFill>
            <a:srgbClr val="0070C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sp>
        <p:nvSpPr>
          <p:cNvPr id="16" name="Textfeld 15">
            <a:extLst>
              <a:ext uri="{FF2B5EF4-FFF2-40B4-BE49-F238E27FC236}">
                <a16:creationId xmlns:a16="http://schemas.microsoft.com/office/drawing/2014/main" id="{41C1C40B-FCCA-66B0-A0FA-0029ADB9CAEC}"/>
              </a:ext>
            </a:extLst>
          </p:cNvPr>
          <p:cNvSpPr txBox="1"/>
          <p:nvPr/>
        </p:nvSpPr>
        <p:spPr>
          <a:xfrm>
            <a:off x="7664916" y="4259006"/>
            <a:ext cx="776869" cy="369332"/>
          </a:xfrm>
          <a:prstGeom prst="rect">
            <a:avLst/>
          </a:prstGeom>
          <a:noFill/>
        </p:spPr>
        <p:txBody>
          <a:bodyPr wrap="square" rtlCol="0">
            <a:spAutoFit/>
          </a:bodyPr>
          <a:lstStyle/>
          <a:p>
            <a:r>
              <a:rPr lang="de-DE" dirty="0">
                <a:solidFill>
                  <a:srgbClr val="002060"/>
                </a:solidFill>
              </a:rPr>
              <a:t>: 90</a:t>
            </a:r>
          </a:p>
        </p:txBody>
      </p:sp>
      <p:sp>
        <p:nvSpPr>
          <p:cNvPr id="17" name="Textfeld 16">
            <a:extLst>
              <a:ext uri="{FF2B5EF4-FFF2-40B4-BE49-F238E27FC236}">
                <a16:creationId xmlns:a16="http://schemas.microsoft.com/office/drawing/2014/main" id="{574A7B8A-856C-04C3-5992-015C48B57DFF}"/>
              </a:ext>
            </a:extLst>
          </p:cNvPr>
          <p:cNvSpPr txBox="1"/>
          <p:nvPr/>
        </p:nvSpPr>
        <p:spPr>
          <a:xfrm>
            <a:off x="10569469" y="4238741"/>
            <a:ext cx="776869" cy="369332"/>
          </a:xfrm>
          <a:prstGeom prst="rect">
            <a:avLst/>
          </a:prstGeom>
          <a:noFill/>
        </p:spPr>
        <p:txBody>
          <a:bodyPr wrap="square" rtlCol="0">
            <a:spAutoFit/>
          </a:bodyPr>
          <a:lstStyle/>
          <a:p>
            <a:r>
              <a:rPr lang="de-DE" dirty="0">
                <a:solidFill>
                  <a:srgbClr val="002060"/>
                </a:solidFill>
              </a:rPr>
              <a:t>: 90</a:t>
            </a:r>
          </a:p>
        </p:txBody>
      </p:sp>
      <p:sp>
        <p:nvSpPr>
          <p:cNvPr id="20" name="Textfeld 19">
            <a:extLst>
              <a:ext uri="{FF2B5EF4-FFF2-40B4-BE49-F238E27FC236}">
                <a16:creationId xmlns:a16="http://schemas.microsoft.com/office/drawing/2014/main" id="{3806CA87-AE2A-3234-9228-668A5A08201F}"/>
              </a:ext>
            </a:extLst>
          </p:cNvPr>
          <p:cNvSpPr txBox="1"/>
          <p:nvPr/>
        </p:nvSpPr>
        <p:spPr>
          <a:xfrm>
            <a:off x="7504895" y="5162826"/>
            <a:ext cx="776869" cy="369332"/>
          </a:xfrm>
          <a:prstGeom prst="rect">
            <a:avLst/>
          </a:prstGeom>
          <a:noFill/>
        </p:spPr>
        <p:txBody>
          <a:bodyPr wrap="square" rtlCol="0">
            <a:spAutoFit/>
          </a:bodyPr>
          <a:lstStyle/>
          <a:p>
            <a:r>
              <a:rPr lang="de-DE" dirty="0">
                <a:solidFill>
                  <a:srgbClr val="002060"/>
                </a:solidFill>
              </a:rPr>
              <a:t>* 100</a:t>
            </a:r>
          </a:p>
        </p:txBody>
      </p:sp>
      <p:sp>
        <p:nvSpPr>
          <p:cNvPr id="21" name="Textfeld 20">
            <a:extLst>
              <a:ext uri="{FF2B5EF4-FFF2-40B4-BE49-F238E27FC236}">
                <a16:creationId xmlns:a16="http://schemas.microsoft.com/office/drawing/2014/main" id="{4953B56C-03B3-336B-3F6C-176553B3CB0B}"/>
              </a:ext>
            </a:extLst>
          </p:cNvPr>
          <p:cNvSpPr txBox="1"/>
          <p:nvPr/>
        </p:nvSpPr>
        <p:spPr>
          <a:xfrm>
            <a:off x="10664108" y="5162826"/>
            <a:ext cx="776869" cy="369332"/>
          </a:xfrm>
          <a:prstGeom prst="rect">
            <a:avLst/>
          </a:prstGeom>
          <a:noFill/>
        </p:spPr>
        <p:txBody>
          <a:bodyPr wrap="square" rtlCol="0">
            <a:spAutoFit/>
          </a:bodyPr>
          <a:lstStyle/>
          <a:p>
            <a:r>
              <a:rPr lang="de-DE" dirty="0">
                <a:solidFill>
                  <a:srgbClr val="002060"/>
                </a:solidFill>
              </a:rPr>
              <a:t>* 100</a:t>
            </a:r>
          </a:p>
        </p:txBody>
      </p:sp>
    </p:spTree>
    <p:extLst>
      <p:ext uri="{BB962C8B-B14F-4D97-AF65-F5344CB8AC3E}">
        <p14:creationId xmlns:p14="http://schemas.microsoft.com/office/powerpoint/2010/main" val="7180144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Warum ist der Grundpreis für Produktvergleiche nützlich?</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3"/>
          <a:stretch>
            <a:fillRect/>
          </a:stretch>
        </p:blipFill>
        <p:spPr>
          <a:xfrm>
            <a:off x="2385971" y="2328475"/>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222276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D6303236-3196-826B-C4D7-601117F0475F}"/>
              </a:ext>
            </a:extLst>
          </p:cNvPr>
          <p:cNvPicPr>
            <a:picLocks noChangeAspect="1"/>
          </p:cNvPicPr>
          <p:nvPr/>
        </p:nvPicPr>
        <p:blipFill>
          <a:blip r:embed="rId4"/>
          <a:stretch>
            <a:fillRect/>
          </a:stretch>
        </p:blipFill>
        <p:spPr>
          <a:xfrm>
            <a:off x="6903683" y="2349744"/>
            <a:ext cx="2778509" cy="2408380"/>
          </a:xfrm>
          <a:prstGeom prst="rect">
            <a:avLst/>
          </a:prstGeom>
        </p:spPr>
      </p:pic>
      <p:sp>
        <p:nvSpPr>
          <p:cNvPr id="14" name="Rechteck 13">
            <a:extLst>
              <a:ext uri="{FF2B5EF4-FFF2-40B4-BE49-F238E27FC236}">
                <a16:creationId xmlns:a16="http://schemas.microsoft.com/office/drawing/2014/main" id="{1A8D226F-C601-C1B3-D554-2D6726FF6326}"/>
              </a:ext>
            </a:extLst>
          </p:cNvPr>
          <p:cNvSpPr/>
          <p:nvPr/>
        </p:nvSpPr>
        <p:spPr>
          <a:xfrm>
            <a:off x="6736910"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Textfeld 14">
            <a:extLst>
              <a:ext uri="{FF2B5EF4-FFF2-40B4-BE49-F238E27FC236}">
                <a16:creationId xmlns:a16="http://schemas.microsoft.com/office/drawing/2014/main" id="{9DBED3E8-CC70-EFBB-8FCD-85DDEE56E245}"/>
              </a:ext>
            </a:extLst>
          </p:cNvPr>
          <p:cNvSpPr txBox="1"/>
          <p:nvPr/>
        </p:nvSpPr>
        <p:spPr>
          <a:xfrm>
            <a:off x="2222767" y="4953000"/>
            <a:ext cx="3403333" cy="369332"/>
          </a:xfrm>
          <a:prstGeom prst="rect">
            <a:avLst/>
          </a:prstGeom>
          <a:noFill/>
        </p:spPr>
        <p:txBody>
          <a:bodyPr wrap="square" rtlCol="0">
            <a:spAutoFit/>
          </a:bodyPr>
          <a:lstStyle/>
          <a:p>
            <a:r>
              <a:rPr lang="de-DE" dirty="0"/>
              <a:t>Grundpreis: 1,79 € pro 100 g</a:t>
            </a:r>
          </a:p>
        </p:txBody>
      </p:sp>
      <p:sp>
        <p:nvSpPr>
          <p:cNvPr id="16" name="Textfeld 15">
            <a:extLst>
              <a:ext uri="{FF2B5EF4-FFF2-40B4-BE49-F238E27FC236}">
                <a16:creationId xmlns:a16="http://schemas.microsoft.com/office/drawing/2014/main" id="{88670B5D-3478-50ED-3A67-994CF8F27C10}"/>
              </a:ext>
            </a:extLst>
          </p:cNvPr>
          <p:cNvSpPr txBox="1"/>
          <p:nvPr/>
        </p:nvSpPr>
        <p:spPr>
          <a:xfrm>
            <a:off x="6737043" y="4953000"/>
            <a:ext cx="3403333" cy="369332"/>
          </a:xfrm>
          <a:prstGeom prst="rect">
            <a:avLst/>
          </a:prstGeom>
          <a:noFill/>
        </p:spPr>
        <p:txBody>
          <a:bodyPr wrap="square" rtlCol="0">
            <a:spAutoFit/>
          </a:bodyPr>
          <a:lstStyle/>
          <a:p>
            <a:r>
              <a:rPr lang="de-DE" dirty="0"/>
              <a:t>Grundpreis: 2 € pro 100 g</a:t>
            </a:r>
          </a:p>
        </p:txBody>
      </p:sp>
    </p:spTree>
    <p:extLst>
      <p:ext uri="{BB962C8B-B14F-4D97-AF65-F5344CB8AC3E}">
        <p14:creationId xmlns:p14="http://schemas.microsoft.com/office/powerpoint/2010/main" val="130987299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à"/>
            </a:pPr>
            <a:r>
              <a:rPr lang="de-DE" sz="2400" dirty="0">
                <a:latin typeface="WsC Grundschrift" pitchFamily="2" charset="0"/>
              </a:rPr>
              <a:t>Bessere Vergleichbarkeit weil Preis pro gleicher Mengeneinheit verglichen wird statt unterschiedlichen Mengeneinheiten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Warum ist der Grundpreis für Produktvergleiche nützlich?</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4"/>
          <a:stretch>
            <a:fillRect/>
          </a:stretch>
        </p:blipFill>
        <p:spPr>
          <a:xfrm>
            <a:off x="2385971" y="2328475"/>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222276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D6303236-3196-826B-C4D7-601117F0475F}"/>
              </a:ext>
            </a:extLst>
          </p:cNvPr>
          <p:cNvPicPr>
            <a:picLocks noChangeAspect="1"/>
          </p:cNvPicPr>
          <p:nvPr/>
        </p:nvPicPr>
        <p:blipFill>
          <a:blip r:embed="rId5"/>
          <a:stretch>
            <a:fillRect/>
          </a:stretch>
        </p:blipFill>
        <p:spPr>
          <a:xfrm>
            <a:off x="6903683" y="2349744"/>
            <a:ext cx="2778509" cy="2408380"/>
          </a:xfrm>
          <a:prstGeom prst="rect">
            <a:avLst/>
          </a:prstGeom>
        </p:spPr>
      </p:pic>
      <p:sp>
        <p:nvSpPr>
          <p:cNvPr id="14" name="Rechteck 13">
            <a:extLst>
              <a:ext uri="{FF2B5EF4-FFF2-40B4-BE49-F238E27FC236}">
                <a16:creationId xmlns:a16="http://schemas.microsoft.com/office/drawing/2014/main" id="{1A8D226F-C601-C1B3-D554-2D6726FF6326}"/>
              </a:ext>
            </a:extLst>
          </p:cNvPr>
          <p:cNvSpPr/>
          <p:nvPr/>
        </p:nvSpPr>
        <p:spPr>
          <a:xfrm>
            <a:off x="6736910"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29DA198-6C64-6DB7-D288-3D6C15A49C8E}"/>
              </a:ext>
            </a:extLst>
          </p:cNvPr>
          <p:cNvPicPr>
            <a:picLocks noChangeAspect="1"/>
          </p:cNvPicPr>
          <p:nvPr/>
        </p:nvPicPr>
        <p:blipFill rotWithShape="1">
          <a:blip r:embed="rId6"/>
          <a:srcRect t="5099"/>
          <a:stretch/>
        </p:blipFill>
        <p:spPr>
          <a:xfrm>
            <a:off x="2181579" y="4889888"/>
            <a:ext cx="3314697" cy="1629015"/>
          </a:xfrm>
          <a:prstGeom prst="rect">
            <a:avLst/>
          </a:prstGeom>
        </p:spPr>
      </p:pic>
      <p:pic>
        <p:nvPicPr>
          <p:cNvPr id="11" name="Grafik 10">
            <a:extLst>
              <a:ext uri="{FF2B5EF4-FFF2-40B4-BE49-F238E27FC236}">
                <a16:creationId xmlns:a16="http://schemas.microsoft.com/office/drawing/2014/main" id="{DB4BC74C-6D62-FD1D-A0E5-E9CDDD727EA7}"/>
              </a:ext>
            </a:extLst>
          </p:cNvPr>
          <p:cNvPicPr>
            <a:picLocks noChangeAspect="1"/>
          </p:cNvPicPr>
          <p:nvPr/>
        </p:nvPicPr>
        <p:blipFill>
          <a:blip r:embed="rId6"/>
          <a:stretch>
            <a:fillRect/>
          </a:stretch>
        </p:blipFill>
        <p:spPr>
          <a:xfrm>
            <a:off x="6695726" y="4800660"/>
            <a:ext cx="3314697" cy="1716540"/>
          </a:xfrm>
          <a:prstGeom prst="rect">
            <a:avLst/>
          </a:prstGeom>
        </p:spPr>
      </p:pic>
    </p:spTree>
    <p:extLst>
      <p:ext uri="{BB962C8B-B14F-4D97-AF65-F5344CB8AC3E}">
        <p14:creationId xmlns:p14="http://schemas.microsoft.com/office/powerpoint/2010/main" val="2521505941"/>
      </p:ext>
    </p:extLst>
  </p:cSld>
  <p:clrMapOvr>
    <a:masterClrMapping/>
  </p:clrMapOvr>
  <p:extLst>
    <p:ext uri="{6950BFC3-D8DA-4A85-94F7-54DA5524770B}">
      <p188:commentRel xmlns:p188="http://schemas.microsoft.com/office/powerpoint/2018/8/main" r:id="rId2"/>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540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Font typeface="Wingdings" panose="05000000000000000000" pitchFamily="2" charset="2"/>
              <a:buChar char="à"/>
            </a:pPr>
            <a:r>
              <a:rPr lang="de-DE" sz="2400" dirty="0">
                <a:latin typeface="WsC Grundschrift" pitchFamily="2" charset="0"/>
              </a:rPr>
              <a:t>Bessere Vergleichbarkeit weil Preis pro gleicher Mengeneinheit verglichen wird statt unterschiedlichen Mengeneinheiten</a:t>
            </a: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3"/>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292100" y="1059600"/>
            <a:ext cx="11811000" cy="461665"/>
          </a:xfrm>
          <a:prstGeom prst="rect">
            <a:avLst/>
          </a:prstGeom>
          <a:noFill/>
        </p:spPr>
        <p:txBody>
          <a:bodyPr wrap="square" rtlCol="0">
            <a:spAutoFit/>
          </a:bodyPr>
          <a:lstStyle/>
          <a:p>
            <a:pPr algn="ctr"/>
            <a:r>
              <a:rPr lang="de-DE" sz="2400" dirty="0">
                <a:latin typeface="WsC Grundschrift" pitchFamily="2" charset="0"/>
              </a:rPr>
              <a:t>Warum ist der Grundpreis für Produktvergleiche nützlich?</a:t>
            </a:r>
          </a:p>
        </p:txBody>
      </p:sp>
      <p:sp>
        <p:nvSpPr>
          <p:cNvPr id="5" name="Textfeld 4">
            <a:extLst>
              <a:ext uri="{FF2B5EF4-FFF2-40B4-BE49-F238E27FC236}">
                <a16:creationId xmlns:a16="http://schemas.microsoft.com/office/drawing/2014/main" id="{142575B3-EB30-C15F-B5AA-9306A6445201}"/>
              </a:ext>
            </a:extLst>
          </p:cNvPr>
          <p:cNvSpPr txBox="1"/>
          <p:nvPr/>
        </p:nvSpPr>
        <p:spPr>
          <a:xfrm>
            <a:off x="486701" y="2285289"/>
            <a:ext cx="11218597" cy="1569660"/>
          </a:xfrm>
          <a:prstGeom prst="rect">
            <a:avLst/>
          </a:prstGeom>
          <a:noFill/>
        </p:spPr>
        <p:txBody>
          <a:bodyPr wrap="square" rtlCol="0">
            <a:spAutoFit/>
          </a:bodyPr>
          <a:lstStyle/>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endParaRPr lang="de-DE" sz="2400" dirty="0">
              <a:latin typeface="WsC Grundschrift" pitchFamily="2" charset="0"/>
            </a:endParaRPr>
          </a:p>
        </p:txBody>
      </p:sp>
      <p:pic>
        <p:nvPicPr>
          <p:cNvPr id="9" name="Grafik 8">
            <a:extLst>
              <a:ext uri="{FF2B5EF4-FFF2-40B4-BE49-F238E27FC236}">
                <a16:creationId xmlns:a16="http://schemas.microsoft.com/office/drawing/2014/main" id="{0A8E781E-A89A-79A6-30ED-9ABC6352EF91}"/>
              </a:ext>
            </a:extLst>
          </p:cNvPr>
          <p:cNvPicPr>
            <a:picLocks noChangeAspect="1"/>
          </p:cNvPicPr>
          <p:nvPr/>
        </p:nvPicPr>
        <p:blipFill>
          <a:blip r:embed="rId4"/>
          <a:stretch>
            <a:fillRect/>
          </a:stretch>
        </p:blipFill>
        <p:spPr>
          <a:xfrm>
            <a:off x="2385971" y="2328475"/>
            <a:ext cx="2905915" cy="2429649"/>
          </a:xfrm>
          <a:prstGeom prst="rect">
            <a:avLst/>
          </a:prstGeom>
        </p:spPr>
      </p:pic>
      <p:sp>
        <p:nvSpPr>
          <p:cNvPr id="10" name="Rechteck 9">
            <a:extLst>
              <a:ext uri="{FF2B5EF4-FFF2-40B4-BE49-F238E27FC236}">
                <a16:creationId xmlns:a16="http://schemas.microsoft.com/office/drawing/2014/main" id="{EAF9E896-DB7F-3AEC-2710-DE8B13D31E02}"/>
              </a:ext>
            </a:extLst>
          </p:cNvPr>
          <p:cNvSpPr/>
          <p:nvPr/>
        </p:nvSpPr>
        <p:spPr>
          <a:xfrm>
            <a:off x="2222767"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3" name="Grafik 12">
            <a:extLst>
              <a:ext uri="{FF2B5EF4-FFF2-40B4-BE49-F238E27FC236}">
                <a16:creationId xmlns:a16="http://schemas.microsoft.com/office/drawing/2014/main" id="{D6303236-3196-826B-C4D7-601117F0475F}"/>
              </a:ext>
            </a:extLst>
          </p:cNvPr>
          <p:cNvPicPr>
            <a:picLocks noChangeAspect="1"/>
          </p:cNvPicPr>
          <p:nvPr/>
        </p:nvPicPr>
        <p:blipFill>
          <a:blip r:embed="rId5"/>
          <a:stretch>
            <a:fillRect/>
          </a:stretch>
        </p:blipFill>
        <p:spPr>
          <a:xfrm>
            <a:off x="6903683" y="2349744"/>
            <a:ext cx="2778509" cy="2408380"/>
          </a:xfrm>
          <a:prstGeom prst="rect">
            <a:avLst/>
          </a:prstGeom>
        </p:spPr>
      </p:pic>
      <p:sp>
        <p:nvSpPr>
          <p:cNvPr id="14" name="Rechteck 13">
            <a:extLst>
              <a:ext uri="{FF2B5EF4-FFF2-40B4-BE49-F238E27FC236}">
                <a16:creationId xmlns:a16="http://schemas.microsoft.com/office/drawing/2014/main" id="{1A8D226F-C601-C1B3-D554-2D6726FF6326}"/>
              </a:ext>
            </a:extLst>
          </p:cNvPr>
          <p:cNvSpPr/>
          <p:nvPr/>
        </p:nvSpPr>
        <p:spPr>
          <a:xfrm>
            <a:off x="6736910" y="2349744"/>
            <a:ext cx="3232324" cy="242964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129DA198-6C64-6DB7-D288-3D6C15A49C8E}"/>
              </a:ext>
            </a:extLst>
          </p:cNvPr>
          <p:cNvPicPr>
            <a:picLocks noChangeAspect="1"/>
          </p:cNvPicPr>
          <p:nvPr/>
        </p:nvPicPr>
        <p:blipFill rotWithShape="1">
          <a:blip r:embed="rId6"/>
          <a:srcRect t="5099"/>
          <a:stretch/>
        </p:blipFill>
        <p:spPr>
          <a:xfrm>
            <a:off x="2181579" y="4889888"/>
            <a:ext cx="3314697" cy="1629015"/>
          </a:xfrm>
          <a:prstGeom prst="rect">
            <a:avLst/>
          </a:prstGeom>
        </p:spPr>
      </p:pic>
      <p:pic>
        <p:nvPicPr>
          <p:cNvPr id="11" name="Grafik 10">
            <a:extLst>
              <a:ext uri="{FF2B5EF4-FFF2-40B4-BE49-F238E27FC236}">
                <a16:creationId xmlns:a16="http://schemas.microsoft.com/office/drawing/2014/main" id="{DB4BC74C-6D62-FD1D-A0E5-E9CDDD727EA7}"/>
              </a:ext>
            </a:extLst>
          </p:cNvPr>
          <p:cNvPicPr>
            <a:picLocks noChangeAspect="1"/>
          </p:cNvPicPr>
          <p:nvPr/>
        </p:nvPicPr>
        <p:blipFill>
          <a:blip r:embed="rId6"/>
          <a:stretch>
            <a:fillRect/>
          </a:stretch>
        </p:blipFill>
        <p:spPr>
          <a:xfrm>
            <a:off x="6695726" y="4800660"/>
            <a:ext cx="3314697" cy="1716540"/>
          </a:xfrm>
          <a:prstGeom prst="rect">
            <a:avLst/>
          </a:prstGeom>
        </p:spPr>
      </p:pic>
      <p:sp>
        <p:nvSpPr>
          <p:cNvPr id="12" name="Rechteck 11">
            <a:extLst>
              <a:ext uri="{FF2B5EF4-FFF2-40B4-BE49-F238E27FC236}">
                <a16:creationId xmlns:a16="http://schemas.microsoft.com/office/drawing/2014/main" id="{056C53C2-F4F8-96B3-1703-BE36FE46DB6B}"/>
              </a:ext>
            </a:extLst>
          </p:cNvPr>
          <p:cNvSpPr/>
          <p:nvPr/>
        </p:nvSpPr>
        <p:spPr>
          <a:xfrm>
            <a:off x="2385971" y="5704395"/>
            <a:ext cx="1233529" cy="62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AF76571F-270E-18DC-7121-75F432CD3286}"/>
              </a:ext>
            </a:extLst>
          </p:cNvPr>
          <p:cNvSpPr/>
          <p:nvPr/>
        </p:nvSpPr>
        <p:spPr>
          <a:xfrm>
            <a:off x="6873194" y="5697388"/>
            <a:ext cx="1233529" cy="62020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605893547"/>
      </p:ext>
    </p:extLst>
  </p:cSld>
  <p:clrMapOvr>
    <a:masterClrMapping/>
  </p:clrMapOvr>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04900" y="1619220"/>
            <a:ext cx="10795000" cy="3416320"/>
          </a:xfrm>
          <a:prstGeom prst="rect">
            <a:avLst/>
          </a:prstGeom>
          <a:noFill/>
        </p:spPr>
        <p:txBody>
          <a:bodyPr wrap="square" rtlCol="0">
            <a:spAutoFit/>
          </a:bodyPr>
          <a:lstStyle/>
          <a:p>
            <a:r>
              <a:rPr lang="de-DE" sz="2400" b="1" dirty="0">
                <a:latin typeface="WsC Grundschrift" pitchFamily="2" charset="0"/>
              </a:rPr>
              <a:t>Informationen sammeln: </a:t>
            </a:r>
          </a:p>
          <a:p>
            <a:r>
              <a:rPr lang="de-DE" sz="2400" dirty="0">
                <a:latin typeface="WsC Grundschrift" pitchFamily="2" charset="0"/>
              </a:rPr>
              <a:t>Welche Informationen sind für den Vergleich wichtig? </a:t>
            </a:r>
          </a:p>
          <a:p>
            <a:r>
              <a:rPr lang="de-DE" sz="2400" dirty="0">
                <a:latin typeface="WsC Grundschrift" pitchFamily="2" charset="0"/>
              </a:rPr>
              <a:t>Welche Informationen sind glaubwürdig?</a:t>
            </a:r>
          </a:p>
          <a:p>
            <a:endParaRPr lang="de-DE" sz="2400" dirty="0">
              <a:latin typeface="WsC Grundschrift" pitchFamily="2" charset="0"/>
            </a:endParaRPr>
          </a:p>
          <a:p>
            <a:r>
              <a:rPr lang="de-DE" sz="2400" b="1" dirty="0">
                <a:latin typeface="WsC Grundschrift" pitchFamily="2" charset="0"/>
              </a:rPr>
              <a:t>Optionen finden und vergleichen:</a:t>
            </a:r>
          </a:p>
          <a:p>
            <a:r>
              <a:rPr lang="de-DE" sz="2400" dirty="0">
                <a:latin typeface="WsC Grundschrift" pitchFamily="2" charset="0"/>
              </a:rPr>
              <a:t>Vergleiche die Produkte miteinander und wähle die beste Option aus.</a:t>
            </a:r>
          </a:p>
          <a:p>
            <a:endParaRPr lang="de-DE" sz="2400" dirty="0">
              <a:latin typeface="WsC Grundschrift" pitchFamily="2" charset="0"/>
            </a:endParaRPr>
          </a:p>
          <a:p>
            <a:r>
              <a:rPr lang="de-DE" sz="2400" b="1" dirty="0">
                <a:latin typeface="WsC Grundschrift" pitchFamily="2" charset="0"/>
              </a:rPr>
              <a:t>Entscheidung treffen:</a:t>
            </a:r>
          </a:p>
          <a:p>
            <a:r>
              <a:rPr lang="de-DE" sz="2400" dirty="0">
                <a:latin typeface="WsC Grundschrift" pitchFamily="2" charset="0"/>
              </a:rPr>
              <a:t>Begründe deine Entscheidung mit Kriterien.</a:t>
            </a:r>
          </a:p>
        </p:txBody>
      </p:sp>
      <p:pic>
        <p:nvPicPr>
          <p:cNvPr id="5" name="Grafik 4">
            <a:extLst>
              <a:ext uri="{FF2B5EF4-FFF2-40B4-BE49-F238E27FC236}">
                <a16:creationId xmlns:a16="http://schemas.microsoft.com/office/drawing/2014/main" id="{57DAA8FB-DFEB-29D0-5D3F-244AC54CA79A}"/>
              </a:ext>
            </a:extLst>
          </p:cNvPr>
          <p:cNvPicPr>
            <a:picLocks noChangeAspect="1"/>
          </p:cNvPicPr>
          <p:nvPr/>
        </p:nvPicPr>
        <p:blipFill>
          <a:blip r:embed="rId3"/>
          <a:stretch>
            <a:fillRect/>
          </a:stretch>
        </p:blipFill>
        <p:spPr>
          <a:xfrm>
            <a:off x="827980" y="3134452"/>
            <a:ext cx="477640" cy="888365"/>
          </a:xfrm>
          <a:prstGeom prst="rect">
            <a:avLst/>
          </a:prstGeom>
        </p:spPr>
      </p:pic>
      <p:pic>
        <p:nvPicPr>
          <p:cNvPr id="8" name="Grafik 7">
            <a:extLst>
              <a:ext uri="{FF2B5EF4-FFF2-40B4-BE49-F238E27FC236}">
                <a16:creationId xmlns:a16="http://schemas.microsoft.com/office/drawing/2014/main" id="{D1438499-11D2-C5C4-756F-70228FF7B1D1}"/>
              </a:ext>
            </a:extLst>
          </p:cNvPr>
          <p:cNvPicPr>
            <a:picLocks noChangeAspect="1"/>
          </p:cNvPicPr>
          <p:nvPr/>
        </p:nvPicPr>
        <p:blipFill>
          <a:blip r:embed="rId4"/>
          <a:stretch>
            <a:fillRect/>
          </a:stretch>
        </p:blipFill>
        <p:spPr>
          <a:xfrm>
            <a:off x="634544" y="4324272"/>
            <a:ext cx="526692" cy="501611"/>
          </a:xfrm>
          <a:prstGeom prst="rect">
            <a:avLst/>
          </a:prstGeom>
        </p:spPr>
      </p:pic>
      <p:pic>
        <p:nvPicPr>
          <p:cNvPr id="9" name="Grafik 8">
            <a:extLst>
              <a:ext uri="{FF2B5EF4-FFF2-40B4-BE49-F238E27FC236}">
                <a16:creationId xmlns:a16="http://schemas.microsoft.com/office/drawing/2014/main" id="{A39D017F-52F6-DDB7-56F5-52F24C4BCA38}"/>
              </a:ext>
            </a:extLst>
          </p:cNvPr>
          <p:cNvPicPr>
            <a:picLocks noChangeAspect="1"/>
          </p:cNvPicPr>
          <p:nvPr/>
        </p:nvPicPr>
        <p:blipFill>
          <a:blip r:embed="rId5"/>
          <a:stretch>
            <a:fillRect/>
          </a:stretch>
        </p:blipFill>
        <p:spPr>
          <a:xfrm>
            <a:off x="760147" y="1874424"/>
            <a:ext cx="397406" cy="646331"/>
          </a:xfrm>
          <a:prstGeom prst="rect">
            <a:avLst/>
          </a:prstGeom>
        </p:spPr>
      </p:pic>
    </p:spTree>
    <p:extLst>
      <p:ext uri="{BB962C8B-B14F-4D97-AF65-F5344CB8AC3E}">
        <p14:creationId xmlns:p14="http://schemas.microsoft.com/office/powerpoint/2010/main" val="3160900041"/>
      </p:ext>
    </p:extLst>
  </p:cSld>
  <p:clrMapOvr>
    <a:masterClrMapping/>
  </p:clrMapOvr>
  <p:extLst>
    <p:ext uri="{6950BFC3-D8DA-4A85-94F7-54DA5524770B}">
      <p188:commentRel xmlns:p188="http://schemas.microsoft.com/office/powerpoint/2018/8/main" r:id="rId2"/>
    </p:ext>
  </p:extLs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717550" y="1219200"/>
            <a:ext cx="10795000" cy="830997"/>
          </a:xfrm>
          <a:prstGeom prst="rect">
            <a:avLst/>
          </a:prstGeom>
          <a:noFill/>
        </p:spPr>
        <p:txBody>
          <a:bodyPr wrap="square" rtlCol="0">
            <a:spAutoFit/>
          </a:bodyPr>
          <a:lstStyle/>
          <a:p>
            <a:pPr algn="ctr"/>
            <a:r>
              <a:rPr lang="de-DE" sz="2400" dirty="0">
                <a:latin typeface="WsC Grundschrift" pitchFamily="2" charset="0"/>
              </a:rPr>
              <a:t>Du willst Nüsse, Nudeln und </a:t>
            </a:r>
            <a:r>
              <a:rPr lang="de-DE" sz="2400" dirty="0" err="1">
                <a:latin typeface="WsC Grundschrift" pitchFamily="2" charset="0"/>
              </a:rPr>
              <a:t>Schokoflakes</a:t>
            </a:r>
            <a:r>
              <a:rPr lang="de-DE" sz="2400" dirty="0">
                <a:latin typeface="WsC Grundschrift" pitchFamily="2" charset="0"/>
              </a:rPr>
              <a:t> kaufen. </a:t>
            </a:r>
          </a:p>
          <a:p>
            <a:pPr algn="ctr"/>
            <a:r>
              <a:rPr lang="de-DE" sz="2400" dirty="0">
                <a:latin typeface="WsC Grundschrift" pitchFamily="2" charset="0"/>
              </a:rPr>
              <a:t>Entscheide dich für jeweils eines der Produkte. Stelle dazu sinnvolle Vergleiche an.</a:t>
            </a:r>
          </a:p>
        </p:txBody>
      </p:sp>
      <p:sp>
        <p:nvSpPr>
          <p:cNvPr id="11" name="Textfeld 10">
            <a:extLst>
              <a:ext uri="{FF2B5EF4-FFF2-40B4-BE49-F238E27FC236}">
                <a16:creationId xmlns:a16="http://schemas.microsoft.com/office/drawing/2014/main" id="{77910A2B-1DCB-4E15-578C-5004727AC98C}"/>
              </a:ext>
            </a:extLst>
          </p:cNvPr>
          <p:cNvSpPr txBox="1"/>
          <p:nvPr/>
        </p:nvSpPr>
        <p:spPr>
          <a:xfrm>
            <a:off x="-120650" y="5497205"/>
            <a:ext cx="12471400" cy="830997"/>
          </a:xfrm>
          <a:prstGeom prst="rect">
            <a:avLst/>
          </a:prstGeom>
          <a:noFill/>
        </p:spPr>
        <p:txBody>
          <a:bodyPr wrap="square" rtlCol="0">
            <a:spAutoFit/>
          </a:bodyPr>
          <a:lstStyle/>
          <a:p>
            <a:pPr algn="ctr"/>
            <a:r>
              <a:rPr lang="de-DE" sz="2400" dirty="0">
                <a:latin typeface="WsC Grundschrift" pitchFamily="2" charset="0"/>
              </a:rPr>
              <a:t>Wende dein Wissen über aktuelle Preise von Lebensmitteln, </a:t>
            </a:r>
          </a:p>
          <a:p>
            <a:pPr algn="ctr"/>
            <a:r>
              <a:rPr lang="de-DE" sz="2400" dirty="0">
                <a:latin typeface="WsC Grundschrift" pitchFamily="2" charset="0"/>
              </a:rPr>
              <a:t>zum Überschlagsrechnen und zum Berechnen von Grundpreisen an!</a:t>
            </a:r>
          </a:p>
        </p:txBody>
      </p:sp>
      <p:graphicFrame>
        <p:nvGraphicFramePr>
          <p:cNvPr id="16" name="Tabelle 13">
            <a:extLst>
              <a:ext uri="{FF2B5EF4-FFF2-40B4-BE49-F238E27FC236}">
                <a16:creationId xmlns:a16="http://schemas.microsoft.com/office/drawing/2014/main" id="{1A9E2142-504A-B21D-2DDB-F7F469E6E23D}"/>
              </a:ext>
            </a:extLst>
          </p:cNvPr>
          <p:cNvGraphicFramePr>
            <a:graphicFrameLocks noGrp="1"/>
          </p:cNvGraphicFramePr>
          <p:nvPr>
            <p:extLst>
              <p:ext uri="{D42A27DB-BD31-4B8C-83A1-F6EECF244321}">
                <p14:modId xmlns:p14="http://schemas.microsoft.com/office/powerpoint/2010/main" val="685766224"/>
              </p:ext>
            </p:extLst>
          </p:nvPr>
        </p:nvGraphicFramePr>
        <p:xfrm>
          <a:off x="2514600" y="2194560"/>
          <a:ext cx="7200900" cy="2834640"/>
        </p:xfrm>
        <a:graphic>
          <a:graphicData uri="http://schemas.openxmlformats.org/drawingml/2006/table">
            <a:tbl>
              <a:tblPr firstRow="1" bandRow="1">
                <a:tableStyleId>{5940675A-B579-460E-94D1-54222C63F5DA}</a:tableStyleId>
              </a:tblPr>
              <a:tblGrid>
                <a:gridCol w="3600450">
                  <a:extLst>
                    <a:ext uri="{9D8B030D-6E8A-4147-A177-3AD203B41FA5}">
                      <a16:colId xmlns:a16="http://schemas.microsoft.com/office/drawing/2014/main" val="3686154518"/>
                    </a:ext>
                  </a:extLst>
                </a:gridCol>
                <a:gridCol w="1800225">
                  <a:extLst>
                    <a:ext uri="{9D8B030D-6E8A-4147-A177-3AD203B41FA5}">
                      <a16:colId xmlns:a16="http://schemas.microsoft.com/office/drawing/2014/main" val="628126256"/>
                    </a:ext>
                  </a:extLst>
                </a:gridCol>
                <a:gridCol w="1800225">
                  <a:extLst>
                    <a:ext uri="{9D8B030D-6E8A-4147-A177-3AD203B41FA5}">
                      <a16:colId xmlns:a16="http://schemas.microsoft.com/office/drawing/2014/main" val="151777811"/>
                    </a:ext>
                  </a:extLst>
                </a:gridCol>
              </a:tblGrid>
              <a:tr h="350577">
                <a:tc>
                  <a:txBody>
                    <a:bodyPr/>
                    <a:lstStyle/>
                    <a:p>
                      <a:pPr algn="ctr"/>
                      <a:r>
                        <a:rPr lang="de-DE" sz="2400" dirty="0">
                          <a:latin typeface="WsC Grundschrift" pitchFamily="2" charset="0"/>
                        </a:rPr>
                        <a:t>Informationen</a:t>
                      </a:r>
                    </a:p>
                  </a:txBody>
                  <a:tcPr>
                    <a:solidFill>
                      <a:schemeClr val="accent5">
                        <a:lumMod val="40000"/>
                        <a:lumOff val="60000"/>
                      </a:schemeClr>
                    </a:solidFill>
                  </a:tcPr>
                </a:tc>
                <a:tc gridSpan="2">
                  <a:txBody>
                    <a:bodyPr/>
                    <a:lstStyle/>
                    <a:p>
                      <a:pPr algn="ctr"/>
                      <a:r>
                        <a:rPr lang="de-DE" sz="2400" dirty="0">
                          <a:latin typeface="WsC Grundschrift" pitchFamily="2" charset="0"/>
                        </a:rPr>
                        <a:t>Entscheidungskriterium</a:t>
                      </a:r>
                    </a:p>
                  </a:txBody>
                  <a:tcPr>
                    <a:solidFill>
                      <a:schemeClr val="accent5">
                        <a:lumMod val="40000"/>
                        <a:lumOff val="60000"/>
                      </a:schemeClr>
                    </a:solidFill>
                  </a:tcPr>
                </a:tc>
                <a:tc hMerge="1">
                  <a:txBody>
                    <a:bodyPr/>
                    <a:lstStyle/>
                    <a:p>
                      <a:endParaRPr lang="de-DE"/>
                    </a:p>
                  </a:txBody>
                  <a:tcPr/>
                </a:tc>
                <a:extLst>
                  <a:ext uri="{0D108BD9-81ED-4DB2-BD59-A6C34878D82A}">
                    <a16:rowId xmlns:a16="http://schemas.microsoft.com/office/drawing/2014/main" val="2300851364"/>
                  </a:ext>
                </a:extLst>
              </a:tr>
              <a:tr h="613509">
                <a:tc>
                  <a:txBody>
                    <a:bodyPr/>
                    <a:lstStyle/>
                    <a:p>
                      <a:r>
                        <a:rPr lang="de-DE" sz="2400" dirty="0">
                          <a:latin typeface="WsC Grundschrift" pitchFamily="2" charset="0"/>
                        </a:rPr>
                        <a:t>Wie viel kostet es?</a:t>
                      </a:r>
                    </a:p>
                  </a:txBody>
                  <a:tcPr>
                    <a:solidFill>
                      <a:schemeClr val="accent5">
                        <a:lumMod val="20000"/>
                        <a:lumOff val="80000"/>
                      </a:schemeClr>
                    </a:solidFill>
                  </a:tcPr>
                </a:tc>
                <a:tc rowSpan="2">
                  <a:txBody>
                    <a:bodyPr/>
                    <a:lstStyle/>
                    <a:p>
                      <a:pPr algn="ctr"/>
                      <a:r>
                        <a:rPr lang="de-DE" sz="2400" dirty="0">
                          <a:latin typeface="WsC Grundschrift" pitchFamily="2" charset="0"/>
                        </a:rPr>
                        <a:t>Produktpreis</a:t>
                      </a:r>
                    </a:p>
                    <a:p>
                      <a:pPr algn="ctr"/>
                      <a:endParaRPr lang="de-DE" sz="2400" dirty="0">
                        <a:latin typeface="WsC Grundschrift" pitchFamily="2" charset="0"/>
                      </a:endParaRPr>
                    </a:p>
                    <a:p>
                      <a:pPr algn="ctr"/>
                      <a:endParaRPr lang="de-DE" sz="2400" dirty="0">
                        <a:latin typeface="WsC Grundschrift" pitchFamily="2" charset="0"/>
                      </a:endParaRPr>
                    </a:p>
                    <a:p>
                      <a:pPr algn="ctr"/>
                      <a:r>
                        <a:rPr lang="de-DE" sz="2400" dirty="0">
                          <a:latin typeface="WsC Grundschrift" pitchFamily="2" charset="0"/>
                        </a:rPr>
                        <a:t>Menge</a:t>
                      </a:r>
                    </a:p>
                  </a:txBody>
                  <a:tcPr>
                    <a:solidFill>
                      <a:schemeClr val="accent5">
                        <a:lumMod val="20000"/>
                        <a:lumOff val="80000"/>
                      </a:schemeClr>
                    </a:solidFill>
                  </a:tcPr>
                </a:tc>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de-DE" sz="2400" dirty="0">
                        <a:latin typeface="WsC Grundschrift" pitchFamily="2"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de-DE" sz="2400" dirty="0">
                          <a:latin typeface="WsC Grundschrift" pitchFamily="2" charset="0"/>
                        </a:rPr>
                        <a:t>Grundpreis</a:t>
                      </a:r>
                    </a:p>
                    <a:p>
                      <a:pPr algn="ctr"/>
                      <a:endParaRPr lang="de-DE" sz="2400" dirty="0">
                        <a:latin typeface="WsC Grundschrift" pitchFamily="2" charset="0"/>
                      </a:endParaRPr>
                    </a:p>
                  </a:txBody>
                  <a:tcPr>
                    <a:solidFill>
                      <a:schemeClr val="accent5">
                        <a:lumMod val="20000"/>
                        <a:lumOff val="80000"/>
                      </a:schemeClr>
                    </a:solidFill>
                  </a:tcPr>
                </a:tc>
                <a:extLst>
                  <a:ext uri="{0D108BD9-81ED-4DB2-BD59-A6C34878D82A}">
                    <a16:rowId xmlns:a16="http://schemas.microsoft.com/office/drawing/2014/main" val="3216295677"/>
                  </a:ext>
                </a:extLst>
              </a:tr>
              <a:tr h="613509">
                <a:tc>
                  <a:txBody>
                    <a:bodyPr/>
                    <a:lstStyle/>
                    <a:p>
                      <a:r>
                        <a:rPr lang="de-DE" sz="2400" dirty="0">
                          <a:latin typeface="WsC Grundschrift" pitchFamily="2" charset="0"/>
                        </a:rPr>
                        <a:t>Wie viel ist enthalten?</a:t>
                      </a:r>
                    </a:p>
                  </a:txBody>
                  <a:tcPr>
                    <a:solidFill>
                      <a:schemeClr val="accent5">
                        <a:lumMod val="20000"/>
                        <a:lumOff val="80000"/>
                      </a:schemeClr>
                    </a:solidFill>
                  </a:tcPr>
                </a:tc>
                <a:tc vMerge="1">
                  <a:txBody>
                    <a:bodyPr/>
                    <a:lstStyle/>
                    <a:p>
                      <a:r>
                        <a:rPr lang="de-DE" dirty="0"/>
                        <a:t>Grammzahl/Literzahl auf der Packung</a:t>
                      </a:r>
                    </a:p>
                  </a:txBody>
                  <a:tcPr>
                    <a:solidFill>
                      <a:schemeClr val="accent5">
                        <a:lumMod val="20000"/>
                        <a:lumOff val="80000"/>
                      </a:schemeClr>
                    </a:solidFill>
                  </a:tcPr>
                </a:tc>
                <a:tc vMerge="1">
                  <a:txBody>
                    <a:bodyPr/>
                    <a:lstStyle/>
                    <a:p>
                      <a:endParaRPr lang="de-DE"/>
                    </a:p>
                  </a:txBody>
                  <a:tcPr/>
                </a:tc>
                <a:extLst>
                  <a:ext uri="{0D108BD9-81ED-4DB2-BD59-A6C34878D82A}">
                    <a16:rowId xmlns:a16="http://schemas.microsoft.com/office/drawing/2014/main" val="3489164597"/>
                  </a:ext>
                </a:extLst>
              </a:tr>
              <a:tr h="350577">
                <a:tc>
                  <a:txBody>
                    <a:bodyPr/>
                    <a:lstStyle/>
                    <a:p>
                      <a:r>
                        <a:rPr lang="de-DE" sz="2400" dirty="0">
                          <a:latin typeface="WsC Grundschrift" pitchFamily="2" charset="0"/>
                        </a:rPr>
                        <a:t>Was ist enthalten?</a:t>
                      </a:r>
                    </a:p>
                  </a:txBody>
                  <a:tcPr>
                    <a:solidFill>
                      <a:schemeClr val="accent5">
                        <a:lumMod val="20000"/>
                        <a:lumOff val="80000"/>
                      </a:schemeClr>
                    </a:solidFill>
                  </a:tcPr>
                </a:tc>
                <a:tc gridSpan="2">
                  <a:txBody>
                    <a:bodyPr/>
                    <a:lstStyle/>
                    <a:p>
                      <a:r>
                        <a:rPr lang="de-DE" sz="2400" dirty="0">
                          <a:latin typeface="WsC Grundschrift" pitchFamily="2" charset="0"/>
                        </a:rPr>
                        <a:t>Zutatenliste auf der Packung</a:t>
                      </a:r>
                    </a:p>
                  </a:txBody>
                  <a:tcPr>
                    <a:solidFill>
                      <a:schemeClr val="accent5">
                        <a:lumMod val="20000"/>
                        <a:lumOff val="80000"/>
                      </a:schemeClr>
                    </a:solidFill>
                  </a:tcPr>
                </a:tc>
                <a:tc hMerge="1">
                  <a:txBody>
                    <a:bodyPr/>
                    <a:lstStyle/>
                    <a:p>
                      <a:endParaRPr lang="de-DE"/>
                    </a:p>
                  </a:txBody>
                  <a:tcPr/>
                </a:tc>
                <a:extLst>
                  <a:ext uri="{0D108BD9-81ED-4DB2-BD59-A6C34878D82A}">
                    <a16:rowId xmlns:a16="http://schemas.microsoft.com/office/drawing/2014/main" val="3408359194"/>
                  </a:ext>
                </a:extLst>
              </a:tr>
            </a:tbl>
          </a:graphicData>
        </a:graphic>
      </p:graphicFrame>
      <p:pic>
        <p:nvPicPr>
          <p:cNvPr id="5" name="Grafik 4">
            <a:extLst>
              <a:ext uri="{FF2B5EF4-FFF2-40B4-BE49-F238E27FC236}">
                <a16:creationId xmlns:a16="http://schemas.microsoft.com/office/drawing/2014/main" id="{381CF7BD-9C59-DCE4-F1B8-72869E639DF7}"/>
              </a:ext>
            </a:extLst>
          </p:cNvPr>
          <p:cNvPicPr>
            <a:picLocks noChangeAspect="1"/>
          </p:cNvPicPr>
          <p:nvPr/>
        </p:nvPicPr>
        <p:blipFill>
          <a:blip r:embed="rId3"/>
          <a:stretch>
            <a:fillRect/>
          </a:stretch>
        </p:blipFill>
        <p:spPr>
          <a:xfrm>
            <a:off x="11835010" y="26035"/>
            <a:ext cx="477640" cy="888365"/>
          </a:xfrm>
          <a:prstGeom prst="rect">
            <a:avLst/>
          </a:prstGeom>
        </p:spPr>
      </p:pic>
    </p:spTree>
    <p:extLst>
      <p:ext uri="{BB962C8B-B14F-4D97-AF65-F5344CB8AC3E}">
        <p14:creationId xmlns:p14="http://schemas.microsoft.com/office/powerpoint/2010/main" val="1253271508"/>
      </p:ext>
    </p:extLst>
  </p:cSld>
  <p:clrMapOvr>
    <a:masterClrMapping/>
  </p:clrMapOvr>
  <p:extLst>
    <p:ext uri="{6950BFC3-D8DA-4A85-94F7-54DA5524770B}">
      <p188:commentRel xmlns:p188="http://schemas.microsoft.com/office/powerpoint/2018/8/main" r:id="rId2"/>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Spontane Entscheidung treffen - Nudeln</a:t>
            </a: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830997"/>
          </a:xfrm>
          <a:prstGeom prst="rect">
            <a:avLst/>
          </a:prstGeom>
          <a:noFill/>
        </p:spPr>
        <p:txBody>
          <a:bodyPr wrap="square" rtlCol="0">
            <a:spAutoFit/>
          </a:bodyPr>
          <a:lstStyle/>
          <a:p>
            <a:pPr algn="ctr"/>
            <a:r>
              <a:rPr lang="de-DE" sz="2400" dirty="0">
                <a:latin typeface="WsC Grundschrift" pitchFamily="2" charset="0"/>
              </a:rPr>
              <a:t>Für welche Nudeln würdest du dich spontan entschieden?</a:t>
            </a:r>
          </a:p>
          <a:p>
            <a:pPr algn="ctr"/>
            <a:endParaRPr lang="de-DE" sz="2400" dirty="0">
              <a:solidFill>
                <a:schemeClr val="accent6">
                  <a:lumMod val="60000"/>
                  <a:lumOff val="40000"/>
                </a:schemeClr>
              </a:solidFill>
              <a:latin typeface="WsC Grundschrift" pitchFamily="2" charset="0"/>
            </a:endParaRPr>
          </a:p>
        </p:txBody>
      </p:sp>
      <p:pic>
        <p:nvPicPr>
          <p:cNvPr id="8" name="Grafik 7">
            <a:extLst>
              <a:ext uri="{FF2B5EF4-FFF2-40B4-BE49-F238E27FC236}">
                <a16:creationId xmlns:a16="http://schemas.microsoft.com/office/drawing/2014/main" id="{87530F19-C2E0-B2CC-F897-37E1402F44CA}"/>
              </a:ext>
            </a:extLst>
          </p:cNvPr>
          <p:cNvPicPr>
            <a:picLocks noChangeAspect="1"/>
          </p:cNvPicPr>
          <p:nvPr/>
        </p:nvPicPr>
        <p:blipFill rotWithShape="1">
          <a:blip r:embed="rId2"/>
          <a:srcRect t="645"/>
          <a:stretch/>
        </p:blipFill>
        <p:spPr>
          <a:xfrm>
            <a:off x="1093787" y="3457486"/>
            <a:ext cx="2552700" cy="2186077"/>
          </a:xfrm>
          <a:prstGeom prst="rect">
            <a:avLst/>
          </a:prstGeom>
        </p:spPr>
      </p:pic>
      <p:pic>
        <p:nvPicPr>
          <p:cNvPr id="10" name="Grafik 9">
            <a:extLst>
              <a:ext uri="{FF2B5EF4-FFF2-40B4-BE49-F238E27FC236}">
                <a16:creationId xmlns:a16="http://schemas.microsoft.com/office/drawing/2014/main" id="{F1CA17C3-E2CA-9461-B984-CEA0CABB56CB}"/>
              </a:ext>
            </a:extLst>
          </p:cNvPr>
          <p:cNvPicPr>
            <a:picLocks noChangeAspect="1"/>
          </p:cNvPicPr>
          <p:nvPr/>
        </p:nvPicPr>
        <p:blipFill>
          <a:blip r:embed="rId3"/>
          <a:stretch>
            <a:fillRect/>
          </a:stretch>
        </p:blipFill>
        <p:spPr>
          <a:xfrm>
            <a:off x="4543762" y="3124201"/>
            <a:ext cx="2895263" cy="2535922"/>
          </a:xfrm>
          <a:prstGeom prst="rect">
            <a:avLst/>
          </a:prstGeom>
        </p:spPr>
      </p:pic>
      <p:pic>
        <p:nvPicPr>
          <p:cNvPr id="12" name="Grafik 11">
            <a:extLst>
              <a:ext uri="{FF2B5EF4-FFF2-40B4-BE49-F238E27FC236}">
                <a16:creationId xmlns:a16="http://schemas.microsoft.com/office/drawing/2014/main" id="{6FA9D061-4BE5-41B9-D23A-6F7ACEE8C244}"/>
              </a:ext>
            </a:extLst>
          </p:cNvPr>
          <p:cNvPicPr>
            <a:picLocks noChangeAspect="1"/>
          </p:cNvPicPr>
          <p:nvPr/>
        </p:nvPicPr>
        <p:blipFill>
          <a:blip r:embed="rId4"/>
          <a:stretch>
            <a:fillRect/>
          </a:stretch>
        </p:blipFill>
        <p:spPr>
          <a:xfrm>
            <a:off x="8266113" y="3429000"/>
            <a:ext cx="2733676" cy="2324100"/>
          </a:xfrm>
          <a:prstGeom prst="rect">
            <a:avLst/>
          </a:prstGeom>
        </p:spPr>
      </p:pic>
      <p:sp>
        <p:nvSpPr>
          <p:cNvPr id="13" name="Rechteck 12">
            <a:extLst>
              <a:ext uri="{FF2B5EF4-FFF2-40B4-BE49-F238E27FC236}">
                <a16:creationId xmlns:a16="http://schemas.microsoft.com/office/drawing/2014/main" id="{D4AEC75C-176E-4187-9C20-93B3AA9C8E74}"/>
              </a:ext>
            </a:extLst>
          </p:cNvPr>
          <p:cNvSpPr/>
          <p:nvPr/>
        </p:nvSpPr>
        <p:spPr>
          <a:xfrm>
            <a:off x="8286748" y="3594100"/>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1192211"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9" name="Textfeld 8">
            <a:extLst>
              <a:ext uri="{FF2B5EF4-FFF2-40B4-BE49-F238E27FC236}">
                <a16:creationId xmlns:a16="http://schemas.microsoft.com/office/drawing/2014/main" id="{1401D449-BDEA-28F7-34AB-55D41057402C}"/>
              </a:ext>
            </a:extLst>
          </p:cNvPr>
          <p:cNvSpPr txBox="1"/>
          <p:nvPr/>
        </p:nvSpPr>
        <p:spPr>
          <a:xfrm>
            <a:off x="4959350"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8591550" y="5668030"/>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B800C215-12C5-E985-CAB2-9D83F1F40AC9}"/>
              </a:ext>
            </a:extLst>
          </p:cNvPr>
          <p:cNvPicPr>
            <a:picLocks noChangeAspect="1"/>
          </p:cNvPicPr>
          <p:nvPr/>
        </p:nvPicPr>
        <p:blipFill>
          <a:blip r:embed="rId5"/>
          <a:stretch>
            <a:fillRect/>
          </a:stretch>
        </p:blipFill>
        <p:spPr>
          <a:xfrm>
            <a:off x="11416497" y="83705"/>
            <a:ext cx="678648" cy="646331"/>
          </a:xfrm>
          <a:prstGeom prst="rect">
            <a:avLst/>
          </a:prstGeom>
        </p:spPr>
      </p:pic>
    </p:spTree>
    <p:extLst>
      <p:ext uri="{BB962C8B-B14F-4D97-AF65-F5344CB8AC3E}">
        <p14:creationId xmlns:p14="http://schemas.microsoft.com/office/powerpoint/2010/main" val="23929202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Spontane Entscheidung treffen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830997"/>
          </a:xfrm>
          <a:prstGeom prst="rect">
            <a:avLst/>
          </a:prstGeom>
          <a:noFill/>
        </p:spPr>
        <p:txBody>
          <a:bodyPr wrap="square" rtlCol="0">
            <a:spAutoFit/>
          </a:bodyPr>
          <a:lstStyle/>
          <a:p>
            <a:pPr algn="ctr"/>
            <a:r>
              <a:rPr lang="de-DE" sz="2400" dirty="0">
                <a:latin typeface="WsC Grundschrift" pitchFamily="2" charset="0"/>
              </a:rPr>
              <a:t>Für welche </a:t>
            </a:r>
            <a:r>
              <a:rPr lang="de-DE" sz="2400" dirty="0" err="1">
                <a:latin typeface="WsC Grundschrift" pitchFamily="2" charset="0"/>
              </a:rPr>
              <a:t>Schokoflakes</a:t>
            </a:r>
            <a:r>
              <a:rPr lang="de-DE" sz="2400" dirty="0">
                <a:latin typeface="WsC Grundschrift" pitchFamily="2" charset="0"/>
              </a:rPr>
              <a:t> würdest du dich spontan entschieden?</a:t>
            </a: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DC2C75B3-E4DD-A54C-1D48-3FC95F587055}"/>
              </a:ext>
            </a:extLst>
          </p:cNvPr>
          <p:cNvPicPr>
            <a:picLocks noChangeAspect="1"/>
          </p:cNvPicPr>
          <p:nvPr/>
        </p:nvPicPr>
        <p:blipFill rotWithShape="1">
          <a:blip r:embed="rId2"/>
          <a:srcRect t="8367"/>
          <a:stretch/>
        </p:blipFill>
        <p:spPr>
          <a:xfrm>
            <a:off x="7221960" y="3149600"/>
            <a:ext cx="2455012" cy="1955801"/>
          </a:xfrm>
          <a:prstGeom prst="rect">
            <a:avLst/>
          </a:prstGeom>
        </p:spPr>
      </p:pic>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83BABAFF-1A70-42B2-6F64-A878EAD28B5D}"/>
              </a:ext>
            </a:extLst>
          </p:cNvPr>
          <p:cNvPicPr>
            <a:picLocks noChangeAspect="1"/>
          </p:cNvPicPr>
          <p:nvPr/>
        </p:nvPicPr>
        <p:blipFill rotWithShape="1">
          <a:blip r:embed="rId3"/>
          <a:srcRect l="2105" t="7248"/>
          <a:stretch/>
        </p:blipFill>
        <p:spPr>
          <a:xfrm>
            <a:off x="2515028" y="3149600"/>
            <a:ext cx="2399036" cy="1925186"/>
          </a:xfrm>
          <a:prstGeom prst="rect">
            <a:avLst/>
          </a:prstGeom>
        </p:spPr>
      </p:pic>
      <p:pic>
        <p:nvPicPr>
          <p:cNvPr id="5" name="Grafik 4">
            <a:extLst>
              <a:ext uri="{FF2B5EF4-FFF2-40B4-BE49-F238E27FC236}">
                <a16:creationId xmlns:a16="http://schemas.microsoft.com/office/drawing/2014/main" id="{09C492BC-73D6-EB26-C404-A798217E5B1B}"/>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40540073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7: 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0EA1A728-A8D0-0DEA-5C8B-DC560839CF77}"/>
              </a:ext>
            </a:extLst>
          </p:cNvPr>
          <p:cNvSpPr txBox="1"/>
          <p:nvPr/>
        </p:nvSpPr>
        <p:spPr>
          <a:xfrm>
            <a:off x="730180" y="1185707"/>
            <a:ext cx="10731639" cy="5078313"/>
          </a:xfrm>
          <a:prstGeom prst="rect">
            <a:avLst/>
          </a:prstGeom>
          <a:noFill/>
        </p:spPr>
        <p:txBody>
          <a:bodyPr wrap="square">
            <a:spAutoFit/>
          </a:bodyPr>
          <a:lstStyle/>
          <a:p>
            <a:pPr algn="ctr"/>
            <a:r>
              <a:rPr lang="de-DE" b="1" dirty="0">
                <a:solidFill>
                  <a:schemeClr val="tx1"/>
                </a:solidFill>
                <a:effectLst/>
                <a:latin typeface="Calibri" panose="020F0502020204030204" pitchFamily="34" charset="0"/>
                <a:cs typeface="Calibri" panose="020F0502020204030204" pitchFamily="34" charset="0"/>
              </a:rPr>
              <a:t>Bezug zum Bildungsplan Mathematik für die Grundschule (2016) – inhaltsbezogene Kompetenzen</a:t>
            </a:r>
          </a:p>
          <a:p>
            <a:r>
              <a:rPr lang="de-DE" b="1" dirty="0">
                <a:latin typeface="Calibri" panose="020F0502020204030204" pitchFamily="34" charset="0"/>
                <a:cs typeface="Calibri" panose="020F0502020204030204" pitchFamily="34" charset="0"/>
              </a:rPr>
              <a:t>Leitidee „Zahlen und Operationen“:</a:t>
            </a:r>
          </a:p>
          <a:p>
            <a:r>
              <a:rPr lang="de-DE" b="1" dirty="0">
                <a:latin typeface="Calibri" panose="020F0502020204030204" pitchFamily="34" charset="0"/>
                <a:cs typeface="Calibri" panose="020F0502020204030204" pitchFamily="34" charset="0"/>
              </a:rPr>
              <a:t>In Kontexten rechnen</a:t>
            </a:r>
          </a:p>
          <a:p>
            <a:pPr marL="285750" indent="-285750">
              <a:buFont typeface="Arial" panose="020B0604020202020204" pitchFamily="34" charset="0"/>
              <a:buChar char="•"/>
            </a:pPr>
            <a:r>
              <a:rPr lang="de-DE" b="0" i="0" u="none" strike="noStrike" dirty="0">
                <a:effectLst/>
                <a:latin typeface="Gudea"/>
              </a:rPr>
              <a:t>bei Sachaufgaben entscheiden, ob eine Überschlagsrechnung hinreicht oder ein genaues Ergebnis nötig ist</a:t>
            </a:r>
          </a:p>
          <a:p>
            <a:pPr marL="285750" indent="-285750">
              <a:buFont typeface="Arial" panose="020B0604020202020204" pitchFamily="34" charset="0"/>
              <a:buChar char="•"/>
            </a:pPr>
            <a:r>
              <a:rPr lang="de-DE" b="0" i="0" u="none" strike="noStrike" dirty="0">
                <a:effectLst/>
                <a:latin typeface="Gudea"/>
              </a:rPr>
              <a:t>funktionale Beziehungen in Sachsituationen erkennen, beschreiben und entsprechende Aufgaben lösen</a:t>
            </a:r>
          </a:p>
          <a:p>
            <a:pPr marL="285750" indent="-285750">
              <a:buFont typeface="Arial" panose="020B0604020202020204" pitchFamily="34" charset="0"/>
              <a:buChar char="•"/>
            </a:pPr>
            <a:r>
              <a:rPr lang="de-DE" b="0" i="0" u="none" strike="noStrike" dirty="0">
                <a:effectLst/>
                <a:latin typeface="Gudea"/>
              </a:rPr>
              <a:t>einfache Sachaufgaben zur Proportionalität lösen</a:t>
            </a:r>
            <a:endParaRPr lang="de-DE" b="1" dirty="0">
              <a:latin typeface="Calibri" panose="020F0502020204030204" pitchFamily="34" charset="0"/>
              <a:cs typeface="Calibri" panose="020F0502020204030204" pitchFamily="34" charset="0"/>
            </a:endParaRPr>
          </a:p>
          <a:p>
            <a:pPr algn="ctr"/>
            <a:endParaRPr lang="de-DE" b="1" dirty="0">
              <a:latin typeface="Calibri" panose="020F0502020204030204" pitchFamily="34" charset="0"/>
              <a:cs typeface="Calibri" panose="020F0502020204030204" pitchFamily="34" charset="0"/>
            </a:endParaRPr>
          </a:p>
          <a:p>
            <a:r>
              <a:rPr lang="de-DE" b="1" dirty="0">
                <a:solidFill>
                  <a:schemeClr val="tx1"/>
                </a:solidFill>
                <a:effectLst/>
                <a:latin typeface="Calibri" panose="020F0502020204030204" pitchFamily="34" charset="0"/>
                <a:cs typeface="Calibri" panose="020F0502020204030204" pitchFamily="34" charset="0"/>
              </a:rPr>
              <a:t>L</a:t>
            </a:r>
            <a:r>
              <a:rPr lang="de-DE" b="1" dirty="0">
                <a:latin typeface="Calibri" panose="020F0502020204030204" pitchFamily="34" charset="0"/>
                <a:cs typeface="Calibri" panose="020F0502020204030204" pitchFamily="34" charset="0"/>
              </a:rPr>
              <a:t>eitidee „Größen und Messen“:</a:t>
            </a:r>
          </a:p>
          <a:p>
            <a:r>
              <a:rPr lang="de-DE" b="1" dirty="0">
                <a:solidFill>
                  <a:schemeClr val="tx1"/>
                </a:solidFill>
                <a:effectLst/>
                <a:latin typeface="Calibri" panose="020F0502020204030204" pitchFamily="34" charset="0"/>
                <a:cs typeface="Calibri" panose="020F0502020204030204" pitchFamily="34" charset="0"/>
              </a:rPr>
              <a:t>Mit Größen in Sach</a:t>
            </a:r>
            <a:r>
              <a:rPr lang="de-DE" b="1" dirty="0">
                <a:latin typeface="Calibri" panose="020F0502020204030204" pitchFamily="34" charset="0"/>
                <a:cs typeface="Calibri" panose="020F0502020204030204" pitchFamily="34" charset="0"/>
              </a:rPr>
              <a:t>situationen umgehen</a:t>
            </a:r>
          </a:p>
          <a:p>
            <a:pPr marL="285750" indent="-285750">
              <a:buFont typeface="Arial" panose="020B0604020202020204" pitchFamily="34" charset="0"/>
              <a:buChar char="•"/>
            </a:pPr>
            <a:r>
              <a:rPr lang="de-DE" b="0" i="0" u="none" strike="noStrike" dirty="0">
                <a:effectLst/>
                <a:latin typeface="Gudea"/>
              </a:rPr>
              <a:t>wichtige Bezugsgrößen aus ihrer Erfahrungswelt zum Lösen von Sachproblemen heranziehen</a:t>
            </a:r>
            <a:endParaRPr lang="de-DE"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Größenangaben aus Darstellungen der realen Welt entnehmen, dokumentieren und deuten (Tabelle, Bilder, Texte)</a:t>
            </a:r>
            <a:endParaRPr lang="de-DE"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Sachprobleme aus ihrer Erfahrungswelt lösen und dabei auch passende Näherungswerte verwenden, Größen begründet schätzen</a:t>
            </a:r>
            <a:endParaRPr lang="de-DE" b="1" i="0" u="none" strike="noStrike" dirty="0">
              <a:effectLst/>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in Sachsituationen funktionale Beziehungen erkennen, auf angemessene Weise darstellen (zum Beispiel Tabelle, Diagramm) und untersuchen</a:t>
            </a:r>
            <a:endParaRPr lang="de-DE" b="1"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de-DE" b="0" i="0" u="none" strike="noStrike" dirty="0">
                <a:effectLst/>
                <a:latin typeface="Gudea"/>
              </a:rPr>
              <a:t>proportionale Beziehungen zur Lösung einfacher Sachprobleme einsetzen</a:t>
            </a: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335118817"/>
      </p:ext>
    </p:extLst>
  </p:cSld>
  <p:clrMapOvr>
    <a:masterClrMapping/>
  </p:clrMapOvr>
  <p:extLst>
    <p:ext uri="{6950BFC3-D8DA-4A85-94F7-54DA5524770B}">
      <p188:commentRel xmlns:p188="http://schemas.microsoft.com/office/powerpoint/2018/8/main" r:id="rId2"/>
    </p:ext>
  </p:extLs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Spontane Entscheidung treffen - Nüsse</a:t>
            </a: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830997"/>
          </a:xfrm>
          <a:prstGeom prst="rect">
            <a:avLst/>
          </a:prstGeom>
          <a:noFill/>
        </p:spPr>
        <p:txBody>
          <a:bodyPr wrap="square" rtlCol="0">
            <a:spAutoFit/>
          </a:bodyPr>
          <a:lstStyle/>
          <a:p>
            <a:pPr algn="ctr"/>
            <a:r>
              <a:rPr lang="de-DE" sz="2400" dirty="0">
                <a:latin typeface="WsC Grundschrift" pitchFamily="2" charset="0"/>
              </a:rPr>
              <a:t>Für welche Nüsse würdest du dich spontan entschieden?</a:t>
            </a: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2,99 €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2,69 €</a:t>
            </a:r>
          </a:p>
        </p:txBody>
      </p:sp>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11FCF24-F650-1455-7C8D-B20CE24D2DD1}"/>
              </a:ext>
            </a:extLst>
          </p:cNvPr>
          <p:cNvPicPr>
            <a:picLocks noChangeAspect="1"/>
          </p:cNvPicPr>
          <p:nvPr/>
        </p:nvPicPr>
        <p:blipFill rotWithShape="1">
          <a:blip r:embed="rId2"/>
          <a:srcRect t="4700" b="7764"/>
          <a:stretch/>
        </p:blipFill>
        <p:spPr>
          <a:xfrm>
            <a:off x="2408233" y="3121818"/>
            <a:ext cx="2571750" cy="1917701"/>
          </a:xfrm>
          <a:prstGeom prst="rect">
            <a:avLst/>
          </a:prstGeom>
        </p:spPr>
      </p:pic>
      <p:pic>
        <p:nvPicPr>
          <p:cNvPr id="10" name="Grafik 9">
            <a:extLst>
              <a:ext uri="{FF2B5EF4-FFF2-40B4-BE49-F238E27FC236}">
                <a16:creationId xmlns:a16="http://schemas.microsoft.com/office/drawing/2014/main" id="{00164261-164F-622F-343D-A7F9F97DF02B}"/>
              </a:ext>
            </a:extLst>
          </p:cNvPr>
          <p:cNvPicPr>
            <a:picLocks noChangeAspect="1"/>
          </p:cNvPicPr>
          <p:nvPr/>
        </p:nvPicPr>
        <p:blipFill>
          <a:blip r:embed="rId3"/>
          <a:stretch>
            <a:fillRect/>
          </a:stretch>
        </p:blipFill>
        <p:spPr>
          <a:xfrm>
            <a:off x="7266057" y="3080930"/>
            <a:ext cx="2320060" cy="1993533"/>
          </a:xfrm>
          <a:prstGeom prst="rect">
            <a:avLst/>
          </a:prstGeom>
        </p:spPr>
      </p:pic>
      <p:pic>
        <p:nvPicPr>
          <p:cNvPr id="5" name="Grafik 4">
            <a:extLst>
              <a:ext uri="{FF2B5EF4-FFF2-40B4-BE49-F238E27FC236}">
                <a16:creationId xmlns:a16="http://schemas.microsoft.com/office/drawing/2014/main" id="{979E5300-0655-5C39-3F41-8017396E535B}"/>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232092538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 - Nudeln</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292100" y="1077539"/>
            <a:ext cx="11645900" cy="1938992"/>
          </a:xfrm>
          <a:prstGeom prst="rect">
            <a:avLst/>
          </a:prstGeom>
          <a:noFill/>
        </p:spPr>
        <p:txBody>
          <a:bodyPr wrap="square" rtlCol="0">
            <a:spAutoFit/>
          </a:bodyPr>
          <a:lstStyle/>
          <a:p>
            <a:pPr algn="ctr"/>
            <a:r>
              <a:rPr lang="de-DE" sz="2400" dirty="0">
                <a:latin typeface="WsC Grundschrift" pitchFamily="2" charset="0"/>
              </a:rPr>
              <a:t>Für welche Nudeln würdest du dich spontan entschieden?</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Ist das tatsächlich die beste Entscheidung? </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Wird diese Entscheidung durch Gefühle beeinflusst?</a:t>
            </a:r>
          </a:p>
        </p:txBody>
      </p:sp>
      <p:pic>
        <p:nvPicPr>
          <p:cNvPr id="8" name="Grafik 7">
            <a:extLst>
              <a:ext uri="{FF2B5EF4-FFF2-40B4-BE49-F238E27FC236}">
                <a16:creationId xmlns:a16="http://schemas.microsoft.com/office/drawing/2014/main" id="{87530F19-C2E0-B2CC-F897-37E1402F44CA}"/>
              </a:ext>
            </a:extLst>
          </p:cNvPr>
          <p:cNvPicPr>
            <a:picLocks noChangeAspect="1"/>
          </p:cNvPicPr>
          <p:nvPr/>
        </p:nvPicPr>
        <p:blipFill rotWithShape="1">
          <a:blip r:embed="rId3"/>
          <a:srcRect t="645"/>
          <a:stretch/>
        </p:blipFill>
        <p:spPr>
          <a:xfrm>
            <a:off x="1093787" y="3457486"/>
            <a:ext cx="2552700" cy="2186077"/>
          </a:xfrm>
          <a:prstGeom prst="rect">
            <a:avLst/>
          </a:prstGeom>
        </p:spPr>
      </p:pic>
      <p:pic>
        <p:nvPicPr>
          <p:cNvPr id="10" name="Grafik 9">
            <a:extLst>
              <a:ext uri="{FF2B5EF4-FFF2-40B4-BE49-F238E27FC236}">
                <a16:creationId xmlns:a16="http://schemas.microsoft.com/office/drawing/2014/main" id="{F1CA17C3-E2CA-9461-B984-CEA0CABB56CB}"/>
              </a:ext>
            </a:extLst>
          </p:cNvPr>
          <p:cNvPicPr>
            <a:picLocks noChangeAspect="1"/>
          </p:cNvPicPr>
          <p:nvPr/>
        </p:nvPicPr>
        <p:blipFill>
          <a:blip r:embed="rId4"/>
          <a:stretch>
            <a:fillRect/>
          </a:stretch>
        </p:blipFill>
        <p:spPr>
          <a:xfrm>
            <a:off x="4752975" y="3307447"/>
            <a:ext cx="2686050" cy="2352675"/>
          </a:xfrm>
          <a:prstGeom prst="rect">
            <a:avLst/>
          </a:prstGeom>
        </p:spPr>
      </p:pic>
      <p:pic>
        <p:nvPicPr>
          <p:cNvPr id="12" name="Grafik 11">
            <a:extLst>
              <a:ext uri="{FF2B5EF4-FFF2-40B4-BE49-F238E27FC236}">
                <a16:creationId xmlns:a16="http://schemas.microsoft.com/office/drawing/2014/main" id="{6FA9D061-4BE5-41B9-D23A-6F7ACEE8C244}"/>
              </a:ext>
            </a:extLst>
          </p:cNvPr>
          <p:cNvPicPr>
            <a:picLocks noChangeAspect="1"/>
          </p:cNvPicPr>
          <p:nvPr/>
        </p:nvPicPr>
        <p:blipFill>
          <a:blip r:embed="rId5"/>
          <a:stretch>
            <a:fillRect/>
          </a:stretch>
        </p:blipFill>
        <p:spPr>
          <a:xfrm>
            <a:off x="8218488" y="3429000"/>
            <a:ext cx="2733675" cy="2324100"/>
          </a:xfrm>
          <a:prstGeom prst="rect">
            <a:avLst/>
          </a:prstGeom>
        </p:spPr>
      </p:pic>
      <p:sp>
        <p:nvSpPr>
          <p:cNvPr id="13" name="Rechteck 12">
            <a:extLst>
              <a:ext uri="{FF2B5EF4-FFF2-40B4-BE49-F238E27FC236}">
                <a16:creationId xmlns:a16="http://schemas.microsoft.com/office/drawing/2014/main" id="{D4AEC75C-176E-4187-9C20-93B3AA9C8E74}"/>
              </a:ext>
            </a:extLst>
          </p:cNvPr>
          <p:cNvSpPr/>
          <p:nvPr/>
        </p:nvSpPr>
        <p:spPr>
          <a:xfrm>
            <a:off x="8218488" y="3457486"/>
            <a:ext cx="2754312" cy="2202636"/>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5" name="Grafik 14">
            <a:extLst>
              <a:ext uri="{FF2B5EF4-FFF2-40B4-BE49-F238E27FC236}">
                <a16:creationId xmlns:a16="http://schemas.microsoft.com/office/drawing/2014/main" id="{110847AD-D1E6-F56E-E90E-3FBEA3B788F2}"/>
              </a:ext>
            </a:extLst>
          </p:cNvPr>
          <p:cNvPicPr>
            <a:picLocks noChangeAspect="1"/>
          </p:cNvPicPr>
          <p:nvPr/>
        </p:nvPicPr>
        <p:blipFill>
          <a:blip r:embed="rId6"/>
          <a:stretch>
            <a:fillRect/>
          </a:stretch>
        </p:blipFill>
        <p:spPr>
          <a:xfrm>
            <a:off x="571217" y="2247892"/>
            <a:ext cx="800100" cy="736600"/>
          </a:xfrm>
          <a:prstGeom prst="rect">
            <a:avLst/>
          </a:prstGeom>
        </p:spPr>
      </p:pic>
      <p:pic>
        <p:nvPicPr>
          <p:cNvPr id="17" name="Grafik 16">
            <a:extLst>
              <a:ext uri="{FF2B5EF4-FFF2-40B4-BE49-F238E27FC236}">
                <a16:creationId xmlns:a16="http://schemas.microsoft.com/office/drawing/2014/main" id="{1554DC3A-C3BB-1ED8-0DD2-F302AB084B90}"/>
              </a:ext>
            </a:extLst>
          </p:cNvPr>
          <p:cNvPicPr>
            <a:picLocks noChangeAspect="1"/>
          </p:cNvPicPr>
          <p:nvPr/>
        </p:nvPicPr>
        <p:blipFill>
          <a:blip r:embed="rId7"/>
          <a:stretch>
            <a:fillRect/>
          </a:stretch>
        </p:blipFill>
        <p:spPr>
          <a:xfrm>
            <a:off x="1140024" y="2477020"/>
            <a:ext cx="800100" cy="730250"/>
          </a:xfrm>
          <a:prstGeom prst="rect">
            <a:avLst/>
          </a:prstGeom>
        </p:spPr>
      </p:pic>
      <p:sp>
        <p:nvSpPr>
          <p:cNvPr id="18" name="Textfeld 17">
            <a:extLst>
              <a:ext uri="{FF2B5EF4-FFF2-40B4-BE49-F238E27FC236}">
                <a16:creationId xmlns:a16="http://schemas.microsoft.com/office/drawing/2014/main" id="{DF997787-C757-4EAD-F79B-080F6C9DA5BA}"/>
              </a:ext>
            </a:extLst>
          </p:cNvPr>
          <p:cNvSpPr txBox="1"/>
          <p:nvPr/>
        </p:nvSpPr>
        <p:spPr>
          <a:xfrm>
            <a:off x="1192211"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9" name="Textfeld 18">
            <a:extLst>
              <a:ext uri="{FF2B5EF4-FFF2-40B4-BE49-F238E27FC236}">
                <a16:creationId xmlns:a16="http://schemas.microsoft.com/office/drawing/2014/main" id="{8655D702-3C3C-F93D-66BD-0454B9A29F4E}"/>
              </a:ext>
            </a:extLst>
          </p:cNvPr>
          <p:cNvSpPr txBox="1"/>
          <p:nvPr/>
        </p:nvSpPr>
        <p:spPr>
          <a:xfrm>
            <a:off x="4978400"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20" name="Textfeld 19">
            <a:extLst>
              <a:ext uri="{FF2B5EF4-FFF2-40B4-BE49-F238E27FC236}">
                <a16:creationId xmlns:a16="http://schemas.microsoft.com/office/drawing/2014/main" id="{B519EADA-6BDA-FDFE-8D0A-C612D7848B1B}"/>
              </a:ext>
            </a:extLst>
          </p:cNvPr>
          <p:cNvSpPr txBox="1"/>
          <p:nvPr/>
        </p:nvSpPr>
        <p:spPr>
          <a:xfrm>
            <a:off x="8545513" y="5659865"/>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7" name="Grafik 6">
            <a:extLst>
              <a:ext uri="{FF2B5EF4-FFF2-40B4-BE49-F238E27FC236}">
                <a16:creationId xmlns:a16="http://schemas.microsoft.com/office/drawing/2014/main" id="{D8FD69EA-5BE6-D6C5-01E2-0845E214E311}"/>
              </a:ext>
            </a:extLst>
          </p:cNvPr>
          <p:cNvPicPr>
            <a:picLocks noChangeAspect="1"/>
          </p:cNvPicPr>
          <p:nvPr/>
        </p:nvPicPr>
        <p:blipFill>
          <a:blip r:embed="rId8"/>
          <a:stretch>
            <a:fillRect/>
          </a:stretch>
        </p:blipFill>
        <p:spPr>
          <a:xfrm>
            <a:off x="11373596" y="69331"/>
            <a:ext cx="818404" cy="775739"/>
          </a:xfrm>
          <a:prstGeom prst="rect">
            <a:avLst/>
          </a:prstGeom>
        </p:spPr>
      </p:pic>
    </p:spTree>
    <p:extLst>
      <p:ext uri="{BB962C8B-B14F-4D97-AF65-F5344CB8AC3E}">
        <p14:creationId xmlns:p14="http://schemas.microsoft.com/office/powerpoint/2010/main" val="7399009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 - Nudeln</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2581076" y="1350313"/>
            <a:ext cx="9753600" cy="461665"/>
          </a:xfrm>
          <a:prstGeom prst="rect">
            <a:avLst/>
          </a:prstGeom>
          <a:noFill/>
        </p:spPr>
        <p:txBody>
          <a:bodyPr wrap="square" rtlCol="0">
            <a:spAutoFit/>
          </a:bodyPr>
          <a:lstStyle/>
          <a:p>
            <a:r>
              <a:rPr lang="de-DE" sz="2400" dirty="0">
                <a:solidFill>
                  <a:schemeClr val="accent6">
                    <a:lumMod val="60000"/>
                    <a:lumOff val="40000"/>
                  </a:schemeClr>
                </a:solidFill>
                <a:latin typeface="WsC Grundschrift" pitchFamily="2" charset="0"/>
              </a:rPr>
              <a:t>Welche Tipps sind tatsächlich nützlich und glaubwürdig?</a:t>
            </a:r>
          </a:p>
        </p:txBody>
      </p:sp>
      <p:pic>
        <p:nvPicPr>
          <p:cNvPr id="12" name="Grafik 11">
            <a:extLst>
              <a:ext uri="{FF2B5EF4-FFF2-40B4-BE49-F238E27FC236}">
                <a16:creationId xmlns:a16="http://schemas.microsoft.com/office/drawing/2014/main" id="{2536D698-7EDF-EBC2-6B31-B94B9A55213F}"/>
              </a:ext>
            </a:extLst>
          </p:cNvPr>
          <p:cNvPicPr>
            <a:picLocks noChangeAspect="1"/>
          </p:cNvPicPr>
          <p:nvPr/>
        </p:nvPicPr>
        <p:blipFill rotWithShape="1">
          <a:blip r:embed="rId3"/>
          <a:srcRect l="50000"/>
          <a:stretch/>
        </p:blipFill>
        <p:spPr>
          <a:xfrm>
            <a:off x="8180632" y="1922091"/>
            <a:ext cx="3571877" cy="2533650"/>
          </a:xfrm>
          <a:prstGeom prst="rect">
            <a:avLst/>
          </a:prstGeom>
        </p:spPr>
      </p:pic>
      <p:pic>
        <p:nvPicPr>
          <p:cNvPr id="16" name="Grafik 15">
            <a:extLst>
              <a:ext uri="{FF2B5EF4-FFF2-40B4-BE49-F238E27FC236}">
                <a16:creationId xmlns:a16="http://schemas.microsoft.com/office/drawing/2014/main" id="{ED8960A8-5F54-ABB6-0926-FA4581D759F5}"/>
              </a:ext>
            </a:extLst>
          </p:cNvPr>
          <p:cNvPicPr>
            <a:picLocks noChangeAspect="1"/>
          </p:cNvPicPr>
          <p:nvPr/>
        </p:nvPicPr>
        <p:blipFill rotWithShape="1">
          <a:blip r:embed="rId4"/>
          <a:srcRect l="2179" t="2667"/>
          <a:stretch/>
        </p:blipFill>
        <p:spPr>
          <a:xfrm>
            <a:off x="866200" y="2197100"/>
            <a:ext cx="3571878" cy="2308469"/>
          </a:xfrm>
          <a:prstGeom prst="rect">
            <a:avLst/>
          </a:prstGeom>
        </p:spPr>
      </p:pic>
      <p:pic>
        <p:nvPicPr>
          <p:cNvPr id="11" name="Grafik 10">
            <a:extLst>
              <a:ext uri="{FF2B5EF4-FFF2-40B4-BE49-F238E27FC236}">
                <a16:creationId xmlns:a16="http://schemas.microsoft.com/office/drawing/2014/main" id="{EFC57E76-19C6-BBAB-5846-1B6D08BB3ED8}"/>
              </a:ext>
            </a:extLst>
          </p:cNvPr>
          <p:cNvPicPr>
            <a:picLocks noChangeAspect="1"/>
          </p:cNvPicPr>
          <p:nvPr/>
        </p:nvPicPr>
        <p:blipFill rotWithShape="1">
          <a:blip r:embed="rId3"/>
          <a:srcRect l="1642" r="49310"/>
          <a:stretch/>
        </p:blipFill>
        <p:spPr>
          <a:xfrm>
            <a:off x="4559300" y="2719437"/>
            <a:ext cx="3503911" cy="2533650"/>
          </a:xfrm>
          <a:prstGeom prst="rect">
            <a:avLst/>
          </a:prstGeom>
        </p:spPr>
      </p:pic>
      <p:pic>
        <p:nvPicPr>
          <p:cNvPr id="7" name="Grafik 6">
            <a:extLst>
              <a:ext uri="{FF2B5EF4-FFF2-40B4-BE49-F238E27FC236}">
                <a16:creationId xmlns:a16="http://schemas.microsoft.com/office/drawing/2014/main" id="{426738BE-CF8B-3A99-ED16-C07337A2AD80}"/>
              </a:ext>
            </a:extLst>
          </p:cNvPr>
          <p:cNvPicPr>
            <a:picLocks noChangeAspect="1"/>
          </p:cNvPicPr>
          <p:nvPr/>
        </p:nvPicPr>
        <p:blipFill>
          <a:blip r:embed="rId5"/>
          <a:stretch>
            <a:fillRect/>
          </a:stretch>
        </p:blipFill>
        <p:spPr>
          <a:xfrm>
            <a:off x="11701197" y="111566"/>
            <a:ext cx="397406" cy="646331"/>
          </a:xfrm>
          <a:prstGeom prst="rect">
            <a:avLst/>
          </a:prstGeom>
        </p:spPr>
      </p:pic>
    </p:spTree>
    <p:extLst>
      <p:ext uri="{BB962C8B-B14F-4D97-AF65-F5344CB8AC3E}">
        <p14:creationId xmlns:p14="http://schemas.microsoft.com/office/powerpoint/2010/main" val="10155869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 und Entscheidung treffen - Nudeln</a:t>
            </a:r>
          </a:p>
        </p:txBody>
      </p:sp>
      <p:sp>
        <p:nvSpPr>
          <p:cNvPr id="6" name="Textfeld 5">
            <a:extLst>
              <a:ext uri="{FF2B5EF4-FFF2-40B4-BE49-F238E27FC236}">
                <a16:creationId xmlns:a16="http://schemas.microsoft.com/office/drawing/2014/main" id="{56064CEE-0C32-DCEA-E076-5E0EFFE261FB}"/>
              </a:ext>
            </a:extLst>
          </p:cNvPr>
          <p:cNvSpPr txBox="1"/>
          <p:nvPr/>
        </p:nvSpPr>
        <p:spPr>
          <a:xfrm>
            <a:off x="419100" y="1279926"/>
            <a:ext cx="11645900" cy="1200329"/>
          </a:xfrm>
          <a:prstGeom prst="rect">
            <a:avLst/>
          </a:prstGeom>
          <a:noFill/>
        </p:spPr>
        <p:txBody>
          <a:bodyPr wrap="square" rtlCol="0">
            <a:spAutoFit/>
          </a:bodyPr>
          <a:lstStyle/>
          <a:p>
            <a:pPr algn="ctr"/>
            <a:r>
              <a:rPr lang="de-DE" sz="2400" dirty="0">
                <a:latin typeface="WsC Grundschrift" pitchFamily="2" charset="0"/>
              </a:rPr>
              <a:t>Was sind die Vorteile und Nachteile der verschiedenen Nudeln?</a:t>
            </a:r>
          </a:p>
          <a:p>
            <a:pPr algn="ctr"/>
            <a:r>
              <a:rPr lang="de-DE" sz="2400" dirty="0">
                <a:latin typeface="WsC Grundschrift" pitchFamily="2" charset="0"/>
              </a:rPr>
              <a:t>Für welche Nudeln hast du dich entschieden und warum?</a:t>
            </a:r>
          </a:p>
          <a:p>
            <a:pPr algn="ctr"/>
            <a:endParaRPr lang="de-DE" sz="2400" dirty="0">
              <a:solidFill>
                <a:schemeClr val="accent6">
                  <a:lumMod val="60000"/>
                  <a:lumOff val="40000"/>
                </a:schemeClr>
              </a:solidFill>
              <a:latin typeface="WsC Grundschrift" pitchFamily="2" charset="0"/>
            </a:endParaRPr>
          </a:p>
        </p:txBody>
      </p:sp>
      <p:pic>
        <p:nvPicPr>
          <p:cNvPr id="8" name="Grafik 7">
            <a:extLst>
              <a:ext uri="{FF2B5EF4-FFF2-40B4-BE49-F238E27FC236}">
                <a16:creationId xmlns:a16="http://schemas.microsoft.com/office/drawing/2014/main" id="{87530F19-C2E0-B2CC-F897-37E1402F44CA}"/>
              </a:ext>
            </a:extLst>
          </p:cNvPr>
          <p:cNvPicPr>
            <a:picLocks noChangeAspect="1"/>
          </p:cNvPicPr>
          <p:nvPr/>
        </p:nvPicPr>
        <p:blipFill rotWithShape="1">
          <a:blip r:embed="rId2"/>
          <a:srcRect t="645"/>
          <a:stretch/>
        </p:blipFill>
        <p:spPr>
          <a:xfrm>
            <a:off x="1093787" y="3457486"/>
            <a:ext cx="2552700" cy="2186077"/>
          </a:xfrm>
          <a:prstGeom prst="rect">
            <a:avLst/>
          </a:prstGeom>
        </p:spPr>
      </p:pic>
      <p:pic>
        <p:nvPicPr>
          <p:cNvPr id="10" name="Grafik 9">
            <a:extLst>
              <a:ext uri="{FF2B5EF4-FFF2-40B4-BE49-F238E27FC236}">
                <a16:creationId xmlns:a16="http://schemas.microsoft.com/office/drawing/2014/main" id="{F1CA17C3-E2CA-9461-B984-CEA0CABB56CB}"/>
              </a:ext>
            </a:extLst>
          </p:cNvPr>
          <p:cNvPicPr>
            <a:picLocks noChangeAspect="1"/>
          </p:cNvPicPr>
          <p:nvPr/>
        </p:nvPicPr>
        <p:blipFill>
          <a:blip r:embed="rId3"/>
          <a:stretch>
            <a:fillRect/>
          </a:stretch>
        </p:blipFill>
        <p:spPr>
          <a:xfrm>
            <a:off x="4543762" y="3124201"/>
            <a:ext cx="2895263" cy="2535922"/>
          </a:xfrm>
          <a:prstGeom prst="rect">
            <a:avLst/>
          </a:prstGeom>
        </p:spPr>
      </p:pic>
      <p:pic>
        <p:nvPicPr>
          <p:cNvPr id="12" name="Grafik 11">
            <a:extLst>
              <a:ext uri="{FF2B5EF4-FFF2-40B4-BE49-F238E27FC236}">
                <a16:creationId xmlns:a16="http://schemas.microsoft.com/office/drawing/2014/main" id="{6FA9D061-4BE5-41B9-D23A-6F7ACEE8C244}"/>
              </a:ext>
            </a:extLst>
          </p:cNvPr>
          <p:cNvPicPr>
            <a:picLocks noChangeAspect="1"/>
          </p:cNvPicPr>
          <p:nvPr/>
        </p:nvPicPr>
        <p:blipFill>
          <a:blip r:embed="rId4"/>
          <a:stretch>
            <a:fillRect/>
          </a:stretch>
        </p:blipFill>
        <p:spPr>
          <a:xfrm>
            <a:off x="8266113" y="3429000"/>
            <a:ext cx="2733676" cy="2324100"/>
          </a:xfrm>
          <a:prstGeom prst="rect">
            <a:avLst/>
          </a:prstGeom>
        </p:spPr>
      </p:pic>
      <p:sp>
        <p:nvSpPr>
          <p:cNvPr id="13" name="Rechteck 12">
            <a:extLst>
              <a:ext uri="{FF2B5EF4-FFF2-40B4-BE49-F238E27FC236}">
                <a16:creationId xmlns:a16="http://schemas.microsoft.com/office/drawing/2014/main" id="{D4AEC75C-176E-4187-9C20-93B3AA9C8E74}"/>
              </a:ext>
            </a:extLst>
          </p:cNvPr>
          <p:cNvSpPr/>
          <p:nvPr/>
        </p:nvSpPr>
        <p:spPr>
          <a:xfrm>
            <a:off x="8286748" y="3594100"/>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1192211"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9" name="Textfeld 8">
            <a:extLst>
              <a:ext uri="{FF2B5EF4-FFF2-40B4-BE49-F238E27FC236}">
                <a16:creationId xmlns:a16="http://schemas.microsoft.com/office/drawing/2014/main" id="{1401D449-BDEA-28F7-34AB-55D41057402C}"/>
              </a:ext>
            </a:extLst>
          </p:cNvPr>
          <p:cNvSpPr txBox="1"/>
          <p:nvPr/>
        </p:nvSpPr>
        <p:spPr>
          <a:xfrm>
            <a:off x="4959350" y="5690682"/>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8591550" y="5668030"/>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5" name="Grafik 4">
            <a:extLst>
              <a:ext uri="{FF2B5EF4-FFF2-40B4-BE49-F238E27FC236}">
                <a16:creationId xmlns:a16="http://schemas.microsoft.com/office/drawing/2014/main" id="{5DB6AA74-2294-ECF5-70BC-823AADB8163D}"/>
              </a:ext>
            </a:extLst>
          </p:cNvPr>
          <p:cNvPicPr>
            <a:picLocks noChangeAspect="1"/>
          </p:cNvPicPr>
          <p:nvPr/>
        </p:nvPicPr>
        <p:blipFill>
          <a:blip r:embed="rId5"/>
          <a:stretch>
            <a:fillRect/>
          </a:stretch>
        </p:blipFill>
        <p:spPr>
          <a:xfrm>
            <a:off x="11835010" y="26035"/>
            <a:ext cx="477640" cy="888365"/>
          </a:xfrm>
          <a:prstGeom prst="rect">
            <a:avLst/>
          </a:prstGeom>
        </p:spPr>
      </p:pic>
    </p:spTree>
    <p:extLst>
      <p:ext uri="{BB962C8B-B14F-4D97-AF65-F5344CB8AC3E}">
        <p14:creationId xmlns:p14="http://schemas.microsoft.com/office/powerpoint/2010/main" val="57089612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273050" y="1106927"/>
            <a:ext cx="11645900" cy="2677656"/>
          </a:xfrm>
          <a:prstGeom prst="rect">
            <a:avLst/>
          </a:prstGeom>
          <a:noFill/>
        </p:spPr>
        <p:txBody>
          <a:bodyPr wrap="square" rtlCol="0">
            <a:spAutoFit/>
          </a:bodyPr>
          <a:lstStyle/>
          <a:p>
            <a:pPr algn="ctr"/>
            <a:r>
              <a:rPr lang="de-DE" sz="2400" dirty="0">
                <a:latin typeface="WsC Grundschrift" pitchFamily="2" charset="0"/>
              </a:rPr>
              <a:t>Für welche </a:t>
            </a:r>
            <a:r>
              <a:rPr lang="de-DE" sz="2400" dirty="0" err="1">
                <a:latin typeface="WsC Grundschrift" pitchFamily="2" charset="0"/>
              </a:rPr>
              <a:t>Schokoflakes</a:t>
            </a:r>
            <a:r>
              <a:rPr lang="de-DE" sz="2400" dirty="0">
                <a:latin typeface="WsC Grundschrift" pitchFamily="2" charset="0"/>
              </a:rPr>
              <a:t> würdest du dich spontan entschieden?</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Ist das tatsächlich die beste Entscheidung? </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Wird diese Entscheidung durch Gefühle beeinflusst?</a:t>
            </a: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DC2C75B3-E4DD-A54C-1D48-3FC95F587055}"/>
              </a:ext>
            </a:extLst>
          </p:cNvPr>
          <p:cNvPicPr>
            <a:picLocks noChangeAspect="1"/>
          </p:cNvPicPr>
          <p:nvPr/>
        </p:nvPicPr>
        <p:blipFill rotWithShape="1">
          <a:blip r:embed="rId2"/>
          <a:srcRect t="8367"/>
          <a:stretch/>
        </p:blipFill>
        <p:spPr>
          <a:xfrm>
            <a:off x="7221960" y="3149600"/>
            <a:ext cx="2455012" cy="1955801"/>
          </a:xfrm>
          <a:prstGeom prst="rect">
            <a:avLst/>
          </a:prstGeom>
        </p:spPr>
      </p:pic>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83BABAFF-1A70-42B2-6F64-A878EAD28B5D}"/>
              </a:ext>
            </a:extLst>
          </p:cNvPr>
          <p:cNvPicPr>
            <a:picLocks noChangeAspect="1"/>
          </p:cNvPicPr>
          <p:nvPr/>
        </p:nvPicPr>
        <p:blipFill rotWithShape="1">
          <a:blip r:embed="rId3"/>
          <a:srcRect l="2105" t="7248"/>
          <a:stretch/>
        </p:blipFill>
        <p:spPr>
          <a:xfrm>
            <a:off x="2515028" y="3149600"/>
            <a:ext cx="2399036" cy="1925186"/>
          </a:xfrm>
          <a:prstGeom prst="rect">
            <a:avLst/>
          </a:prstGeom>
        </p:spPr>
      </p:pic>
      <p:pic>
        <p:nvPicPr>
          <p:cNvPr id="5" name="Grafik 4">
            <a:extLst>
              <a:ext uri="{FF2B5EF4-FFF2-40B4-BE49-F238E27FC236}">
                <a16:creationId xmlns:a16="http://schemas.microsoft.com/office/drawing/2014/main" id="{528AABFE-55A0-4F39-B54D-1B0CAC026BE3}"/>
              </a:ext>
            </a:extLst>
          </p:cNvPr>
          <p:cNvPicPr>
            <a:picLocks noChangeAspect="1"/>
          </p:cNvPicPr>
          <p:nvPr/>
        </p:nvPicPr>
        <p:blipFill>
          <a:blip r:embed="rId4"/>
          <a:stretch>
            <a:fillRect/>
          </a:stretch>
        </p:blipFill>
        <p:spPr>
          <a:xfrm>
            <a:off x="571217" y="1103533"/>
            <a:ext cx="1368907" cy="955226"/>
          </a:xfrm>
          <a:prstGeom prst="rect">
            <a:avLst/>
          </a:prstGeom>
        </p:spPr>
      </p:pic>
      <p:pic>
        <p:nvPicPr>
          <p:cNvPr id="8" name="Grafik 7">
            <a:extLst>
              <a:ext uri="{FF2B5EF4-FFF2-40B4-BE49-F238E27FC236}">
                <a16:creationId xmlns:a16="http://schemas.microsoft.com/office/drawing/2014/main" id="{93CC0F84-3286-B3E4-7961-D7D9D1053291}"/>
              </a:ext>
            </a:extLst>
          </p:cNvPr>
          <p:cNvPicPr>
            <a:picLocks noChangeAspect="1"/>
          </p:cNvPicPr>
          <p:nvPr/>
        </p:nvPicPr>
        <p:blipFill>
          <a:blip r:embed="rId5"/>
          <a:stretch>
            <a:fillRect/>
          </a:stretch>
        </p:blipFill>
        <p:spPr>
          <a:xfrm>
            <a:off x="571217" y="2247892"/>
            <a:ext cx="800100" cy="736600"/>
          </a:xfrm>
          <a:prstGeom prst="rect">
            <a:avLst/>
          </a:prstGeom>
        </p:spPr>
      </p:pic>
      <p:pic>
        <p:nvPicPr>
          <p:cNvPr id="9" name="Grafik 8">
            <a:extLst>
              <a:ext uri="{FF2B5EF4-FFF2-40B4-BE49-F238E27FC236}">
                <a16:creationId xmlns:a16="http://schemas.microsoft.com/office/drawing/2014/main" id="{C0F36C43-465F-8CD4-0238-5C26FE73DC9C}"/>
              </a:ext>
            </a:extLst>
          </p:cNvPr>
          <p:cNvPicPr>
            <a:picLocks noChangeAspect="1"/>
          </p:cNvPicPr>
          <p:nvPr/>
        </p:nvPicPr>
        <p:blipFill>
          <a:blip r:embed="rId6"/>
          <a:stretch>
            <a:fillRect/>
          </a:stretch>
        </p:blipFill>
        <p:spPr>
          <a:xfrm>
            <a:off x="1140024" y="2477020"/>
            <a:ext cx="800100" cy="730250"/>
          </a:xfrm>
          <a:prstGeom prst="rect">
            <a:avLst/>
          </a:prstGeom>
        </p:spPr>
      </p:pic>
      <p:pic>
        <p:nvPicPr>
          <p:cNvPr id="10" name="Grafik 9">
            <a:extLst>
              <a:ext uri="{FF2B5EF4-FFF2-40B4-BE49-F238E27FC236}">
                <a16:creationId xmlns:a16="http://schemas.microsoft.com/office/drawing/2014/main" id="{018747A3-9734-8013-A743-D40A6D6CAC69}"/>
              </a:ext>
            </a:extLst>
          </p:cNvPr>
          <p:cNvPicPr>
            <a:picLocks noChangeAspect="1"/>
          </p:cNvPicPr>
          <p:nvPr/>
        </p:nvPicPr>
        <p:blipFill>
          <a:blip r:embed="rId7"/>
          <a:stretch>
            <a:fillRect/>
          </a:stretch>
        </p:blipFill>
        <p:spPr>
          <a:xfrm>
            <a:off x="11373596" y="69331"/>
            <a:ext cx="818404" cy="775739"/>
          </a:xfrm>
          <a:prstGeom prst="rect">
            <a:avLst/>
          </a:prstGeom>
        </p:spPr>
      </p:pic>
    </p:spTree>
    <p:extLst>
      <p:ext uri="{BB962C8B-B14F-4D97-AF65-F5344CB8AC3E}">
        <p14:creationId xmlns:p14="http://schemas.microsoft.com/office/powerpoint/2010/main" val="31455244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54000" y="874932"/>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273050" y="1106927"/>
            <a:ext cx="11645900" cy="461665"/>
          </a:xfrm>
          <a:prstGeom prst="rect">
            <a:avLst/>
          </a:prstGeom>
          <a:noFill/>
        </p:spPr>
        <p:txBody>
          <a:bodyPr wrap="square" rtlCol="0">
            <a:spAutoFit/>
          </a:bodyPr>
          <a:lstStyle/>
          <a:p>
            <a:pPr algn="ctr"/>
            <a:r>
              <a:rPr lang="de-DE" sz="2400" dirty="0">
                <a:solidFill>
                  <a:schemeClr val="accent6">
                    <a:lumMod val="60000"/>
                    <a:lumOff val="40000"/>
                  </a:schemeClr>
                </a:solidFill>
                <a:latin typeface="WsC Grundschrift" pitchFamily="2" charset="0"/>
              </a:rPr>
              <a:t>Welche Tipps sind tatsächlich nützlich und glaubwürdig?</a:t>
            </a:r>
          </a:p>
        </p:txBody>
      </p:sp>
      <p:pic>
        <p:nvPicPr>
          <p:cNvPr id="8" name="Grafik 7">
            <a:extLst>
              <a:ext uri="{FF2B5EF4-FFF2-40B4-BE49-F238E27FC236}">
                <a16:creationId xmlns:a16="http://schemas.microsoft.com/office/drawing/2014/main" id="{B30625FA-28CD-DD8E-FA8D-F4EF0C7DE0CB}"/>
              </a:ext>
            </a:extLst>
          </p:cNvPr>
          <p:cNvPicPr>
            <a:picLocks noChangeAspect="1"/>
          </p:cNvPicPr>
          <p:nvPr/>
        </p:nvPicPr>
        <p:blipFill>
          <a:blip r:embed="rId2"/>
          <a:stretch>
            <a:fillRect/>
          </a:stretch>
        </p:blipFill>
        <p:spPr>
          <a:xfrm>
            <a:off x="2566987" y="1521263"/>
            <a:ext cx="7096125" cy="4895850"/>
          </a:xfrm>
          <a:prstGeom prst="rect">
            <a:avLst/>
          </a:prstGeom>
        </p:spPr>
      </p:pic>
      <p:pic>
        <p:nvPicPr>
          <p:cNvPr id="9" name="Grafik 8">
            <a:extLst>
              <a:ext uri="{FF2B5EF4-FFF2-40B4-BE49-F238E27FC236}">
                <a16:creationId xmlns:a16="http://schemas.microsoft.com/office/drawing/2014/main" id="{8D2085BE-8940-CBF4-A2D0-89FDA8479E77}"/>
              </a:ext>
            </a:extLst>
          </p:cNvPr>
          <p:cNvPicPr>
            <a:picLocks noChangeAspect="1"/>
          </p:cNvPicPr>
          <p:nvPr/>
        </p:nvPicPr>
        <p:blipFill>
          <a:blip r:embed="rId3"/>
          <a:stretch>
            <a:fillRect/>
          </a:stretch>
        </p:blipFill>
        <p:spPr>
          <a:xfrm>
            <a:off x="571217" y="1103533"/>
            <a:ext cx="1368907" cy="955226"/>
          </a:xfrm>
          <a:prstGeom prst="rect">
            <a:avLst/>
          </a:prstGeom>
        </p:spPr>
      </p:pic>
      <p:pic>
        <p:nvPicPr>
          <p:cNvPr id="5" name="Grafik 4">
            <a:extLst>
              <a:ext uri="{FF2B5EF4-FFF2-40B4-BE49-F238E27FC236}">
                <a16:creationId xmlns:a16="http://schemas.microsoft.com/office/drawing/2014/main" id="{A2245401-B52C-FB01-F484-AEBCD5CD6C01}"/>
              </a:ext>
            </a:extLst>
          </p:cNvPr>
          <p:cNvPicPr>
            <a:picLocks noChangeAspect="1"/>
          </p:cNvPicPr>
          <p:nvPr/>
        </p:nvPicPr>
        <p:blipFill>
          <a:blip r:embed="rId4"/>
          <a:stretch>
            <a:fillRect/>
          </a:stretch>
        </p:blipFill>
        <p:spPr>
          <a:xfrm>
            <a:off x="11701197" y="111566"/>
            <a:ext cx="397406" cy="646331"/>
          </a:xfrm>
          <a:prstGeom prst="rect">
            <a:avLst/>
          </a:prstGeom>
        </p:spPr>
      </p:pic>
    </p:spTree>
    <p:extLst>
      <p:ext uri="{BB962C8B-B14F-4D97-AF65-F5344CB8AC3E}">
        <p14:creationId xmlns:p14="http://schemas.microsoft.com/office/powerpoint/2010/main" val="11497006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 und Entscheidung treffen - </a:t>
            </a:r>
            <a:r>
              <a:rPr lang="de-DE" sz="3600" dirty="0" err="1">
                <a:latin typeface="WsC Grundschrift" pitchFamily="2" charset="0"/>
              </a:rPr>
              <a:t>Schokoflakes</a:t>
            </a:r>
            <a:endParaRPr lang="de-DE" sz="3600" dirty="0">
              <a:latin typeface="WsC Grundschrift" pitchFamily="2" charset="0"/>
            </a:endParaRPr>
          </a:p>
        </p:txBody>
      </p:sp>
      <p:sp>
        <p:nvSpPr>
          <p:cNvPr id="6" name="Textfeld 5">
            <a:extLst>
              <a:ext uri="{FF2B5EF4-FFF2-40B4-BE49-F238E27FC236}">
                <a16:creationId xmlns:a16="http://schemas.microsoft.com/office/drawing/2014/main" id="{56064CEE-0C32-DCEA-E076-5E0EFFE261FB}"/>
              </a:ext>
            </a:extLst>
          </p:cNvPr>
          <p:cNvSpPr txBox="1"/>
          <p:nvPr/>
        </p:nvSpPr>
        <p:spPr>
          <a:xfrm>
            <a:off x="273050" y="1106927"/>
            <a:ext cx="11645900" cy="830997"/>
          </a:xfrm>
          <a:prstGeom prst="rect">
            <a:avLst/>
          </a:prstGeom>
          <a:noFill/>
        </p:spPr>
        <p:txBody>
          <a:bodyPr wrap="square" rtlCol="0">
            <a:spAutoFit/>
          </a:bodyPr>
          <a:lstStyle/>
          <a:p>
            <a:pPr algn="ctr"/>
            <a:r>
              <a:rPr lang="de-DE" sz="2400" dirty="0">
                <a:latin typeface="WsC Grundschrift" pitchFamily="2" charset="0"/>
              </a:rPr>
              <a:t>Was sind die Vorteile und Nachteile der verschiedenen </a:t>
            </a:r>
            <a:r>
              <a:rPr lang="de-DE" sz="2400" dirty="0" err="1">
                <a:latin typeface="WsC Grundschrift" pitchFamily="2" charset="0"/>
              </a:rPr>
              <a:t>Schokoflakes</a:t>
            </a:r>
            <a:r>
              <a:rPr lang="de-DE" sz="2400" dirty="0">
                <a:latin typeface="WsC Grundschrift" pitchFamily="2" charset="0"/>
              </a:rPr>
              <a:t>?</a:t>
            </a:r>
          </a:p>
          <a:p>
            <a:pPr algn="ctr"/>
            <a:r>
              <a:rPr lang="de-DE" sz="2400" dirty="0">
                <a:latin typeface="WsC Grundschrift" pitchFamily="2" charset="0"/>
              </a:rPr>
              <a:t>Für welche </a:t>
            </a:r>
            <a:r>
              <a:rPr lang="de-DE" sz="2400" dirty="0" err="1">
                <a:latin typeface="WsC Grundschrift" pitchFamily="2" charset="0"/>
              </a:rPr>
              <a:t>Schokoflakes</a:t>
            </a:r>
            <a:r>
              <a:rPr lang="de-DE" sz="2400" dirty="0">
                <a:latin typeface="WsC Grundschrift" pitchFamily="2" charset="0"/>
              </a:rPr>
              <a:t> hast du dich entschieden und warum?</a:t>
            </a: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1,59 €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1,39 €</a:t>
            </a:r>
          </a:p>
        </p:txBody>
      </p:sp>
      <p:pic>
        <p:nvPicPr>
          <p:cNvPr id="14" name="Grafik 13">
            <a:extLst>
              <a:ext uri="{FF2B5EF4-FFF2-40B4-BE49-F238E27FC236}">
                <a16:creationId xmlns:a16="http://schemas.microsoft.com/office/drawing/2014/main" id="{DC2C75B3-E4DD-A54C-1D48-3FC95F587055}"/>
              </a:ext>
            </a:extLst>
          </p:cNvPr>
          <p:cNvPicPr>
            <a:picLocks noChangeAspect="1"/>
          </p:cNvPicPr>
          <p:nvPr/>
        </p:nvPicPr>
        <p:blipFill rotWithShape="1">
          <a:blip r:embed="rId2"/>
          <a:srcRect t="8367"/>
          <a:stretch/>
        </p:blipFill>
        <p:spPr>
          <a:xfrm>
            <a:off x="7221960" y="3149600"/>
            <a:ext cx="2455012" cy="1955801"/>
          </a:xfrm>
          <a:prstGeom prst="rect">
            <a:avLst/>
          </a:prstGeom>
        </p:spPr>
      </p:pic>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17" name="Grafik 16">
            <a:extLst>
              <a:ext uri="{FF2B5EF4-FFF2-40B4-BE49-F238E27FC236}">
                <a16:creationId xmlns:a16="http://schemas.microsoft.com/office/drawing/2014/main" id="{83BABAFF-1A70-42B2-6F64-A878EAD28B5D}"/>
              </a:ext>
            </a:extLst>
          </p:cNvPr>
          <p:cNvPicPr>
            <a:picLocks noChangeAspect="1"/>
          </p:cNvPicPr>
          <p:nvPr/>
        </p:nvPicPr>
        <p:blipFill rotWithShape="1">
          <a:blip r:embed="rId3"/>
          <a:srcRect l="2105" t="7248"/>
          <a:stretch/>
        </p:blipFill>
        <p:spPr>
          <a:xfrm>
            <a:off x="2515028" y="3149600"/>
            <a:ext cx="2399036" cy="1925186"/>
          </a:xfrm>
          <a:prstGeom prst="rect">
            <a:avLst/>
          </a:prstGeom>
        </p:spPr>
      </p:pic>
      <p:pic>
        <p:nvPicPr>
          <p:cNvPr id="5" name="Grafik 4">
            <a:extLst>
              <a:ext uri="{FF2B5EF4-FFF2-40B4-BE49-F238E27FC236}">
                <a16:creationId xmlns:a16="http://schemas.microsoft.com/office/drawing/2014/main" id="{D0CF62F5-A9FC-7C29-37EF-50D6A32E12C4}"/>
              </a:ext>
            </a:extLst>
          </p:cNvPr>
          <p:cNvPicPr>
            <a:picLocks noChangeAspect="1"/>
          </p:cNvPicPr>
          <p:nvPr/>
        </p:nvPicPr>
        <p:blipFill>
          <a:blip r:embed="rId4"/>
          <a:stretch>
            <a:fillRect/>
          </a:stretch>
        </p:blipFill>
        <p:spPr>
          <a:xfrm>
            <a:off x="11835010" y="26035"/>
            <a:ext cx="477640" cy="888365"/>
          </a:xfrm>
          <a:prstGeom prst="rect">
            <a:avLst/>
          </a:prstGeom>
        </p:spPr>
      </p:pic>
    </p:spTree>
    <p:extLst>
      <p:ext uri="{BB962C8B-B14F-4D97-AF65-F5344CB8AC3E}">
        <p14:creationId xmlns:p14="http://schemas.microsoft.com/office/powerpoint/2010/main" val="194703599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Entscheidung überprüfen - Nüsse</a:t>
            </a:r>
          </a:p>
        </p:txBody>
      </p:sp>
      <p:sp>
        <p:nvSpPr>
          <p:cNvPr id="6" name="Textfeld 5">
            <a:extLst>
              <a:ext uri="{FF2B5EF4-FFF2-40B4-BE49-F238E27FC236}">
                <a16:creationId xmlns:a16="http://schemas.microsoft.com/office/drawing/2014/main" id="{56064CEE-0C32-DCEA-E076-5E0EFFE261FB}"/>
              </a:ext>
            </a:extLst>
          </p:cNvPr>
          <p:cNvSpPr txBox="1"/>
          <p:nvPr/>
        </p:nvSpPr>
        <p:spPr>
          <a:xfrm>
            <a:off x="409575" y="1030708"/>
            <a:ext cx="11645900" cy="3046988"/>
          </a:xfrm>
          <a:prstGeom prst="rect">
            <a:avLst/>
          </a:prstGeom>
          <a:noFill/>
        </p:spPr>
        <p:txBody>
          <a:bodyPr wrap="square" rtlCol="0">
            <a:spAutoFit/>
          </a:bodyPr>
          <a:lstStyle/>
          <a:p>
            <a:pPr algn="ctr"/>
            <a:r>
              <a:rPr lang="de-DE" sz="2400" dirty="0">
                <a:latin typeface="WsC Grundschrift" pitchFamily="2" charset="0"/>
              </a:rPr>
              <a:t>Für welche Nüsse würdest du dich spontan entschieden?</a:t>
            </a:r>
          </a:p>
          <a:p>
            <a:pPr algn="ctr"/>
            <a:endParaRPr lang="de-DE" sz="2400" dirty="0">
              <a:latin typeface="WsC Grundschrift" pitchFamily="2" charset="0"/>
            </a:endParaRPr>
          </a:p>
          <a:p>
            <a:pPr algn="ctr"/>
            <a:r>
              <a:rPr lang="de-DE" sz="2400" dirty="0">
                <a:solidFill>
                  <a:schemeClr val="accent6">
                    <a:lumMod val="60000"/>
                    <a:lumOff val="40000"/>
                  </a:schemeClr>
                </a:solidFill>
                <a:latin typeface="WsC Grundschrift" pitchFamily="2" charset="0"/>
              </a:rPr>
              <a:t>Ist das tatsächlich die beste Entscheidung?</a:t>
            </a:r>
          </a:p>
          <a:p>
            <a:pPr algn="ctr"/>
            <a:endParaRPr lang="de-DE" sz="2400" dirty="0">
              <a:solidFill>
                <a:schemeClr val="accent6">
                  <a:lumMod val="60000"/>
                  <a:lumOff val="40000"/>
                </a:schemeClr>
              </a:solidFill>
              <a:latin typeface="WsC Grundschrift" pitchFamily="2" charset="0"/>
            </a:endParaRPr>
          </a:p>
          <a:p>
            <a:pPr algn="ctr"/>
            <a:r>
              <a:rPr lang="de-DE" sz="2400" dirty="0">
                <a:solidFill>
                  <a:schemeClr val="accent6">
                    <a:lumMod val="60000"/>
                    <a:lumOff val="40000"/>
                  </a:schemeClr>
                </a:solidFill>
                <a:latin typeface="WsC Grundschrift" pitchFamily="2" charset="0"/>
              </a:rPr>
              <a:t>Wird diese Entscheidung durch Gefühle beeinflusst?</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solidFill>
                <a:schemeClr val="accent6">
                  <a:lumMod val="60000"/>
                  <a:lumOff val="40000"/>
                </a:schemeClr>
              </a:solidFill>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2,99 €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2,69 €</a:t>
            </a:r>
          </a:p>
        </p:txBody>
      </p:sp>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11FCF24-F650-1455-7C8D-B20CE24D2DD1}"/>
              </a:ext>
            </a:extLst>
          </p:cNvPr>
          <p:cNvPicPr>
            <a:picLocks noChangeAspect="1"/>
          </p:cNvPicPr>
          <p:nvPr/>
        </p:nvPicPr>
        <p:blipFill rotWithShape="1">
          <a:blip r:embed="rId2"/>
          <a:srcRect t="4700" b="7764"/>
          <a:stretch/>
        </p:blipFill>
        <p:spPr>
          <a:xfrm>
            <a:off x="2408233" y="3121818"/>
            <a:ext cx="2571750" cy="1917701"/>
          </a:xfrm>
          <a:prstGeom prst="rect">
            <a:avLst/>
          </a:prstGeom>
        </p:spPr>
      </p:pic>
      <p:pic>
        <p:nvPicPr>
          <p:cNvPr id="10" name="Grafik 9">
            <a:extLst>
              <a:ext uri="{FF2B5EF4-FFF2-40B4-BE49-F238E27FC236}">
                <a16:creationId xmlns:a16="http://schemas.microsoft.com/office/drawing/2014/main" id="{00164261-164F-622F-343D-A7F9F97DF02B}"/>
              </a:ext>
            </a:extLst>
          </p:cNvPr>
          <p:cNvPicPr>
            <a:picLocks noChangeAspect="1"/>
          </p:cNvPicPr>
          <p:nvPr/>
        </p:nvPicPr>
        <p:blipFill>
          <a:blip r:embed="rId3"/>
          <a:stretch>
            <a:fillRect/>
          </a:stretch>
        </p:blipFill>
        <p:spPr>
          <a:xfrm>
            <a:off x="7266057" y="3080930"/>
            <a:ext cx="2320060" cy="1993533"/>
          </a:xfrm>
          <a:prstGeom prst="rect">
            <a:avLst/>
          </a:prstGeom>
        </p:spPr>
      </p:pic>
      <p:pic>
        <p:nvPicPr>
          <p:cNvPr id="5" name="Grafik 4">
            <a:extLst>
              <a:ext uri="{FF2B5EF4-FFF2-40B4-BE49-F238E27FC236}">
                <a16:creationId xmlns:a16="http://schemas.microsoft.com/office/drawing/2014/main" id="{B71181C4-7213-4458-EF35-591A966FF414}"/>
              </a:ext>
            </a:extLst>
          </p:cNvPr>
          <p:cNvPicPr>
            <a:picLocks noChangeAspect="1"/>
          </p:cNvPicPr>
          <p:nvPr/>
        </p:nvPicPr>
        <p:blipFill>
          <a:blip r:embed="rId4"/>
          <a:stretch>
            <a:fillRect/>
          </a:stretch>
        </p:blipFill>
        <p:spPr>
          <a:xfrm>
            <a:off x="571217" y="1103533"/>
            <a:ext cx="1368907" cy="955226"/>
          </a:xfrm>
          <a:prstGeom prst="rect">
            <a:avLst/>
          </a:prstGeom>
        </p:spPr>
      </p:pic>
      <p:pic>
        <p:nvPicPr>
          <p:cNvPr id="9" name="Grafik 8">
            <a:extLst>
              <a:ext uri="{FF2B5EF4-FFF2-40B4-BE49-F238E27FC236}">
                <a16:creationId xmlns:a16="http://schemas.microsoft.com/office/drawing/2014/main" id="{B484168B-37C7-4481-A6E3-A2B0319A2A4B}"/>
              </a:ext>
            </a:extLst>
          </p:cNvPr>
          <p:cNvPicPr>
            <a:picLocks noChangeAspect="1"/>
          </p:cNvPicPr>
          <p:nvPr/>
        </p:nvPicPr>
        <p:blipFill>
          <a:blip r:embed="rId5"/>
          <a:stretch>
            <a:fillRect/>
          </a:stretch>
        </p:blipFill>
        <p:spPr>
          <a:xfrm>
            <a:off x="571217" y="2247892"/>
            <a:ext cx="800100" cy="736600"/>
          </a:xfrm>
          <a:prstGeom prst="rect">
            <a:avLst/>
          </a:prstGeom>
        </p:spPr>
      </p:pic>
      <p:pic>
        <p:nvPicPr>
          <p:cNvPr id="12" name="Grafik 11">
            <a:extLst>
              <a:ext uri="{FF2B5EF4-FFF2-40B4-BE49-F238E27FC236}">
                <a16:creationId xmlns:a16="http://schemas.microsoft.com/office/drawing/2014/main" id="{F58DBE40-D8F1-A75A-C3C9-CA66255DFB75}"/>
              </a:ext>
            </a:extLst>
          </p:cNvPr>
          <p:cNvPicPr>
            <a:picLocks noChangeAspect="1"/>
          </p:cNvPicPr>
          <p:nvPr/>
        </p:nvPicPr>
        <p:blipFill>
          <a:blip r:embed="rId6"/>
          <a:stretch>
            <a:fillRect/>
          </a:stretch>
        </p:blipFill>
        <p:spPr>
          <a:xfrm>
            <a:off x="1140024" y="2477020"/>
            <a:ext cx="800100" cy="730250"/>
          </a:xfrm>
          <a:prstGeom prst="rect">
            <a:avLst/>
          </a:prstGeom>
        </p:spPr>
      </p:pic>
      <p:pic>
        <p:nvPicPr>
          <p:cNvPr id="14" name="Grafik 13">
            <a:extLst>
              <a:ext uri="{FF2B5EF4-FFF2-40B4-BE49-F238E27FC236}">
                <a16:creationId xmlns:a16="http://schemas.microsoft.com/office/drawing/2014/main" id="{6D270193-2141-6368-FFBE-1F48522E60F3}"/>
              </a:ext>
            </a:extLst>
          </p:cNvPr>
          <p:cNvPicPr>
            <a:picLocks noChangeAspect="1"/>
          </p:cNvPicPr>
          <p:nvPr/>
        </p:nvPicPr>
        <p:blipFill>
          <a:blip r:embed="rId7"/>
          <a:stretch>
            <a:fillRect/>
          </a:stretch>
        </p:blipFill>
        <p:spPr>
          <a:xfrm>
            <a:off x="11373596" y="69331"/>
            <a:ext cx="818404" cy="775739"/>
          </a:xfrm>
          <a:prstGeom prst="rect">
            <a:avLst/>
          </a:prstGeom>
        </p:spPr>
      </p:pic>
    </p:spTree>
    <p:extLst>
      <p:ext uri="{BB962C8B-B14F-4D97-AF65-F5344CB8AC3E}">
        <p14:creationId xmlns:p14="http://schemas.microsoft.com/office/powerpoint/2010/main" val="24240293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73A6AB17-203E-7BCD-C06C-A020116FBAF8}"/>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Informationen sammeln - Nüsse</a:t>
            </a:r>
          </a:p>
        </p:txBody>
      </p:sp>
      <p:pic>
        <p:nvPicPr>
          <p:cNvPr id="5" name="Grafik 4">
            <a:extLst>
              <a:ext uri="{FF2B5EF4-FFF2-40B4-BE49-F238E27FC236}">
                <a16:creationId xmlns:a16="http://schemas.microsoft.com/office/drawing/2014/main" id="{203D992A-798D-2652-571C-64974BC52B97}"/>
              </a:ext>
            </a:extLst>
          </p:cNvPr>
          <p:cNvPicPr>
            <a:picLocks noChangeAspect="1"/>
          </p:cNvPicPr>
          <p:nvPr/>
        </p:nvPicPr>
        <p:blipFill>
          <a:blip r:embed="rId2"/>
          <a:stretch>
            <a:fillRect/>
          </a:stretch>
        </p:blipFill>
        <p:spPr>
          <a:xfrm>
            <a:off x="571217" y="1103533"/>
            <a:ext cx="1368907" cy="955226"/>
          </a:xfrm>
          <a:prstGeom prst="rect">
            <a:avLst/>
          </a:prstGeom>
        </p:spPr>
      </p:pic>
      <p:sp>
        <p:nvSpPr>
          <p:cNvPr id="6" name="Textfeld 5">
            <a:extLst>
              <a:ext uri="{FF2B5EF4-FFF2-40B4-BE49-F238E27FC236}">
                <a16:creationId xmlns:a16="http://schemas.microsoft.com/office/drawing/2014/main" id="{56064CEE-0C32-DCEA-E076-5E0EFFE261FB}"/>
              </a:ext>
            </a:extLst>
          </p:cNvPr>
          <p:cNvSpPr txBox="1"/>
          <p:nvPr/>
        </p:nvSpPr>
        <p:spPr>
          <a:xfrm>
            <a:off x="2581076" y="1350313"/>
            <a:ext cx="9753600" cy="461665"/>
          </a:xfrm>
          <a:prstGeom prst="rect">
            <a:avLst/>
          </a:prstGeom>
          <a:noFill/>
        </p:spPr>
        <p:txBody>
          <a:bodyPr wrap="square" rtlCol="0">
            <a:spAutoFit/>
          </a:bodyPr>
          <a:lstStyle/>
          <a:p>
            <a:r>
              <a:rPr lang="de-DE" sz="2400" dirty="0">
                <a:solidFill>
                  <a:schemeClr val="accent6">
                    <a:lumMod val="60000"/>
                    <a:lumOff val="40000"/>
                  </a:schemeClr>
                </a:solidFill>
                <a:latin typeface="WsC Grundschrift" pitchFamily="2" charset="0"/>
              </a:rPr>
              <a:t>Welche Tipps sind tatsächlich nützlich und glaubwürdig?</a:t>
            </a:r>
          </a:p>
        </p:txBody>
      </p:sp>
      <p:pic>
        <p:nvPicPr>
          <p:cNvPr id="8" name="Grafik 7">
            <a:extLst>
              <a:ext uri="{FF2B5EF4-FFF2-40B4-BE49-F238E27FC236}">
                <a16:creationId xmlns:a16="http://schemas.microsoft.com/office/drawing/2014/main" id="{408F6E21-0F53-B42A-8FD2-A270A6FA43D6}"/>
              </a:ext>
            </a:extLst>
          </p:cNvPr>
          <p:cNvPicPr>
            <a:picLocks noChangeAspect="1"/>
          </p:cNvPicPr>
          <p:nvPr/>
        </p:nvPicPr>
        <p:blipFill rotWithShape="1">
          <a:blip r:embed="rId3"/>
          <a:srcRect l="-267" t="-1" b="1671"/>
          <a:stretch/>
        </p:blipFill>
        <p:spPr>
          <a:xfrm>
            <a:off x="292100" y="2177155"/>
            <a:ext cx="3948432" cy="2509145"/>
          </a:xfrm>
          <a:prstGeom prst="rect">
            <a:avLst/>
          </a:prstGeom>
        </p:spPr>
      </p:pic>
      <p:pic>
        <p:nvPicPr>
          <p:cNvPr id="14" name="Grafik 13">
            <a:extLst>
              <a:ext uri="{FF2B5EF4-FFF2-40B4-BE49-F238E27FC236}">
                <a16:creationId xmlns:a16="http://schemas.microsoft.com/office/drawing/2014/main" id="{8D29EDBE-14A1-D945-888A-CBC73120CC0A}"/>
              </a:ext>
            </a:extLst>
          </p:cNvPr>
          <p:cNvPicPr>
            <a:picLocks noChangeAspect="1"/>
          </p:cNvPicPr>
          <p:nvPr/>
        </p:nvPicPr>
        <p:blipFill rotWithShape="1">
          <a:blip r:embed="rId4"/>
          <a:srcRect l="2266" t="2988" r="1495" b="6067"/>
          <a:stretch/>
        </p:blipFill>
        <p:spPr>
          <a:xfrm>
            <a:off x="8001001" y="2171700"/>
            <a:ext cx="3835400" cy="2501900"/>
          </a:xfrm>
          <a:prstGeom prst="rect">
            <a:avLst/>
          </a:prstGeom>
        </p:spPr>
      </p:pic>
      <p:pic>
        <p:nvPicPr>
          <p:cNvPr id="10" name="Grafik 9">
            <a:extLst>
              <a:ext uri="{FF2B5EF4-FFF2-40B4-BE49-F238E27FC236}">
                <a16:creationId xmlns:a16="http://schemas.microsoft.com/office/drawing/2014/main" id="{44AD1D5E-E234-5AC1-A6FC-5B724C1DDD87}"/>
              </a:ext>
            </a:extLst>
          </p:cNvPr>
          <p:cNvPicPr>
            <a:picLocks noChangeAspect="1"/>
          </p:cNvPicPr>
          <p:nvPr/>
        </p:nvPicPr>
        <p:blipFill rotWithShape="1">
          <a:blip r:embed="rId5"/>
          <a:srcRect l="1457" b="1947"/>
          <a:stretch/>
        </p:blipFill>
        <p:spPr>
          <a:xfrm>
            <a:off x="4127500" y="2862033"/>
            <a:ext cx="3948432" cy="2580890"/>
          </a:xfrm>
          <a:prstGeom prst="rect">
            <a:avLst/>
          </a:prstGeom>
        </p:spPr>
      </p:pic>
      <p:pic>
        <p:nvPicPr>
          <p:cNvPr id="7" name="Grafik 6">
            <a:extLst>
              <a:ext uri="{FF2B5EF4-FFF2-40B4-BE49-F238E27FC236}">
                <a16:creationId xmlns:a16="http://schemas.microsoft.com/office/drawing/2014/main" id="{DC12E9C1-B329-3C58-584C-9C6E32AEC689}"/>
              </a:ext>
            </a:extLst>
          </p:cNvPr>
          <p:cNvPicPr>
            <a:picLocks noChangeAspect="1"/>
          </p:cNvPicPr>
          <p:nvPr/>
        </p:nvPicPr>
        <p:blipFill>
          <a:blip r:embed="rId6"/>
          <a:stretch>
            <a:fillRect/>
          </a:stretch>
        </p:blipFill>
        <p:spPr>
          <a:xfrm>
            <a:off x="11701197" y="111566"/>
            <a:ext cx="397406" cy="646331"/>
          </a:xfrm>
          <a:prstGeom prst="rect">
            <a:avLst/>
          </a:prstGeom>
        </p:spPr>
      </p:pic>
    </p:spTree>
    <p:extLst>
      <p:ext uri="{BB962C8B-B14F-4D97-AF65-F5344CB8AC3E}">
        <p14:creationId xmlns:p14="http://schemas.microsoft.com/office/powerpoint/2010/main" val="299199231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6FD6420-2AD2-2E98-1697-8B08A32B1F0B}"/>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3" name="Rechteck 2">
            <a:extLst>
              <a:ext uri="{FF2B5EF4-FFF2-40B4-BE49-F238E27FC236}">
                <a16:creationId xmlns:a16="http://schemas.microsoft.com/office/drawing/2014/main" id="{73A6AB17-203E-7BCD-C06C-A020116FBAF8}"/>
              </a:ext>
            </a:extLst>
          </p:cNvPr>
          <p:cNvSpPr/>
          <p:nvPr/>
        </p:nvSpPr>
        <p:spPr>
          <a:xfrm>
            <a:off x="273050" y="914399"/>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54620A7-2284-9AEF-A27D-483778A43E68}"/>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 und Entscheidung treffen - Nüsse</a:t>
            </a:r>
          </a:p>
        </p:txBody>
      </p:sp>
      <p:sp>
        <p:nvSpPr>
          <p:cNvPr id="6" name="Textfeld 5">
            <a:extLst>
              <a:ext uri="{FF2B5EF4-FFF2-40B4-BE49-F238E27FC236}">
                <a16:creationId xmlns:a16="http://schemas.microsoft.com/office/drawing/2014/main" id="{56064CEE-0C32-DCEA-E076-5E0EFFE261FB}"/>
              </a:ext>
            </a:extLst>
          </p:cNvPr>
          <p:cNvSpPr txBox="1"/>
          <p:nvPr/>
        </p:nvSpPr>
        <p:spPr>
          <a:xfrm>
            <a:off x="409575" y="1030708"/>
            <a:ext cx="11645900" cy="830997"/>
          </a:xfrm>
          <a:prstGeom prst="rect">
            <a:avLst/>
          </a:prstGeom>
          <a:noFill/>
        </p:spPr>
        <p:txBody>
          <a:bodyPr wrap="square" rtlCol="0">
            <a:spAutoFit/>
          </a:bodyPr>
          <a:lstStyle/>
          <a:p>
            <a:pPr algn="ctr"/>
            <a:r>
              <a:rPr lang="de-DE" sz="2400">
                <a:latin typeface="WsC Grundschrift" pitchFamily="2" charset="0"/>
              </a:rPr>
              <a:t>Was sind die Vorteile und Nachteile der verschiedenen Nudeln?</a:t>
            </a:r>
          </a:p>
          <a:p>
            <a:pPr algn="ctr"/>
            <a:r>
              <a:rPr lang="de-DE" sz="2400">
                <a:latin typeface="WsC Grundschrift" pitchFamily="2" charset="0"/>
              </a:rPr>
              <a:t>Für welche Nudeln hast du dich entschieden und warum?</a:t>
            </a:r>
            <a:endParaRPr lang="de-DE" sz="2400" dirty="0">
              <a:latin typeface="WsC Grundschrift" pitchFamily="2" charset="0"/>
            </a:endParaRPr>
          </a:p>
        </p:txBody>
      </p:sp>
      <p:sp>
        <p:nvSpPr>
          <p:cNvPr id="13" name="Rechteck 12">
            <a:extLst>
              <a:ext uri="{FF2B5EF4-FFF2-40B4-BE49-F238E27FC236}">
                <a16:creationId xmlns:a16="http://schemas.microsoft.com/office/drawing/2014/main" id="{D4AEC75C-176E-4187-9C20-93B3AA9C8E74}"/>
              </a:ext>
            </a:extLst>
          </p:cNvPr>
          <p:cNvSpPr/>
          <p:nvPr/>
        </p:nvSpPr>
        <p:spPr>
          <a:xfrm>
            <a:off x="7116759"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Textfeld 6">
            <a:extLst>
              <a:ext uri="{FF2B5EF4-FFF2-40B4-BE49-F238E27FC236}">
                <a16:creationId xmlns:a16="http://schemas.microsoft.com/office/drawing/2014/main" id="{BF2DC57B-5A49-6297-45D3-BF02D8D65809}"/>
              </a:ext>
            </a:extLst>
          </p:cNvPr>
          <p:cNvSpPr txBox="1"/>
          <p:nvPr/>
        </p:nvSpPr>
        <p:spPr>
          <a:xfrm>
            <a:off x="2540793" y="5143144"/>
            <a:ext cx="2273300" cy="523220"/>
          </a:xfrm>
          <a:prstGeom prst="rect">
            <a:avLst/>
          </a:prstGeom>
          <a:noFill/>
        </p:spPr>
        <p:txBody>
          <a:bodyPr wrap="square" rtlCol="0">
            <a:spAutoFit/>
          </a:bodyPr>
          <a:lstStyle/>
          <a:p>
            <a:pPr algn="ctr"/>
            <a:r>
              <a:rPr lang="de-DE" sz="2800" dirty="0">
                <a:latin typeface="WsC Grundschrift" pitchFamily="2" charset="0"/>
              </a:rPr>
              <a:t>2,99 €</a:t>
            </a:r>
          </a:p>
        </p:txBody>
      </p:sp>
      <p:sp>
        <p:nvSpPr>
          <p:cNvPr id="11" name="Textfeld 10">
            <a:extLst>
              <a:ext uri="{FF2B5EF4-FFF2-40B4-BE49-F238E27FC236}">
                <a16:creationId xmlns:a16="http://schemas.microsoft.com/office/drawing/2014/main" id="{9234ED97-5D32-0A74-AC8E-FB7F27F74168}"/>
              </a:ext>
            </a:extLst>
          </p:cNvPr>
          <p:cNvSpPr txBox="1"/>
          <p:nvPr/>
        </p:nvSpPr>
        <p:spPr>
          <a:xfrm>
            <a:off x="7312816" y="5143144"/>
            <a:ext cx="2273300" cy="523220"/>
          </a:xfrm>
          <a:prstGeom prst="rect">
            <a:avLst/>
          </a:prstGeom>
          <a:noFill/>
        </p:spPr>
        <p:txBody>
          <a:bodyPr wrap="square" rtlCol="0">
            <a:spAutoFit/>
          </a:bodyPr>
          <a:lstStyle/>
          <a:p>
            <a:pPr algn="ctr"/>
            <a:r>
              <a:rPr lang="de-DE" sz="2800" dirty="0">
                <a:latin typeface="WsC Grundschrift" pitchFamily="2" charset="0"/>
              </a:rPr>
              <a:t>2,69 €</a:t>
            </a:r>
          </a:p>
        </p:txBody>
      </p:sp>
      <p:sp>
        <p:nvSpPr>
          <p:cNvPr id="15" name="Rechteck 14">
            <a:extLst>
              <a:ext uri="{FF2B5EF4-FFF2-40B4-BE49-F238E27FC236}">
                <a16:creationId xmlns:a16="http://schemas.microsoft.com/office/drawing/2014/main" id="{1BC1B36A-EB43-92C7-C12A-34EA83670ADC}"/>
              </a:ext>
            </a:extLst>
          </p:cNvPr>
          <p:cNvSpPr/>
          <p:nvPr/>
        </p:nvSpPr>
        <p:spPr>
          <a:xfrm>
            <a:off x="2344736" y="3055938"/>
            <a:ext cx="2665415" cy="20494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8" name="Grafik 7">
            <a:extLst>
              <a:ext uri="{FF2B5EF4-FFF2-40B4-BE49-F238E27FC236}">
                <a16:creationId xmlns:a16="http://schemas.microsoft.com/office/drawing/2014/main" id="{F11FCF24-F650-1455-7C8D-B20CE24D2DD1}"/>
              </a:ext>
            </a:extLst>
          </p:cNvPr>
          <p:cNvPicPr>
            <a:picLocks noChangeAspect="1"/>
          </p:cNvPicPr>
          <p:nvPr/>
        </p:nvPicPr>
        <p:blipFill rotWithShape="1">
          <a:blip r:embed="rId2"/>
          <a:srcRect t="4700" b="7764"/>
          <a:stretch/>
        </p:blipFill>
        <p:spPr>
          <a:xfrm>
            <a:off x="2408233" y="3121818"/>
            <a:ext cx="2571750" cy="1917701"/>
          </a:xfrm>
          <a:prstGeom prst="rect">
            <a:avLst/>
          </a:prstGeom>
        </p:spPr>
      </p:pic>
      <p:pic>
        <p:nvPicPr>
          <p:cNvPr id="10" name="Grafik 9">
            <a:extLst>
              <a:ext uri="{FF2B5EF4-FFF2-40B4-BE49-F238E27FC236}">
                <a16:creationId xmlns:a16="http://schemas.microsoft.com/office/drawing/2014/main" id="{00164261-164F-622F-343D-A7F9F97DF02B}"/>
              </a:ext>
            </a:extLst>
          </p:cNvPr>
          <p:cNvPicPr>
            <a:picLocks noChangeAspect="1"/>
          </p:cNvPicPr>
          <p:nvPr/>
        </p:nvPicPr>
        <p:blipFill>
          <a:blip r:embed="rId3"/>
          <a:stretch>
            <a:fillRect/>
          </a:stretch>
        </p:blipFill>
        <p:spPr>
          <a:xfrm>
            <a:off x="7266057" y="3080930"/>
            <a:ext cx="2320060" cy="1993533"/>
          </a:xfrm>
          <a:prstGeom prst="rect">
            <a:avLst/>
          </a:prstGeom>
        </p:spPr>
      </p:pic>
      <p:pic>
        <p:nvPicPr>
          <p:cNvPr id="5" name="Grafik 4">
            <a:extLst>
              <a:ext uri="{FF2B5EF4-FFF2-40B4-BE49-F238E27FC236}">
                <a16:creationId xmlns:a16="http://schemas.microsoft.com/office/drawing/2014/main" id="{BC1AF946-ABAF-15DC-7368-AFA8ED6ECAF8}"/>
              </a:ext>
            </a:extLst>
          </p:cNvPr>
          <p:cNvPicPr>
            <a:picLocks noChangeAspect="1"/>
          </p:cNvPicPr>
          <p:nvPr/>
        </p:nvPicPr>
        <p:blipFill>
          <a:blip r:embed="rId4"/>
          <a:stretch>
            <a:fillRect/>
          </a:stretch>
        </p:blipFill>
        <p:spPr>
          <a:xfrm>
            <a:off x="11835010" y="26035"/>
            <a:ext cx="477640" cy="888365"/>
          </a:xfrm>
          <a:prstGeom prst="rect">
            <a:avLst/>
          </a:prstGeom>
        </p:spPr>
      </p:pic>
    </p:spTree>
    <p:extLst>
      <p:ext uri="{BB962C8B-B14F-4D97-AF65-F5344CB8AC3E}">
        <p14:creationId xmlns:p14="http://schemas.microsoft.com/office/powerpoint/2010/main" val="236870463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6: Ausgaben und Kaufen – Werbetricks</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7" name="Textfeld 6">
            <a:extLst>
              <a:ext uri="{FF2B5EF4-FFF2-40B4-BE49-F238E27FC236}">
                <a16:creationId xmlns:a16="http://schemas.microsoft.com/office/drawing/2014/main" id="{1A1DA119-CD8B-27FD-7538-954F8032CA9B}"/>
              </a:ext>
            </a:extLst>
          </p:cNvPr>
          <p:cNvSpPr txBox="1"/>
          <p:nvPr/>
        </p:nvSpPr>
        <p:spPr>
          <a:xfrm>
            <a:off x="730180" y="1185707"/>
            <a:ext cx="10731639" cy="4832092"/>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Mathe</a:t>
            </a:r>
            <a:r>
              <a:rPr lang="de-DE" sz="1400" b="1" dirty="0">
                <a:solidFill>
                  <a:schemeClr val="tx1"/>
                </a:solidFill>
                <a:effectLst/>
                <a:latin typeface="Calibri" panose="020F0502020204030204" pitchFamily="34" charset="0"/>
                <a:cs typeface="Calibri" panose="020F0502020204030204" pitchFamily="34" charset="0"/>
              </a:rPr>
              <a:t>matik </a:t>
            </a:r>
            <a:r>
              <a:rPr lang="de-DE" sz="1600" b="1" dirty="0">
                <a:solidFill>
                  <a:schemeClr val="tx1"/>
                </a:solidFill>
                <a:effectLst/>
                <a:latin typeface="Calibri" panose="020F0502020204030204" pitchFamily="34" charset="0"/>
                <a:cs typeface="Calibri" panose="020F0502020204030204" pitchFamily="34" charset="0"/>
              </a:rPr>
              <a:t>für die Grundschule (2016) – inhaltsbezogene Kompetenzen</a:t>
            </a:r>
            <a:endParaRPr lang="de-DE" sz="1400" b="1" dirty="0">
              <a:solidFill>
                <a:schemeClr val="tx1"/>
              </a:solidFill>
              <a:effectLst/>
              <a:latin typeface="Calibri" panose="020F0502020204030204" pitchFamily="34" charset="0"/>
              <a:cs typeface="Calibri" panose="020F0502020204030204" pitchFamily="34" charset="0"/>
            </a:endParaRPr>
          </a:p>
          <a:p>
            <a:pPr algn="ctr"/>
            <a:endParaRPr lang="de-DE" sz="1400" b="1" dirty="0">
              <a:solidFill>
                <a:schemeClr val="tx1"/>
              </a:solidFill>
              <a:effectLst/>
              <a:latin typeface="Calibri" panose="020F0502020204030204" pitchFamily="34" charset="0"/>
              <a:cs typeface="Calibri" panose="020F0502020204030204" pitchFamily="34" charset="0"/>
            </a:endParaRPr>
          </a:p>
          <a:p>
            <a:r>
              <a:rPr lang="de-DE" sz="1600" b="1" dirty="0">
                <a:effectLst/>
                <a:latin typeface="Calibri" panose="020F0502020204030204" pitchFamily="34" charset="0"/>
                <a:cs typeface="Calibri" panose="020F0502020204030204" pitchFamily="34" charset="0"/>
              </a:rPr>
              <a:t>Leitidee „Zahlen und Operationen“:</a:t>
            </a:r>
          </a:p>
          <a:p>
            <a:endParaRPr lang="de-DE" sz="1600" b="1" dirty="0">
              <a:effectLst/>
              <a:latin typeface="Calibri" panose="020F0502020204030204" pitchFamily="34" charset="0"/>
              <a:cs typeface="Calibri" panose="020F0502020204030204" pitchFamily="34" charset="0"/>
            </a:endParaRPr>
          </a:p>
          <a:p>
            <a:r>
              <a:rPr lang="de-DE" sz="1600" i="1" dirty="0">
                <a:latin typeface="Calibri" panose="020F0502020204030204" pitchFamily="34" charset="0"/>
                <a:cs typeface="Calibri" panose="020F0502020204030204" pitchFamily="34" charset="0"/>
              </a:rPr>
              <a:t>Rechenoperationen verstehen und beherrschen</a:t>
            </a:r>
            <a:endParaRPr lang="de-DE" sz="1600" b="1" dirty="0">
              <a:latin typeface="Calibri" panose="020F0502020204030204" pitchFamily="34" charset="0"/>
              <a:cs typeface="Calibri" panose="020F0502020204030204" pitchFamily="34" charset="0"/>
            </a:endParaRP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die vier Grundrechenarten anwenden und ihre Zusammenhänge verstehen</a:t>
            </a:r>
          </a:p>
          <a:p>
            <a:pPr marL="171450" indent="-171450">
              <a:buFont typeface="Arial" panose="020B0604020202020204" pitchFamily="34" charset="0"/>
              <a:buChar char="•"/>
            </a:pPr>
            <a:r>
              <a:rPr lang="de-DE" sz="1600" dirty="0">
                <a:latin typeface="Calibri" panose="020F0502020204030204" pitchFamily="34" charset="0"/>
                <a:cs typeface="Calibri" panose="020F0502020204030204" pitchFamily="34" charset="0"/>
              </a:rPr>
              <a:t>i</a:t>
            </a:r>
            <a:r>
              <a:rPr lang="de-DE" sz="1600" dirty="0">
                <a:effectLst/>
                <a:latin typeface="Calibri" panose="020F0502020204030204" pitchFamily="34" charset="0"/>
                <a:cs typeface="Calibri" panose="020F0502020204030204" pitchFamily="34" charset="0"/>
              </a:rPr>
              <a:t>n den vier Grundrechenarten zwischen den Darstellungsebenen wechselseitig übersetzen (Zahlensatz, Handlung, Sprache, Zeichnung)</a:t>
            </a:r>
          </a:p>
          <a:p>
            <a:pPr marL="171450" indent="-171450">
              <a:buFont typeface="Arial" panose="020B0604020202020204" pitchFamily="34" charset="0"/>
              <a:buChar char="•"/>
            </a:pPr>
            <a:r>
              <a:rPr lang="de-DE" sz="1600" dirty="0">
                <a:effectLst/>
                <a:latin typeface="Calibri" panose="020F0502020204030204" pitchFamily="34" charset="0"/>
                <a:cs typeface="Calibri" panose="020F0502020204030204" pitchFamily="34" charset="0"/>
              </a:rPr>
              <a:t>Aufgaben der vier Grundrechenarten lösen</a:t>
            </a:r>
          </a:p>
          <a:p>
            <a:pPr marL="285750" indent="-285750">
              <a:buFont typeface="Arial" panose="020B0604020202020204" pitchFamily="34" charset="0"/>
              <a:buChar char="•"/>
            </a:pPr>
            <a:endParaRPr lang="de-DE" sz="1600" dirty="0">
              <a:latin typeface="Calibri" panose="020F0502020204030204" pitchFamily="34" charset="0"/>
              <a:cs typeface="Calibri" panose="020F0502020204030204" pitchFamily="34" charset="0"/>
            </a:endParaRPr>
          </a:p>
          <a:p>
            <a:pPr algn="l"/>
            <a:endParaRPr lang="de-DE" sz="1600" dirty="0">
              <a:latin typeface="Calibri" panose="020F0502020204030204" pitchFamily="34" charset="0"/>
              <a:cs typeface="Calibri" panose="020F0502020204030204" pitchFamily="34" charset="0"/>
            </a:endParaRPr>
          </a:p>
          <a:p>
            <a:r>
              <a:rPr lang="de-DE" sz="1600" b="1" dirty="0">
                <a:latin typeface="Calibri" panose="020F0502020204030204" pitchFamily="34" charset="0"/>
                <a:cs typeface="Calibri" panose="020F0502020204030204" pitchFamily="34" charset="0"/>
              </a:rPr>
              <a:t>Leitidee „Daten, Häufigkeiten und Wahrscheinlichkeiten“:</a:t>
            </a:r>
          </a:p>
          <a:p>
            <a:endParaRPr lang="de-DE" sz="1600" b="1" dirty="0">
              <a:latin typeface="Calibri" panose="020F0502020204030204" pitchFamily="34" charset="0"/>
              <a:cs typeface="Calibri" panose="020F0502020204030204" pitchFamily="34" charset="0"/>
            </a:endParaRPr>
          </a:p>
          <a:p>
            <a:pPr algn="l"/>
            <a:r>
              <a:rPr lang="de-DE" sz="1600" i="1" dirty="0">
                <a:latin typeface="Calibri" panose="020F0502020204030204" pitchFamily="34" charset="0"/>
                <a:cs typeface="Calibri" panose="020F0502020204030204" pitchFamily="34" charset="0"/>
              </a:rPr>
              <a:t>Daten erfassen und darstellen</a:t>
            </a:r>
          </a:p>
          <a:p>
            <a:pPr marL="171450" indent="-171450" algn="l">
              <a:buFont typeface="Arial" panose="020B0604020202020204" pitchFamily="34" charset="0"/>
              <a:buChar char="•"/>
            </a:pPr>
            <a:r>
              <a:rPr lang="de-DE" sz="1600" dirty="0">
                <a:latin typeface="Calibri" panose="020F0502020204030204" pitchFamily="34" charset="0"/>
                <a:cs typeface="Calibri" panose="020F0502020204030204" pitchFamily="34" charset="0"/>
              </a:rPr>
              <a:t>Tabellen Informationen entnehmen und diese Informationen deuten</a:t>
            </a:r>
          </a:p>
          <a:p>
            <a:pPr marL="171450" indent="-171450" algn="l">
              <a:buFont typeface="Arial" panose="020B0604020202020204" pitchFamily="34" charset="0"/>
              <a:buChar char="•"/>
            </a:pPr>
            <a:r>
              <a:rPr lang="de-DE" sz="1600" b="0" i="0" u="none" strike="noStrike" dirty="0">
                <a:effectLst/>
                <a:latin typeface="Calibri" panose="020F0502020204030204" pitchFamily="34" charset="0"/>
                <a:cs typeface="Calibri" panose="020F0502020204030204" pitchFamily="34" charset="0"/>
              </a:rPr>
              <a:t>mathematische Darstellungen (Tabellen) zur Lösung nutzen</a:t>
            </a: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36547349"/>
      </p:ext>
    </p:extLst>
  </p:cSld>
  <p:clrMapOvr>
    <a:masterClrMapping/>
  </p:clrMapOvr>
  <p:extLst>
    <p:ext uri="{6950BFC3-D8DA-4A85-94F7-54DA5524770B}">
      <p188:commentRel xmlns:p188="http://schemas.microsoft.com/office/powerpoint/2018/8/main" r:id="rId2"/>
    </p:ext>
  </p:extLst>
</p:sld>
</file>

<file path=ppt/slides/slide4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2025132"/>
            <a:ext cx="11645900" cy="460426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sz="2400" dirty="0">
              <a:solidFill>
                <a:schemeClr val="tx1"/>
              </a:solidFill>
              <a:latin typeface="WsC Grundschrift" pitchFamily="2" charset="0"/>
            </a:endParaRPr>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1"/>
            <a:ext cx="11645900" cy="646331"/>
          </a:xfrm>
          <a:prstGeom prst="rect">
            <a:avLst/>
          </a:prstGeom>
          <a:noFill/>
        </p:spPr>
        <p:txBody>
          <a:bodyPr wrap="square" rtlCol="0">
            <a:spAutoFit/>
          </a:bodyPr>
          <a:lstStyle/>
          <a:p>
            <a:pPr algn="ctr"/>
            <a:r>
              <a:rPr lang="de-DE" sz="3600" dirty="0">
                <a:latin typeface="WsC Grundschrift" pitchFamily="2" charset="0"/>
              </a:rPr>
              <a:t>Produkte vergleichen</a:t>
            </a:r>
          </a:p>
        </p:txBody>
      </p:sp>
      <p:pic>
        <p:nvPicPr>
          <p:cNvPr id="6" name="Grafik 5">
            <a:extLst>
              <a:ext uri="{FF2B5EF4-FFF2-40B4-BE49-F238E27FC236}">
                <a16:creationId xmlns:a16="http://schemas.microsoft.com/office/drawing/2014/main" id="{65C31865-5E7D-B153-CCD0-D773FC29B4DB}"/>
              </a:ext>
            </a:extLst>
          </p:cNvPr>
          <p:cNvPicPr>
            <a:picLocks noChangeAspect="1"/>
          </p:cNvPicPr>
          <p:nvPr/>
        </p:nvPicPr>
        <p:blipFill>
          <a:blip r:embed="rId2"/>
          <a:stretch>
            <a:fillRect/>
          </a:stretch>
        </p:blipFill>
        <p:spPr>
          <a:xfrm>
            <a:off x="11701197" y="111566"/>
            <a:ext cx="397406" cy="646331"/>
          </a:xfrm>
          <a:prstGeom prst="rect">
            <a:avLst/>
          </a:prstGeom>
        </p:spPr>
      </p:pic>
      <p:sp>
        <p:nvSpPr>
          <p:cNvPr id="7" name="Textfeld 6">
            <a:extLst>
              <a:ext uri="{FF2B5EF4-FFF2-40B4-BE49-F238E27FC236}">
                <a16:creationId xmlns:a16="http://schemas.microsoft.com/office/drawing/2014/main" id="{807AE493-8DB9-194D-ACFD-CD637CE52C4A}"/>
              </a:ext>
            </a:extLst>
          </p:cNvPr>
          <p:cNvSpPr txBox="1"/>
          <p:nvPr/>
        </p:nvSpPr>
        <p:spPr>
          <a:xfrm>
            <a:off x="190500" y="1102164"/>
            <a:ext cx="11811000" cy="461665"/>
          </a:xfrm>
          <a:prstGeom prst="rect">
            <a:avLst/>
          </a:prstGeom>
          <a:noFill/>
        </p:spPr>
        <p:txBody>
          <a:bodyPr wrap="square" rtlCol="0">
            <a:spAutoFit/>
          </a:bodyPr>
          <a:lstStyle/>
          <a:p>
            <a:pPr algn="ctr"/>
            <a:r>
              <a:rPr lang="de-DE" sz="2400" dirty="0">
                <a:latin typeface="WsC Grundschrift" pitchFamily="2" charset="0"/>
              </a:rPr>
              <a:t>Wie kann der Vergleich durch Emotionen beeinflusst werden?</a:t>
            </a:r>
          </a:p>
        </p:txBody>
      </p:sp>
      <p:sp>
        <p:nvSpPr>
          <p:cNvPr id="5" name="Textfeld 4">
            <a:extLst>
              <a:ext uri="{FF2B5EF4-FFF2-40B4-BE49-F238E27FC236}">
                <a16:creationId xmlns:a16="http://schemas.microsoft.com/office/drawing/2014/main" id="{142575B3-EB30-C15F-B5AA-9306A6445201}"/>
              </a:ext>
            </a:extLst>
          </p:cNvPr>
          <p:cNvSpPr txBox="1"/>
          <p:nvPr/>
        </p:nvSpPr>
        <p:spPr>
          <a:xfrm>
            <a:off x="543851" y="1448161"/>
            <a:ext cx="11142397" cy="7478970"/>
          </a:xfrm>
          <a:prstGeom prst="rect">
            <a:avLst/>
          </a:prstGeom>
          <a:noFill/>
        </p:spPr>
        <p:txBody>
          <a:bodyPr wrap="square" rtlCol="0">
            <a:spAutoFit/>
          </a:bodyPr>
          <a:lstStyle/>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algn="ctr"/>
            <a:r>
              <a:rPr lang="de-DE" sz="2400" dirty="0">
                <a:latin typeface="WsC Grundschrift" pitchFamily="2" charset="0"/>
              </a:rPr>
              <a:t>Achte darauf, woher Informationen stammen und wer etwas sagt:</a:t>
            </a:r>
          </a:p>
          <a:p>
            <a:pPr algn="ct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Einfluss durch Werbung: Die Anbieter von Produkten machen oft übertriebene Behauptungen und Versprechungen. </a:t>
            </a:r>
          </a:p>
          <a:p>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Einfluss von Familien/Freunden: Auch Ratschläge von Anderen solltest du überprüfen, um herauszufinden, ob sie wichtige Entscheidungskriterien erfüllen oder nicht. Oft sind es nur Meinungen, die nicht immer zutreffen. </a:t>
            </a:r>
          </a:p>
          <a:p>
            <a:pPr marL="342900" indent="-342900">
              <a:buFont typeface="Arial" panose="020B0604020202020204" pitchFamily="34" charset="0"/>
              <a:buChar char="•"/>
            </a:pPr>
            <a:endParaRPr lang="de-DE" sz="2400" dirty="0">
              <a:latin typeface="WsC Grundschrift" pitchFamily="2" charset="0"/>
            </a:endParaRPr>
          </a:p>
          <a:p>
            <a:pPr marL="342900" indent="-342900">
              <a:buFont typeface="Arial" panose="020B0604020202020204" pitchFamily="34" charset="0"/>
              <a:buChar char="•"/>
            </a:pPr>
            <a:r>
              <a:rPr lang="de-DE" sz="2400" dirty="0">
                <a:latin typeface="WsC Grundschrift" pitchFamily="2" charset="0"/>
              </a:rPr>
              <a:t>Im Internet solltest du darauf achten, ob die Einträge aktuell sind und ob es eine vertrauenswürdige Quelle ist.</a:t>
            </a:r>
          </a:p>
          <a:p>
            <a:endParaRPr lang="de-DE" sz="2400" dirty="0">
              <a:latin typeface="WsC Grundschrift" pitchFamily="2" charset="0"/>
            </a:endParaRPr>
          </a:p>
          <a:p>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a:p>
            <a:pPr marL="342900" indent="-342900">
              <a:buFont typeface="Wingdings" panose="05000000000000000000" pitchFamily="2" charset="2"/>
              <a:buChar char="à"/>
            </a:pPr>
            <a:endParaRPr lang="de-DE" sz="2400" dirty="0">
              <a:latin typeface="WsC Grundschrift" pitchFamily="2" charset="0"/>
            </a:endParaRPr>
          </a:p>
        </p:txBody>
      </p:sp>
    </p:spTree>
    <p:extLst>
      <p:ext uri="{BB962C8B-B14F-4D97-AF65-F5344CB8AC3E}">
        <p14:creationId xmlns:p14="http://schemas.microsoft.com/office/powerpoint/2010/main" val="39801663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270000" y="969926"/>
            <a:ext cx="10248900" cy="830997"/>
          </a:xfrm>
          <a:prstGeom prst="rect">
            <a:avLst/>
          </a:prstGeom>
          <a:noFill/>
        </p:spPr>
        <p:txBody>
          <a:bodyPr wrap="square" rtlCol="0">
            <a:spAutoFit/>
          </a:bodyPr>
          <a:lstStyle/>
          <a:p>
            <a:pPr algn="ctr"/>
            <a:r>
              <a:rPr lang="de-DE" sz="2400" dirty="0">
                <a:latin typeface="WsC Grundschrift" pitchFamily="2" charset="0"/>
              </a:rPr>
              <a:t>Wie viel kosten die ausgewählten Produkte insgesamt? </a:t>
            </a:r>
          </a:p>
          <a:p>
            <a:pPr algn="ctr"/>
            <a:r>
              <a:rPr lang="de-DE" sz="2400" dirty="0">
                <a:latin typeface="WsC Grundschrift" pitchFamily="2" charset="0"/>
              </a:rPr>
              <a:t>Bezahle diesen Betrag mit deinem Geld aus dem Umschlag „Ausgeben“.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pic>
        <p:nvPicPr>
          <p:cNvPr id="16" name="Grafik 15" descr="Umschlag Silhouette">
            <a:extLst>
              <a:ext uri="{FF2B5EF4-FFF2-40B4-BE49-F238E27FC236}">
                <a16:creationId xmlns:a16="http://schemas.microsoft.com/office/drawing/2014/main" id="{047125C2-BDEC-7A94-ACED-B65A3982B07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476750" y="2108200"/>
            <a:ext cx="3835400" cy="3835400"/>
          </a:xfrm>
          <a:prstGeom prst="rect">
            <a:avLst/>
          </a:prstGeom>
        </p:spPr>
      </p:pic>
      <p:sp>
        <p:nvSpPr>
          <p:cNvPr id="17" name="Textfeld 16">
            <a:extLst>
              <a:ext uri="{FF2B5EF4-FFF2-40B4-BE49-F238E27FC236}">
                <a16:creationId xmlns:a16="http://schemas.microsoft.com/office/drawing/2014/main" id="{8570E25E-4EB5-BE94-8B9D-F03066E99EE6}"/>
              </a:ext>
            </a:extLst>
          </p:cNvPr>
          <p:cNvSpPr txBox="1"/>
          <p:nvPr/>
        </p:nvSpPr>
        <p:spPr>
          <a:xfrm>
            <a:off x="4787900" y="5174894"/>
            <a:ext cx="3213100" cy="461665"/>
          </a:xfrm>
          <a:prstGeom prst="rect">
            <a:avLst/>
          </a:prstGeom>
          <a:noFill/>
        </p:spPr>
        <p:txBody>
          <a:bodyPr wrap="square" rtlCol="0">
            <a:spAutoFit/>
          </a:bodyPr>
          <a:lstStyle/>
          <a:p>
            <a:pPr algn="ctr"/>
            <a:r>
              <a:rPr lang="de-DE" sz="2400" dirty="0">
                <a:latin typeface="WsC Grundschrift" pitchFamily="2" charset="0"/>
              </a:rPr>
              <a:t>Ausgeben</a:t>
            </a:r>
          </a:p>
        </p:txBody>
      </p:sp>
      <p:pic>
        <p:nvPicPr>
          <p:cNvPr id="5" name="Grafik 4">
            <a:extLst>
              <a:ext uri="{FF2B5EF4-FFF2-40B4-BE49-F238E27FC236}">
                <a16:creationId xmlns:a16="http://schemas.microsoft.com/office/drawing/2014/main" id="{7BDD38A6-6AEE-8046-6F52-791E53AD0C15}"/>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10900062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292100" y="969926"/>
            <a:ext cx="11607800" cy="830997"/>
          </a:xfrm>
          <a:prstGeom prst="rect">
            <a:avLst/>
          </a:prstGeom>
          <a:noFill/>
        </p:spPr>
        <p:txBody>
          <a:bodyPr wrap="square" rtlCol="0">
            <a:spAutoFit/>
          </a:bodyPr>
          <a:lstStyle/>
          <a:p>
            <a:pPr algn="ctr"/>
            <a:r>
              <a:rPr lang="de-DE" sz="2400" dirty="0">
                <a:latin typeface="WsC Grundschrift" pitchFamily="2" charset="0"/>
              </a:rPr>
              <a:t>Trage den Gesamtbetrag bei den Einkaufsausgaben in der Ausgabentabelle bei „tatsächlich“. Das Rückgeld kannst du in den Umschlag „Ausgeben“ oder „Sparen“ legen. </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579153454"/>
              </p:ext>
            </p:extLst>
          </p:nvPr>
        </p:nvGraphicFramePr>
        <p:xfrm>
          <a:off x="4561780" y="2115570"/>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r>
                        <a:rPr lang="de-DE" sz="2400" dirty="0">
                          <a:latin typeface="WsC Grundschrift" pitchFamily="2" charset="0"/>
                        </a:rPr>
                        <a:t>Einkauf</a:t>
                      </a: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2784381764"/>
                  </a:ext>
                </a:extLst>
              </a:tr>
              <a:tr h="434218">
                <a:tc>
                  <a:txBody>
                    <a:bodyPr/>
                    <a:lstStyle/>
                    <a:p>
                      <a:r>
                        <a:rPr lang="de-DE" sz="2400" i="1"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endParaRPr lang="de-DE" sz="2400" dirty="0">
                        <a:latin typeface="WsC Grundschrift" pitchFamily="2" charset="0"/>
                      </a:endParaRP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494C32DF-D94E-31C7-BAF0-ED54B904861B}"/>
              </a:ext>
            </a:extLst>
          </p:cNvPr>
          <p:cNvPicPr>
            <a:picLocks noChangeAspect="1"/>
          </p:cNvPicPr>
          <p:nvPr/>
        </p:nvPicPr>
        <p:blipFill>
          <a:blip r:embed="rId3"/>
          <a:stretch>
            <a:fillRect/>
          </a:stretch>
        </p:blipFill>
        <p:spPr>
          <a:xfrm>
            <a:off x="11416497" y="83705"/>
            <a:ext cx="678648" cy="646331"/>
          </a:xfrm>
          <a:prstGeom prst="rect">
            <a:avLst/>
          </a:prstGeom>
        </p:spPr>
      </p:pic>
    </p:spTree>
    <p:extLst>
      <p:ext uri="{BB962C8B-B14F-4D97-AF65-F5344CB8AC3E}">
        <p14:creationId xmlns:p14="http://schemas.microsoft.com/office/powerpoint/2010/main" val="3353727469"/>
      </p:ext>
    </p:extLst>
  </p:cSld>
  <p:clrMapOvr>
    <a:masterClrMapping/>
  </p:clrMapOvr>
  <p:extLst>
    <p:ext uri="{6950BFC3-D8DA-4A85-94F7-54DA5524770B}">
      <p188:commentRel xmlns:p188="http://schemas.microsoft.com/office/powerpoint/2018/8/main" r:id="rId2"/>
    </p:ext>
  </p:extLs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Kiosk</a:t>
            </a:r>
          </a:p>
        </p:txBody>
      </p:sp>
      <p:sp>
        <p:nvSpPr>
          <p:cNvPr id="7" name="Textfeld 6">
            <a:extLst>
              <a:ext uri="{FF2B5EF4-FFF2-40B4-BE49-F238E27FC236}">
                <a16:creationId xmlns:a16="http://schemas.microsoft.com/office/drawing/2014/main" id="{807AE493-8DB9-194D-ACFD-CD637CE52C4A}"/>
              </a:ext>
            </a:extLst>
          </p:cNvPr>
          <p:cNvSpPr txBox="1"/>
          <p:nvPr/>
        </p:nvSpPr>
        <p:spPr>
          <a:xfrm>
            <a:off x="990600" y="910901"/>
            <a:ext cx="10248900" cy="1200329"/>
          </a:xfrm>
          <a:prstGeom prst="rect">
            <a:avLst/>
          </a:prstGeom>
          <a:noFill/>
        </p:spPr>
        <p:txBody>
          <a:bodyPr wrap="square" rtlCol="0">
            <a:spAutoFit/>
          </a:bodyPr>
          <a:lstStyle/>
          <a:p>
            <a:pPr algn="ctr"/>
            <a:r>
              <a:rPr lang="de-DE" sz="2400" dirty="0">
                <a:latin typeface="WsC Grundschrift" pitchFamily="2" charset="0"/>
              </a:rPr>
              <a:t>Du hast übriges Geld im Umschlag „Ausgeben“? </a:t>
            </a:r>
          </a:p>
          <a:p>
            <a:pPr algn="ctr"/>
            <a:r>
              <a:rPr lang="de-DE" sz="2400" dirty="0">
                <a:latin typeface="WsC Grundschrift" pitchFamily="2" charset="0"/>
              </a:rPr>
              <a:t>Nun hast du die Möglichkeit, dafür etwas am Kiosk zu kaufen. </a:t>
            </a:r>
          </a:p>
          <a:p>
            <a:pPr algn="ctr"/>
            <a:r>
              <a:rPr lang="de-DE" sz="2400" dirty="0">
                <a:latin typeface="WsC Grundschrift" pitchFamily="2" charset="0"/>
              </a:rPr>
              <a:t>Denke daran, den ausgegeben Betrag im Haushaltsplan zu notieren. </a:t>
            </a:r>
          </a:p>
        </p:txBody>
      </p:sp>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788150" y="2107731"/>
            <a:ext cx="3835400" cy="3835400"/>
          </a:xfrm>
          <a:prstGeom prst="rect">
            <a:avLst/>
          </a:prstGeom>
        </p:spPr>
      </p:pic>
      <p:sp>
        <p:nvSpPr>
          <p:cNvPr id="19" name="Textfeld 18">
            <a:extLst>
              <a:ext uri="{FF2B5EF4-FFF2-40B4-BE49-F238E27FC236}">
                <a16:creationId xmlns:a16="http://schemas.microsoft.com/office/drawing/2014/main" id="{161C6852-E7C7-D9AA-2DA8-02F86CF1EF14}"/>
              </a:ext>
            </a:extLst>
          </p:cNvPr>
          <p:cNvSpPr txBox="1"/>
          <p:nvPr/>
        </p:nvSpPr>
        <p:spPr>
          <a:xfrm>
            <a:off x="8195002" y="50750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162471662"/>
              </p:ext>
            </p:extLst>
          </p:nvPr>
        </p:nvGraphicFramePr>
        <p:xfrm>
          <a:off x="1552248" y="2422142"/>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800" dirty="0">
                          <a:latin typeface="WsC Grundschrift" pitchFamily="2" charset="0"/>
                        </a:rPr>
                        <a:t>Bezeichnung</a:t>
                      </a:r>
                    </a:p>
                  </a:txBody>
                  <a:tcPr>
                    <a:solidFill>
                      <a:srgbClr val="FF9999"/>
                    </a:solidFill>
                  </a:tcPr>
                </a:tc>
                <a:tc>
                  <a:txBody>
                    <a:bodyPr/>
                    <a:lstStyle/>
                    <a:p>
                      <a:pPr algn="ctr"/>
                      <a:r>
                        <a:rPr lang="de-DE" sz="1800" dirty="0">
                          <a:latin typeface="WsC Grundschrift" pitchFamily="2" charset="0"/>
                        </a:rPr>
                        <a:t>geplant</a:t>
                      </a:r>
                    </a:p>
                  </a:txBody>
                  <a:tcPr>
                    <a:solidFill>
                      <a:srgbClr val="FF9999"/>
                    </a:solidFill>
                  </a:tcPr>
                </a:tc>
                <a:tc>
                  <a:txBody>
                    <a:bodyPr/>
                    <a:lstStyle/>
                    <a:p>
                      <a:pPr algn="ctr"/>
                      <a:r>
                        <a:rPr lang="de-DE" sz="18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2784381764"/>
                  </a:ext>
                </a:extLst>
              </a:tr>
              <a:tr h="434218">
                <a:tc>
                  <a:txBody>
                    <a:bodyPr/>
                    <a:lstStyle/>
                    <a:p>
                      <a:r>
                        <a:rPr lang="de-DE" sz="2400" dirty="0">
                          <a:latin typeface="WsC Grundschrift" pitchFamily="2" charset="0"/>
                        </a:rPr>
                        <a:t>Kiosk</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pic>
        <p:nvPicPr>
          <p:cNvPr id="5" name="Grafik 4">
            <a:extLst>
              <a:ext uri="{FF2B5EF4-FFF2-40B4-BE49-F238E27FC236}">
                <a16:creationId xmlns:a16="http://schemas.microsoft.com/office/drawing/2014/main" id="{2D2F1D1E-D199-7886-FBCC-523D15123160}"/>
              </a:ext>
            </a:extLst>
          </p:cNvPr>
          <p:cNvPicPr>
            <a:picLocks noChangeAspect="1"/>
          </p:cNvPicPr>
          <p:nvPr/>
        </p:nvPicPr>
        <p:blipFill>
          <a:blip r:embed="rId4"/>
          <a:stretch>
            <a:fillRect/>
          </a:stretch>
        </p:blipFill>
        <p:spPr>
          <a:xfrm>
            <a:off x="11416497" y="83705"/>
            <a:ext cx="678648" cy="646331"/>
          </a:xfrm>
          <a:prstGeom prst="rect">
            <a:avLst/>
          </a:prstGeom>
        </p:spPr>
      </p:pic>
    </p:spTree>
    <p:extLst>
      <p:ext uri="{BB962C8B-B14F-4D97-AF65-F5344CB8AC3E}">
        <p14:creationId xmlns:p14="http://schemas.microsoft.com/office/powerpoint/2010/main" val="120206880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Haushaltsentscheidungen überprüfen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977900" y="1103530"/>
            <a:ext cx="10248900" cy="3785652"/>
          </a:xfrm>
          <a:prstGeom prst="rect">
            <a:avLst/>
          </a:prstGeom>
          <a:noFill/>
        </p:spPr>
        <p:txBody>
          <a:bodyPr wrap="square" rtlCol="0">
            <a:spAutoFit/>
          </a:bodyPr>
          <a:lstStyle/>
          <a:p>
            <a:pPr algn="ctr"/>
            <a:r>
              <a:rPr lang="de-DE" sz="2400" dirty="0">
                <a:latin typeface="WsC Grundschrift" pitchFamily="2" charset="0"/>
              </a:rPr>
              <a:t>Fülle die Reflexion auf der Rückseite des Haushaltsplans aus. </a:t>
            </a:r>
          </a:p>
          <a:p>
            <a:pPr algn="ctr"/>
            <a:endParaRPr lang="de-DE" sz="2400" dirty="0">
              <a:latin typeface="WsC Grundschrift" pitchFamily="2" charset="0"/>
            </a:endParaRPr>
          </a:p>
          <a:p>
            <a:pPr algn="ctr"/>
            <a:r>
              <a:rPr lang="de-DE" sz="2400" dirty="0">
                <a:latin typeface="WsC Grundschrift" pitchFamily="2" charset="0"/>
              </a:rPr>
              <a:t>Hat sich etwas verändert, weil du eine unvorhergesehene Ausgabe hattest? </a:t>
            </a:r>
          </a:p>
          <a:p>
            <a:pPr algn="ctr"/>
            <a:r>
              <a:rPr lang="de-DE" sz="2400" dirty="0">
                <a:latin typeface="WsC Grundschrift" pitchFamily="2" charset="0"/>
              </a:rPr>
              <a:t>Wie kannst du dein Sparziel trotzdem erreichen? </a:t>
            </a: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a:p>
            <a:pPr algn="ctr"/>
            <a:endParaRPr lang="de-DE" sz="2400" dirty="0">
              <a:latin typeface="WsC Grundschrift" pitchFamily="2" charset="0"/>
            </a:endParaRPr>
          </a:p>
        </p:txBody>
      </p:sp>
      <p:pic>
        <p:nvPicPr>
          <p:cNvPr id="5" name="Grafik 4">
            <a:extLst>
              <a:ext uri="{FF2B5EF4-FFF2-40B4-BE49-F238E27FC236}">
                <a16:creationId xmlns:a16="http://schemas.microsoft.com/office/drawing/2014/main" id="{86080478-5254-1045-A7D9-218E32D5D18E}"/>
              </a:ext>
            </a:extLst>
          </p:cNvPr>
          <p:cNvPicPr>
            <a:picLocks noChangeAspect="1"/>
          </p:cNvPicPr>
          <p:nvPr/>
        </p:nvPicPr>
        <p:blipFill rotWithShape="1">
          <a:blip r:embed="rId2"/>
          <a:srcRect t="9099"/>
          <a:stretch/>
        </p:blipFill>
        <p:spPr>
          <a:xfrm>
            <a:off x="3380433" y="2857496"/>
            <a:ext cx="5431133" cy="3631227"/>
          </a:xfrm>
          <a:prstGeom prst="rect">
            <a:avLst/>
          </a:prstGeom>
        </p:spPr>
      </p:pic>
      <p:pic>
        <p:nvPicPr>
          <p:cNvPr id="6" name="Grafik 5">
            <a:extLst>
              <a:ext uri="{FF2B5EF4-FFF2-40B4-BE49-F238E27FC236}">
                <a16:creationId xmlns:a16="http://schemas.microsoft.com/office/drawing/2014/main" id="{DE54AE5C-CB6C-693A-BFBE-C9D97CFECED2}"/>
              </a:ext>
            </a:extLst>
          </p:cNvPr>
          <p:cNvPicPr>
            <a:picLocks noChangeAspect="1"/>
          </p:cNvPicPr>
          <p:nvPr/>
        </p:nvPicPr>
        <p:blipFill>
          <a:blip r:embed="rId3"/>
          <a:stretch>
            <a:fillRect/>
          </a:stretch>
        </p:blipFill>
        <p:spPr>
          <a:xfrm>
            <a:off x="11373596" y="69331"/>
            <a:ext cx="818404" cy="775739"/>
          </a:xfrm>
          <a:prstGeom prst="rect">
            <a:avLst/>
          </a:prstGeom>
        </p:spPr>
      </p:pic>
    </p:spTree>
    <p:extLst>
      <p:ext uri="{BB962C8B-B14F-4D97-AF65-F5344CB8AC3E}">
        <p14:creationId xmlns:p14="http://schemas.microsoft.com/office/powerpoint/2010/main" val="4058552402"/>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Neue Haushaltsentscheidungen treffen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1120775" y="551765"/>
            <a:ext cx="10248900" cy="1569660"/>
          </a:xfrm>
          <a:prstGeom prst="rect">
            <a:avLst/>
          </a:prstGeom>
          <a:noFill/>
        </p:spPr>
        <p:txBody>
          <a:bodyPr wrap="square" rtlCol="0">
            <a:spAutoFit/>
          </a:bodyPr>
          <a:lstStyle/>
          <a:p>
            <a:pPr algn="ctr"/>
            <a:endParaRPr lang="de-DE" sz="2400" dirty="0">
              <a:latin typeface="WsC Grundschrift" pitchFamily="2" charset="0"/>
            </a:endParaRPr>
          </a:p>
          <a:p>
            <a:pPr algn="ctr"/>
            <a:r>
              <a:rPr lang="de-DE" sz="2400" dirty="0">
                <a:latin typeface="WsC Grundschrift" pitchFamily="2" charset="0"/>
              </a:rPr>
              <a:t>Trage nun die Einnahmen und Ausgaben für die nächste Woche in deinen Haushaltsplan ein und berechne das übrige Geld. </a:t>
            </a:r>
          </a:p>
          <a:p>
            <a:pPr algn="ctr"/>
            <a:r>
              <a:rPr lang="de-DE" sz="2400" dirty="0">
                <a:latin typeface="WsC Grundschrift" pitchFamily="2" charset="0"/>
              </a:rPr>
              <a:t>Teile das übrige Geld wieder auf die Umschläge „Sparen“ und „Ausgeben“ auf.</a:t>
            </a:r>
          </a:p>
        </p:txBody>
      </p:sp>
      <p:graphicFrame>
        <p:nvGraphicFramePr>
          <p:cNvPr id="8" name="Diagramm 7">
            <a:extLst>
              <a:ext uri="{FF2B5EF4-FFF2-40B4-BE49-F238E27FC236}">
                <a16:creationId xmlns:a16="http://schemas.microsoft.com/office/drawing/2014/main" id="{F7516E4A-3DE7-9232-51D3-2680438CBFB6}"/>
              </a:ext>
            </a:extLst>
          </p:cNvPr>
          <p:cNvGraphicFramePr/>
          <p:nvPr>
            <p:extLst>
              <p:ext uri="{D42A27DB-BD31-4B8C-83A1-F6EECF244321}">
                <p14:modId xmlns:p14="http://schemas.microsoft.com/office/powerpoint/2010/main" val="4076963493"/>
              </p:ext>
            </p:extLst>
          </p:nvPr>
        </p:nvGraphicFramePr>
        <p:xfrm>
          <a:off x="1649162" y="2295710"/>
          <a:ext cx="9192126" cy="40105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9" name="Grafik 8">
            <a:extLst>
              <a:ext uri="{FF2B5EF4-FFF2-40B4-BE49-F238E27FC236}">
                <a16:creationId xmlns:a16="http://schemas.microsoft.com/office/drawing/2014/main" id="{D5392010-F4D7-BE7B-B824-5D22F3EDC3BC}"/>
              </a:ext>
            </a:extLst>
          </p:cNvPr>
          <p:cNvPicPr>
            <a:picLocks noChangeAspect="1"/>
          </p:cNvPicPr>
          <p:nvPr/>
        </p:nvPicPr>
        <p:blipFill>
          <a:blip r:embed="rId8"/>
          <a:stretch>
            <a:fillRect/>
          </a:stretch>
        </p:blipFill>
        <p:spPr>
          <a:xfrm>
            <a:off x="11416497" y="83705"/>
            <a:ext cx="678648" cy="646331"/>
          </a:xfrm>
          <a:prstGeom prst="rect">
            <a:avLst/>
          </a:prstGeom>
        </p:spPr>
      </p:pic>
    </p:spTree>
    <p:extLst>
      <p:ext uri="{BB962C8B-B14F-4D97-AF65-F5344CB8AC3E}">
        <p14:creationId xmlns:p14="http://schemas.microsoft.com/office/powerpoint/2010/main" val="1266344697"/>
      </p:ext>
    </p:extLst>
  </p:cSld>
  <p:clrMapOvr>
    <a:masterClrMapping/>
  </p:clrMapOvr>
  <p:extLst>
    <p:ext uri="{6950BFC3-D8DA-4A85-94F7-54DA5524770B}">
      <p188:commentRel xmlns:p188="http://schemas.microsoft.com/office/powerpoint/2018/8/main" r:id="rId2"/>
    </p:ext>
  </p:extLs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73050" y="228600"/>
            <a:ext cx="11645900" cy="646331"/>
          </a:xfrm>
          <a:prstGeom prst="rect">
            <a:avLst/>
          </a:prstGeom>
          <a:noFill/>
        </p:spPr>
        <p:txBody>
          <a:bodyPr wrap="square" rtlCol="0">
            <a:spAutoFit/>
          </a:bodyPr>
          <a:lstStyle/>
          <a:p>
            <a:pPr algn="ctr"/>
            <a:r>
              <a:rPr lang="de-DE" sz="3600" dirty="0">
                <a:latin typeface="WsC Grundschrift" pitchFamily="2" charset="0"/>
              </a:rPr>
              <a:t>Zusatzaufgabe</a:t>
            </a:r>
          </a:p>
        </p:txBody>
      </p:sp>
      <p:sp>
        <p:nvSpPr>
          <p:cNvPr id="6" name="Textfeld 5">
            <a:extLst>
              <a:ext uri="{FF2B5EF4-FFF2-40B4-BE49-F238E27FC236}">
                <a16:creationId xmlns:a16="http://schemas.microsoft.com/office/drawing/2014/main" id="{D37D17CA-5806-E103-01EA-5C5D870151E2}"/>
              </a:ext>
            </a:extLst>
          </p:cNvPr>
          <p:cNvSpPr txBox="1"/>
          <p:nvPr/>
        </p:nvSpPr>
        <p:spPr>
          <a:xfrm>
            <a:off x="901700" y="1927473"/>
            <a:ext cx="10426700" cy="1938992"/>
          </a:xfrm>
          <a:prstGeom prst="rect">
            <a:avLst/>
          </a:prstGeom>
          <a:noFill/>
        </p:spPr>
        <p:txBody>
          <a:bodyPr wrap="square" rtlCol="0">
            <a:spAutoFit/>
          </a:bodyPr>
          <a:lstStyle/>
          <a:p>
            <a:r>
              <a:rPr lang="de-DE" sz="2400" dirty="0">
                <a:latin typeface="WsC Grundschrift" pitchFamily="2" charset="0"/>
              </a:rPr>
              <a:t>Aufgabe 1: Erkennst du bei Preisschildern im Supermarkt, wo der Grundpreis angegeben wird? Mache ein Foto oder notiere Beispiele.</a:t>
            </a:r>
          </a:p>
          <a:p>
            <a:pPr algn="ctr"/>
            <a:endParaRPr lang="de-DE" sz="2400" dirty="0">
              <a:latin typeface="WsC Grundschrift" pitchFamily="2" charset="0"/>
            </a:endParaRPr>
          </a:p>
          <a:p>
            <a:r>
              <a:rPr lang="de-DE" sz="2400" dirty="0">
                <a:latin typeface="WsC Grundschrift" pitchFamily="2" charset="0"/>
              </a:rPr>
              <a:t>Aufgabe 2: Findest du Mogelpackungen, bei denen die Verpackung mehr verspricht, als eigentlich enthalten ist?</a:t>
            </a:r>
          </a:p>
        </p:txBody>
      </p:sp>
    </p:spTree>
    <p:extLst>
      <p:ext uri="{BB962C8B-B14F-4D97-AF65-F5344CB8AC3E}">
        <p14:creationId xmlns:p14="http://schemas.microsoft.com/office/powerpoint/2010/main" val="32122370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523220"/>
          </a:xfrm>
          <a:prstGeom prst="rect">
            <a:avLst/>
          </a:prstGeom>
          <a:noFill/>
        </p:spPr>
        <p:txBody>
          <a:bodyPr wrap="square" rtlCol="0">
            <a:spAutoFit/>
          </a:bodyPr>
          <a:lstStyle/>
          <a:p>
            <a:pPr algn="ctr"/>
            <a:r>
              <a:rPr lang="de-DE" sz="2800" dirty="0">
                <a:latin typeface="WsC Grundschrift" pitchFamily="2" charset="0"/>
              </a:rPr>
              <a:t>Stunde 7: Ausgaben und Kaufen – Mogelpackungen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sp>
        <p:nvSpPr>
          <p:cNvPr id="5" name="Textfeld 4">
            <a:extLst>
              <a:ext uri="{FF2B5EF4-FFF2-40B4-BE49-F238E27FC236}">
                <a16:creationId xmlns:a16="http://schemas.microsoft.com/office/drawing/2014/main" id="{D60F8523-95CF-93F6-115D-1757659C50CC}"/>
              </a:ext>
            </a:extLst>
          </p:cNvPr>
          <p:cNvSpPr txBox="1"/>
          <p:nvPr/>
        </p:nvSpPr>
        <p:spPr>
          <a:xfrm>
            <a:off x="730180" y="1185707"/>
            <a:ext cx="10731639" cy="5724644"/>
          </a:xfrm>
          <a:prstGeom prst="rect">
            <a:avLst/>
          </a:prstGeom>
          <a:noFill/>
        </p:spPr>
        <p:txBody>
          <a:bodyPr wrap="square">
            <a:spAutoFit/>
          </a:bodyPr>
          <a:lstStyle/>
          <a:p>
            <a:pPr algn="ctr"/>
            <a:r>
              <a:rPr lang="de-DE" sz="1600" b="1" dirty="0">
                <a:solidFill>
                  <a:schemeClr val="tx1"/>
                </a:solidFill>
                <a:effectLst/>
                <a:latin typeface="Calibri" panose="020F0502020204030204" pitchFamily="34" charset="0"/>
                <a:cs typeface="Calibri" panose="020F0502020204030204" pitchFamily="34" charset="0"/>
              </a:rPr>
              <a:t>Bezug zum Bildungsplan für die Grundschule (2016) – </a:t>
            </a:r>
            <a:r>
              <a:rPr lang="de-DE" sz="1600" b="1" dirty="0">
                <a:latin typeface="Calibri" panose="020F0502020204030204" pitchFamily="34" charset="0"/>
                <a:cs typeface="Calibri" panose="020F0502020204030204" pitchFamily="34" charset="0"/>
              </a:rPr>
              <a:t>prozes</a:t>
            </a:r>
            <a:r>
              <a:rPr lang="de-DE" sz="1600" b="1" dirty="0">
                <a:solidFill>
                  <a:schemeClr val="tx1"/>
                </a:solidFill>
                <a:effectLst/>
                <a:latin typeface="Calibri" panose="020F0502020204030204" pitchFamily="34" charset="0"/>
                <a:cs typeface="Calibri" panose="020F0502020204030204" pitchFamily="34" charset="0"/>
              </a:rPr>
              <a:t>sbezogene Kompetenzen</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2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Kommunizieren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eigene Denk- und Vorgehensweißen bei den Produktvergleichen beschreiben. Gemeinsam soll über sinnvolle und weniger sinnvolle Vergleiche reflektiert werden.</a:t>
            </a:r>
            <a:endParaRPr lang="de-DE" altLang="de-DE" sz="1400" dirty="0">
              <a:solidFill>
                <a:srgbClr val="000000"/>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b="1" dirty="0">
                <a:solidFill>
                  <a:srgbClr val="000000"/>
                </a:solidFill>
                <a:latin typeface="Calibri" panose="020F0502020204030204" pitchFamily="34" charset="0"/>
                <a:cs typeface="Calibri" panose="020F0502020204030204" pitchFamily="34" charset="0"/>
              </a:rPr>
              <a:t>Argumentieren</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solidFill>
                  <a:srgbClr val="000000"/>
                </a:solidFill>
                <a:latin typeface="Calibri" panose="020F0502020204030204" pitchFamily="34" charset="0"/>
                <a:cs typeface="Calibri" panose="020F0502020204030204" pitchFamily="34" charset="0"/>
              </a:rPr>
              <a:t>Die Schüler*innen sollen Produktvergleiche hinterfragen, die aufgrund von Emotionen oder zu schnellem Denken getätigt wurden, wodurch wichtige mathematische Berechnungen außer Acht gelassen wurden. Sie sollen rationalere Entscheidungen treffen, indem sie im Entscheidungsfindungsprozess Mathematik passend anwenden. Ihre Denk- und Lösungswege sollen sie schlussendlich auch begründen, um andere von ihrer Entscheidung zu überzeugen.</a:t>
            </a:r>
          </a:p>
          <a:p>
            <a:pPr marL="0" marR="0" lvl="0" indent="0" algn="l" defTabSz="914400" rtl="0" eaLnBrk="0" fontAlgn="base" latinLnBrk="0" hangingPunct="0">
              <a:lnSpc>
                <a:spcPct val="100000"/>
              </a:lnSpc>
              <a:spcBef>
                <a:spcPct val="0"/>
              </a:spcBef>
              <a:spcAft>
                <a:spcPct val="0"/>
              </a:spcAft>
              <a:buClrTx/>
              <a:buSzTx/>
              <a:buFontTx/>
              <a:buNone/>
              <a:tabLst/>
            </a:pPr>
            <a:endParaRPr lang="de-DE" altLang="de-DE" sz="1400" b="1" dirty="0">
              <a:solidFill>
                <a:srgbClr val="000000"/>
              </a:solidFill>
              <a:latin typeface="Calibri" panose="020F0502020204030204" pitchFamily="34"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1" i="0" u="none" strike="noStrike" cap="none" normalizeH="0" baseline="0" dirty="0">
                <a:ln>
                  <a:noFill/>
                </a:ln>
                <a:solidFill>
                  <a:srgbClr val="000000"/>
                </a:solidFill>
                <a:effectLst/>
                <a:latin typeface="Calibri" panose="020F0502020204030204" pitchFamily="34" charset="0"/>
                <a:cs typeface="Calibri" panose="020F0502020204030204" pitchFamily="34" charset="0"/>
              </a:rPr>
              <a:t>Problemlösen</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Die Schülerinnen und Schüler setzen sich mit vorgegebenen Problemen und solchen, die sie selbst erkannt haben, auseinander.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Das erkennen des Problems stellt den ersten Schritt des Entscheidungsfindungsprozesses dar. </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Anschließend werden relevante Informationen identifiziert und gesammelt, aus diesen werden Entscheidungskriterien abgeleitet.</a:t>
            </a:r>
          </a:p>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rPr>
              <a:t>Da es bei finanziellen Entscheidungen verschiedene Entscheidungsoptionen gibt, werden diese durch Anwendung mathematischer Kenntnisse, Fähigkeiten und Fertigkeiten ermittelt und miteinander verglichen. Zum Ermitteln der Optionen können verschiedene Lösungsstrategien genutzt werden. Aufgrund der Kriterien wird die bestmöglichste Option für die Situation ausgewählt. </a:t>
            </a:r>
          </a:p>
          <a:p>
            <a:pPr marL="0" marR="0" lvl="0" indent="0" algn="l" defTabSz="914400" rtl="0" eaLnBrk="0" fontAlgn="base" latinLnBrk="0" hangingPunct="0">
              <a:lnSpc>
                <a:spcPct val="100000"/>
              </a:lnSpc>
              <a:spcBef>
                <a:spcPct val="0"/>
              </a:spcBef>
              <a:spcAft>
                <a:spcPct val="0"/>
              </a:spcAft>
              <a:buClrTx/>
              <a:buSzTx/>
              <a:buFontTx/>
              <a:buNone/>
              <a:tabLst/>
            </a:pPr>
            <a:r>
              <a:rPr lang="de-DE" altLang="de-DE" sz="1400" dirty="0">
                <a:latin typeface="Calibri" panose="020F0502020204030204" pitchFamily="34" charset="0"/>
                <a:cs typeface="Calibri" panose="020F0502020204030204" pitchFamily="34" charset="0"/>
              </a:rPr>
              <a:t>Erkannte Zusammenhänge sollen in Zukunft auf ähnliche finanzielle Sachverhalte übertragen werden.</a:t>
            </a:r>
            <a:endParaRPr kumimoji="0" lang="de-DE" altLang="de-DE" sz="1400" b="0" i="0" u="none" strike="noStrike" cap="none" normalizeH="0" baseline="0" dirty="0">
              <a:ln>
                <a:noFill/>
              </a:ln>
              <a:solidFill>
                <a:schemeClr val="tx1"/>
              </a:solidFill>
              <a:effectLst/>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pPr algn="ctr"/>
            <a:endParaRPr lang="de-DE" b="1" dirty="0">
              <a:latin typeface="Calibri" panose="020F0502020204030204" pitchFamily="34" charset="0"/>
              <a:cs typeface="Calibri" panose="020F0502020204030204" pitchFamily="34" charset="0"/>
            </a:endParaRPr>
          </a:p>
          <a:p>
            <a:pPr algn="ctr"/>
            <a:endParaRPr lang="de-DE" b="1" dirty="0">
              <a:solidFill>
                <a:schemeClr val="tx1"/>
              </a:solidFill>
              <a:effectLst/>
              <a:latin typeface="Calibri" panose="020F0502020204030204" pitchFamily="34" charset="0"/>
              <a:cs typeface="Calibri" panose="020F0502020204030204" pitchFamily="34" charset="0"/>
            </a:endParaRPr>
          </a:p>
          <a:p>
            <a:endParaRPr lang="de-DE" b="1" dirty="0">
              <a:solidFill>
                <a:schemeClr val="tx1"/>
              </a:solidFill>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708554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Trage deine wöchentlich festen Einnahmen und Ausgaben in deinen Haushaltsplan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4198847697"/>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999110263"/>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930201813"/>
      </p:ext>
    </p:extLst>
  </p:cSld>
  <p:clrMapOvr>
    <a:masterClrMapping/>
  </p:clrMapOvr>
  <p:extLst>
    <p:ext uri="{6950BFC3-D8DA-4A85-94F7-54DA5524770B}">
      <p188:commentRel xmlns:p188="http://schemas.microsoft.com/office/powerpoint/2018/8/main" r:id="rId2"/>
    </p:ext>
  </p:extLs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Hast du eine Zusatzaufgabe gemacht? Dann trage diese Einnahme ebenfalls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844072155"/>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rgbClr val="FFC000"/>
                    </a:solid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657981493"/>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758434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830997"/>
          </a:xfrm>
          <a:prstGeom prst="rect">
            <a:avLst/>
          </a:prstGeom>
          <a:noFill/>
        </p:spPr>
        <p:txBody>
          <a:bodyPr wrap="square" rtlCol="0">
            <a:spAutoFit/>
          </a:bodyPr>
          <a:lstStyle/>
          <a:p>
            <a:pPr algn="ctr"/>
            <a:r>
              <a:rPr lang="de-DE" sz="2400" dirty="0">
                <a:latin typeface="WsC Grundschrift" pitchFamily="2" charset="0"/>
              </a:rPr>
              <a:t>Leider waren Reparaturarbeiten an den Tischen nötig. </a:t>
            </a:r>
          </a:p>
          <a:p>
            <a:pPr algn="ctr"/>
            <a:r>
              <a:rPr lang="de-DE" sz="2400" dirty="0">
                <a:latin typeface="WsC Grundschrift" pitchFamily="2" charset="0"/>
              </a:rPr>
              <a:t>Deshalb hast du unvorhergesehene Ausgaben von 30 €. Trage diese 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extLst>
              <p:ext uri="{D42A27DB-BD31-4B8C-83A1-F6EECF244321}">
                <p14:modId xmlns:p14="http://schemas.microsoft.com/office/powerpoint/2010/main" val="1945618710"/>
              </p:ext>
            </p:extLst>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extLst>
              <p:ext uri="{D42A27DB-BD31-4B8C-83A1-F6EECF244321}">
                <p14:modId xmlns:p14="http://schemas.microsoft.com/office/powerpoint/2010/main" val="3390470079"/>
              </p:ext>
            </p:extLst>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r>
                        <a:rPr lang="de-DE" sz="1800" dirty="0">
                          <a:latin typeface="WsC Grundschrift" pitchFamily="2" charset="0"/>
                        </a:rPr>
                        <a:t>Reparaturen</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24914280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052C19F8-A13D-2B44-BD69-2EB719EB4B56}"/>
              </a:ext>
            </a:extLst>
          </p:cNvPr>
          <p:cNvSpPr/>
          <p:nvPr/>
        </p:nvSpPr>
        <p:spPr>
          <a:xfrm>
            <a:off x="0" y="0"/>
            <a:ext cx="12192000" cy="6858000"/>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 name="Rechteck 2">
            <a:extLst>
              <a:ext uri="{FF2B5EF4-FFF2-40B4-BE49-F238E27FC236}">
                <a16:creationId xmlns:a16="http://schemas.microsoft.com/office/drawing/2014/main" id="{0BEC57C4-41F5-36BE-9CF7-3B6FD0C570D3}"/>
              </a:ext>
            </a:extLst>
          </p:cNvPr>
          <p:cNvSpPr/>
          <p:nvPr/>
        </p:nvSpPr>
        <p:spPr>
          <a:xfrm>
            <a:off x="292100" y="914400"/>
            <a:ext cx="11645900" cy="57150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4" name="Textfeld 3">
            <a:extLst>
              <a:ext uri="{FF2B5EF4-FFF2-40B4-BE49-F238E27FC236}">
                <a16:creationId xmlns:a16="http://schemas.microsoft.com/office/drawing/2014/main" id="{F01855BD-18EC-040B-3B0E-5F2548A45456}"/>
              </a:ext>
            </a:extLst>
          </p:cNvPr>
          <p:cNvSpPr txBox="1"/>
          <p:nvPr/>
        </p:nvSpPr>
        <p:spPr>
          <a:xfrm>
            <a:off x="292100" y="228600"/>
            <a:ext cx="11645900" cy="646331"/>
          </a:xfrm>
          <a:prstGeom prst="rect">
            <a:avLst/>
          </a:prstGeom>
          <a:noFill/>
        </p:spPr>
        <p:txBody>
          <a:bodyPr wrap="square" rtlCol="0">
            <a:spAutoFit/>
          </a:bodyPr>
          <a:lstStyle/>
          <a:p>
            <a:pPr algn="ctr"/>
            <a:r>
              <a:rPr lang="de-DE" sz="3600" dirty="0">
                <a:latin typeface="WsC Grundschrift" pitchFamily="2" charset="0"/>
              </a:rPr>
              <a:t>Haushalten</a:t>
            </a:r>
          </a:p>
        </p:txBody>
      </p:sp>
      <p:sp>
        <p:nvSpPr>
          <p:cNvPr id="7" name="Textfeld 6">
            <a:extLst>
              <a:ext uri="{FF2B5EF4-FFF2-40B4-BE49-F238E27FC236}">
                <a16:creationId xmlns:a16="http://schemas.microsoft.com/office/drawing/2014/main" id="{807AE493-8DB9-194D-ACFD-CD637CE52C4A}"/>
              </a:ext>
            </a:extLst>
          </p:cNvPr>
          <p:cNvSpPr txBox="1"/>
          <p:nvPr/>
        </p:nvSpPr>
        <p:spPr>
          <a:xfrm>
            <a:off x="596348" y="969926"/>
            <a:ext cx="10922552" cy="461665"/>
          </a:xfrm>
          <a:prstGeom prst="rect">
            <a:avLst/>
          </a:prstGeom>
          <a:noFill/>
        </p:spPr>
        <p:txBody>
          <a:bodyPr wrap="square" rtlCol="0">
            <a:spAutoFit/>
          </a:bodyPr>
          <a:lstStyle/>
          <a:p>
            <a:pPr algn="ctr"/>
            <a:r>
              <a:rPr lang="de-DE" sz="2400" dirty="0">
                <a:latin typeface="WsC Grundschrift" pitchFamily="2" charset="0"/>
              </a:rPr>
              <a:t>Was kannst du machen, um für unvorhergesehene Ausgaben vorbereitet zu sein?</a:t>
            </a:r>
          </a:p>
        </p:txBody>
      </p:sp>
      <p:pic>
        <p:nvPicPr>
          <p:cNvPr id="10" name="Grafik 9" descr="Umschlag Silhouette">
            <a:extLst>
              <a:ext uri="{FF2B5EF4-FFF2-40B4-BE49-F238E27FC236}">
                <a16:creationId xmlns:a16="http://schemas.microsoft.com/office/drawing/2014/main" id="{AF3CC633-2C52-D9FE-4E60-DD589DA4AAE5}"/>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273222" y="905544"/>
            <a:ext cx="3835400" cy="3835400"/>
          </a:xfrm>
          <a:prstGeom prst="rect">
            <a:avLst/>
          </a:prstGeom>
        </p:spPr>
      </p:pic>
      <p:pic>
        <p:nvPicPr>
          <p:cNvPr id="12" name="Grafik 11" descr="Umschlag Silhouette">
            <a:extLst>
              <a:ext uri="{FF2B5EF4-FFF2-40B4-BE49-F238E27FC236}">
                <a16:creationId xmlns:a16="http://schemas.microsoft.com/office/drawing/2014/main" id="{B197EF5E-D1FA-6F06-3000-8F786E65EA9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245070" y="3364455"/>
            <a:ext cx="3835400" cy="3835400"/>
          </a:xfrm>
          <a:prstGeom prst="rect">
            <a:avLst/>
          </a:prstGeom>
        </p:spPr>
      </p:pic>
      <p:sp>
        <p:nvSpPr>
          <p:cNvPr id="18" name="Textfeld 17">
            <a:extLst>
              <a:ext uri="{FF2B5EF4-FFF2-40B4-BE49-F238E27FC236}">
                <a16:creationId xmlns:a16="http://schemas.microsoft.com/office/drawing/2014/main" id="{7D05D033-33CA-D65E-86A5-5CF55F8EE7AF}"/>
              </a:ext>
            </a:extLst>
          </p:cNvPr>
          <p:cNvSpPr txBox="1"/>
          <p:nvPr/>
        </p:nvSpPr>
        <p:spPr>
          <a:xfrm>
            <a:off x="9702800" y="3829070"/>
            <a:ext cx="3213100" cy="461665"/>
          </a:xfrm>
          <a:prstGeom prst="rect">
            <a:avLst/>
          </a:prstGeom>
          <a:noFill/>
        </p:spPr>
        <p:txBody>
          <a:bodyPr wrap="square" rtlCol="0">
            <a:spAutoFit/>
          </a:bodyPr>
          <a:lstStyle/>
          <a:p>
            <a:r>
              <a:rPr lang="de-DE" sz="2400" dirty="0">
                <a:latin typeface="WsC Grundschrift" pitchFamily="2" charset="0"/>
              </a:rPr>
              <a:t>Sparen</a:t>
            </a:r>
          </a:p>
        </p:txBody>
      </p:sp>
      <p:sp>
        <p:nvSpPr>
          <p:cNvPr id="19" name="Textfeld 18">
            <a:extLst>
              <a:ext uri="{FF2B5EF4-FFF2-40B4-BE49-F238E27FC236}">
                <a16:creationId xmlns:a16="http://schemas.microsoft.com/office/drawing/2014/main" id="{161C6852-E7C7-D9AA-2DA8-02F86CF1EF14}"/>
              </a:ext>
            </a:extLst>
          </p:cNvPr>
          <p:cNvSpPr txBox="1"/>
          <p:nvPr/>
        </p:nvSpPr>
        <p:spPr>
          <a:xfrm>
            <a:off x="9575800" y="6256109"/>
            <a:ext cx="3213100" cy="461665"/>
          </a:xfrm>
          <a:prstGeom prst="rect">
            <a:avLst/>
          </a:prstGeom>
          <a:noFill/>
        </p:spPr>
        <p:txBody>
          <a:bodyPr wrap="square" rtlCol="0">
            <a:spAutoFit/>
          </a:bodyPr>
          <a:lstStyle/>
          <a:p>
            <a:r>
              <a:rPr lang="de-DE" sz="2400" dirty="0">
                <a:latin typeface="WsC Grundschrift" pitchFamily="2" charset="0"/>
              </a:rPr>
              <a:t>Ausgeben</a:t>
            </a:r>
          </a:p>
        </p:txBody>
      </p:sp>
      <p:sp>
        <p:nvSpPr>
          <p:cNvPr id="23" name="Textfeld 22">
            <a:extLst>
              <a:ext uri="{FF2B5EF4-FFF2-40B4-BE49-F238E27FC236}">
                <a16:creationId xmlns:a16="http://schemas.microsoft.com/office/drawing/2014/main" id="{161A5240-29DE-543E-AE91-1B65672580DA}"/>
              </a:ext>
            </a:extLst>
          </p:cNvPr>
          <p:cNvSpPr txBox="1"/>
          <p:nvPr/>
        </p:nvSpPr>
        <p:spPr>
          <a:xfrm>
            <a:off x="2390448" y="5636559"/>
            <a:ext cx="3501562" cy="830997"/>
          </a:xfrm>
          <a:prstGeom prst="rect">
            <a:avLst/>
          </a:prstGeom>
          <a:noFill/>
        </p:spPr>
        <p:txBody>
          <a:bodyPr wrap="square" rtlCol="0">
            <a:spAutoFit/>
          </a:bodyPr>
          <a:lstStyle/>
          <a:p>
            <a:endParaRPr lang="de-DE" sz="2400" b="1" dirty="0">
              <a:latin typeface="WsC Grundschrift" pitchFamily="2" charset="0"/>
            </a:endParaRPr>
          </a:p>
          <a:p>
            <a:endParaRPr lang="de-DE" sz="2400" dirty="0">
              <a:latin typeface="WsC Grundschrift" pitchFamily="2" charset="0"/>
            </a:endParaRPr>
          </a:p>
        </p:txBody>
      </p:sp>
      <p:graphicFrame>
        <p:nvGraphicFramePr>
          <p:cNvPr id="20" name="Tabelle 22">
            <a:extLst>
              <a:ext uri="{FF2B5EF4-FFF2-40B4-BE49-F238E27FC236}">
                <a16:creationId xmlns:a16="http://schemas.microsoft.com/office/drawing/2014/main" id="{610571C5-03E8-54BB-279E-3182A1CF1BD3}"/>
              </a:ext>
            </a:extLst>
          </p:cNvPr>
          <p:cNvGraphicFramePr>
            <a:graphicFrameLocks noGrp="1"/>
          </p:cNvGraphicFramePr>
          <p:nvPr/>
        </p:nvGraphicFramePr>
        <p:xfrm>
          <a:off x="483449" y="1800923"/>
          <a:ext cx="3558997" cy="3534437"/>
        </p:xfrm>
        <a:graphic>
          <a:graphicData uri="http://schemas.openxmlformats.org/drawingml/2006/table">
            <a:tbl>
              <a:tblPr firstRow="1" bandRow="1">
                <a:tableStyleId>{5940675A-B579-460E-94D1-54222C63F5DA}</a:tableStyleId>
              </a:tblPr>
              <a:tblGrid>
                <a:gridCol w="1345837">
                  <a:extLst>
                    <a:ext uri="{9D8B030D-6E8A-4147-A177-3AD203B41FA5}">
                      <a16:colId xmlns:a16="http://schemas.microsoft.com/office/drawing/2014/main" val="4133802590"/>
                    </a:ext>
                  </a:extLst>
                </a:gridCol>
                <a:gridCol w="868106">
                  <a:extLst>
                    <a:ext uri="{9D8B030D-6E8A-4147-A177-3AD203B41FA5}">
                      <a16:colId xmlns:a16="http://schemas.microsoft.com/office/drawing/2014/main" val="2966272615"/>
                    </a:ext>
                  </a:extLst>
                </a:gridCol>
                <a:gridCol w="1345054">
                  <a:extLst>
                    <a:ext uri="{9D8B030D-6E8A-4147-A177-3AD203B41FA5}">
                      <a16:colId xmlns:a16="http://schemas.microsoft.com/office/drawing/2014/main" val="3331694497"/>
                    </a:ext>
                  </a:extLst>
                </a:gridCol>
              </a:tblGrid>
              <a:tr h="464773">
                <a:tc gridSpan="3">
                  <a:txBody>
                    <a:bodyPr/>
                    <a:lstStyle/>
                    <a:p>
                      <a:pPr algn="ctr"/>
                      <a:r>
                        <a:rPr lang="de-DE" sz="2400" dirty="0">
                          <a:latin typeface="WsC Grundschrift" pitchFamily="2" charset="0"/>
                        </a:rPr>
                        <a:t>Einnahmen</a:t>
                      </a:r>
                    </a:p>
                  </a:txBody>
                  <a:tcPr>
                    <a:solidFill>
                      <a:srgbClr val="92D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92D050"/>
                    </a:solidFill>
                  </a:tcPr>
                </a:tc>
                <a:extLst>
                  <a:ext uri="{0D108BD9-81ED-4DB2-BD59-A6C34878D82A}">
                    <a16:rowId xmlns:a16="http://schemas.microsoft.com/office/drawing/2014/main" val="2085168431"/>
                  </a:ext>
                </a:extLst>
              </a:tr>
              <a:tr h="745799">
                <a:tc>
                  <a:txBody>
                    <a:bodyPr/>
                    <a:lstStyle/>
                    <a:p>
                      <a:pPr algn="ctr"/>
                      <a:r>
                        <a:rPr lang="de-DE" sz="1600" dirty="0">
                          <a:latin typeface="WsC Grundschrift" pitchFamily="2" charset="0"/>
                        </a:rPr>
                        <a:t>Bezeichnung</a:t>
                      </a:r>
                    </a:p>
                  </a:txBody>
                  <a:tcPr>
                    <a:solidFill>
                      <a:srgbClr val="92D050">
                        <a:alpha val="45000"/>
                      </a:srgbClr>
                    </a:solidFill>
                  </a:tcPr>
                </a:tc>
                <a:tc>
                  <a:txBody>
                    <a:bodyPr/>
                    <a:lstStyle/>
                    <a:p>
                      <a:pPr algn="ctr"/>
                      <a:r>
                        <a:rPr lang="de-DE" sz="1600" dirty="0">
                          <a:latin typeface="WsC Grundschrift" pitchFamily="2" charset="0"/>
                        </a:rPr>
                        <a:t>geplant</a:t>
                      </a:r>
                    </a:p>
                  </a:txBody>
                  <a:tcPr>
                    <a:solidFill>
                      <a:srgbClr val="92D050">
                        <a:alpha val="45000"/>
                      </a:srgbClr>
                    </a:solidFill>
                  </a:tcPr>
                </a:tc>
                <a:tc>
                  <a:txBody>
                    <a:bodyPr/>
                    <a:lstStyle/>
                    <a:p>
                      <a:pPr algn="ctr"/>
                      <a:r>
                        <a:rPr lang="de-DE" sz="1600" dirty="0">
                          <a:latin typeface="WsC Grundschrift" pitchFamily="2" charset="0"/>
                        </a:rPr>
                        <a:t>tatsächlich</a:t>
                      </a:r>
                    </a:p>
                  </a:txBody>
                  <a:tcPr>
                    <a:solidFill>
                      <a:srgbClr val="92D050">
                        <a:alpha val="45000"/>
                      </a:srgbClr>
                    </a:solidFill>
                  </a:tcPr>
                </a:tc>
                <a:extLst>
                  <a:ext uri="{0D108BD9-81ED-4DB2-BD59-A6C34878D82A}">
                    <a16:rowId xmlns:a16="http://schemas.microsoft.com/office/drawing/2014/main" val="1370151141"/>
                  </a:ext>
                </a:extLst>
              </a:tr>
              <a:tr h="464773">
                <a:tc>
                  <a:txBody>
                    <a:bodyPr/>
                    <a:lstStyle/>
                    <a:p>
                      <a:r>
                        <a:rPr lang="de-DE" sz="2400" dirty="0">
                          <a:latin typeface="WsC Grundschrift" pitchFamily="2" charset="0"/>
                        </a:rPr>
                        <a:t>Gehalt</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64773">
                <a:tc>
                  <a:txBody>
                    <a:bodyPr/>
                    <a:lstStyle/>
                    <a:p>
                      <a:r>
                        <a:rPr lang="de-DE" sz="2400" dirty="0">
                          <a:latin typeface="WsC Grundschrift" pitchFamily="2" charset="0"/>
                        </a:rPr>
                        <a:t>Zusatz</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noFill/>
                  </a:tcPr>
                </a:tc>
                <a:extLst>
                  <a:ext uri="{0D108BD9-81ED-4DB2-BD59-A6C34878D82A}">
                    <a16:rowId xmlns:a16="http://schemas.microsoft.com/office/drawing/2014/main" val="3631660708"/>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4267563187"/>
                  </a:ext>
                </a:extLst>
              </a:tr>
              <a:tr h="464773">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506636833"/>
                  </a:ext>
                </a:extLst>
              </a:tr>
              <a:tr h="464773">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tc>
                  <a:txBody>
                    <a:bodyPr/>
                    <a:lstStyle/>
                    <a:p>
                      <a:pPr algn="ct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graphicFrame>
        <p:nvGraphicFramePr>
          <p:cNvPr id="24" name="Tabelle 22">
            <a:extLst>
              <a:ext uri="{FF2B5EF4-FFF2-40B4-BE49-F238E27FC236}">
                <a16:creationId xmlns:a16="http://schemas.microsoft.com/office/drawing/2014/main" id="{19E3EC09-6F38-8614-2CA1-A20302A998FB}"/>
              </a:ext>
            </a:extLst>
          </p:cNvPr>
          <p:cNvGraphicFramePr>
            <a:graphicFrameLocks noGrp="1"/>
          </p:cNvGraphicFramePr>
          <p:nvPr/>
        </p:nvGraphicFramePr>
        <p:xfrm>
          <a:off x="4184916" y="1800923"/>
          <a:ext cx="3665340" cy="3520989"/>
        </p:xfrm>
        <a:graphic>
          <a:graphicData uri="http://schemas.openxmlformats.org/drawingml/2006/table">
            <a:tbl>
              <a:tblPr firstRow="1" bandRow="1">
                <a:tableStyleId>{5940675A-B579-460E-94D1-54222C63F5DA}</a:tableStyleId>
              </a:tblPr>
              <a:tblGrid>
                <a:gridCol w="1454976">
                  <a:extLst>
                    <a:ext uri="{9D8B030D-6E8A-4147-A177-3AD203B41FA5}">
                      <a16:colId xmlns:a16="http://schemas.microsoft.com/office/drawing/2014/main" val="4133802590"/>
                    </a:ext>
                  </a:extLst>
                </a:gridCol>
                <a:gridCol w="894315">
                  <a:extLst>
                    <a:ext uri="{9D8B030D-6E8A-4147-A177-3AD203B41FA5}">
                      <a16:colId xmlns:a16="http://schemas.microsoft.com/office/drawing/2014/main" val="2966272615"/>
                    </a:ext>
                  </a:extLst>
                </a:gridCol>
                <a:gridCol w="1316049">
                  <a:extLst>
                    <a:ext uri="{9D8B030D-6E8A-4147-A177-3AD203B41FA5}">
                      <a16:colId xmlns:a16="http://schemas.microsoft.com/office/drawing/2014/main" val="1198433951"/>
                    </a:ext>
                  </a:extLst>
                </a:gridCol>
              </a:tblGrid>
              <a:tr h="434218">
                <a:tc gridSpan="3">
                  <a:txBody>
                    <a:bodyPr/>
                    <a:lstStyle/>
                    <a:p>
                      <a:pPr algn="ctr"/>
                      <a:r>
                        <a:rPr lang="de-DE" sz="2400" dirty="0">
                          <a:latin typeface="WsC Grundschrift" pitchFamily="2" charset="0"/>
                        </a:rPr>
                        <a:t>Ausgaben</a:t>
                      </a:r>
                    </a:p>
                  </a:txBody>
                  <a:tcPr>
                    <a:solidFill>
                      <a:srgbClr val="FF5050"/>
                    </a:solidFill>
                  </a:tcPr>
                </a:tc>
                <a:tc hMerge="1">
                  <a:txBody>
                    <a:bodyPr/>
                    <a:lstStyle/>
                    <a:p>
                      <a:endParaRPr lang="de-DE"/>
                    </a:p>
                  </a:txBody>
                  <a:tcPr/>
                </a:tc>
                <a:tc hMerge="1">
                  <a:txBody>
                    <a:bodyPr/>
                    <a:lstStyle/>
                    <a:p>
                      <a:pPr algn="ctr"/>
                      <a:endParaRPr lang="de-DE" sz="2400" dirty="0">
                        <a:latin typeface="WsC Grundschrift" pitchFamily="2" charset="0"/>
                      </a:endParaRPr>
                    </a:p>
                  </a:txBody>
                  <a:tcPr>
                    <a:solidFill>
                      <a:srgbClr val="FF5050"/>
                    </a:solidFill>
                  </a:tcPr>
                </a:tc>
                <a:extLst>
                  <a:ext uri="{0D108BD9-81ED-4DB2-BD59-A6C34878D82A}">
                    <a16:rowId xmlns:a16="http://schemas.microsoft.com/office/drawing/2014/main" val="2085168431"/>
                  </a:ext>
                </a:extLst>
              </a:tr>
              <a:tr h="738110">
                <a:tc>
                  <a:txBody>
                    <a:bodyPr/>
                    <a:lstStyle/>
                    <a:p>
                      <a:pPr algn="ctr"/>
                      <a:r>
                        <a:rPr lang="de-DE" sz="1600" dirty="0">
                          <a:latin typeface="WsC Grundschrift" pitchFamily="2" charset="0"/>
                        </a:rPr>
                        <a:t>Bezeichnung</a:t>
                      </a:r>
                    </a:p>
                  </a:txBody>
                  <a:tcPr>
                    <a:solidFill>
                      <a:srgbClr val="FF9999"/>
                    </a:solidFill>
                  </a:tcPr>
                </a:tc>
                <a:tc>
                  <a:txBody>
                    <a:bodyPr/>
                    <a:lstStyle/>
                    <a:p>
                      <a:pPr algn="ctr"/>
                      <a:r>
                        <a:rPr lang="de-DE" sz="1600" dirty="0">
                          <a:latin typeface="WsC Grundschrift" pitchFamily="2" charset="0"/>
                        </a:rPr>
                        <a:t>geplant</a:t>
                      </a:r>
                    </a:p>
                  </a:txBody>
                  <a:tcPr>
                    <a:solidFill>
                      <a:srgbClr val="FF9999"/>
                    </a:solidFill>
                  </a:tcPr>
                </a:tc>
                <a:tc>
                  <a:txBody>
                    <a:bodyPr/>
                    <a:lstStyle/>
                    <a:p>
                      <a:pPr algn="ctr"/>
                      <a:r>
                        <a:rPr lang="de-DE" sz="1600" dirty="0">
                          <a:latin typeface="WsC Grundschrift" pitchFamily="2" charset="0"/>
                        </a:rPr>
                        <a:t>tatsächlich</a:t>
                      </a:r>
                    </a:p>
                  </a:txBody>
                  <a:tcPr>
                    <a:solidFill>
                      <a:srgbClr val="FF9999"/>
                    </a:solidFill>
                  </a:tcPr>
                </a:tc>
                <a:extLst>
                  <a:ext uri="{0D108BD9-81ED-4DB2-BD59-A6C34878D82A}">
                    <a16:rowId xmlns:a16="http://schemas.microsoft.com/office/drawing/2014/main" val="703958194"/>
                  </a:ext>
                </a:extLst>
              </a:tr>
              <a:tr h="434218">
                <a:tc>
                  <a:txBody>
                    <a:bodyPr/>
                    <a:lstStyle/>
                    <a:p>
                      <a:r>
                        <a:rPr lang="de-DE" sz="2400" dirty="0">
                          <a:latin typeface="WsC Grundschrift" pitchFamily="2" charset="0"/>
                        </a:rPr>
                        <a:t>Miete</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3610747843"/>
                  </a:ext>
                </a:extLst>
              </a:tr>
              <a:tr h="434218">
                <a:tc>
                  <a:txBody>
                    <a:bodyPr/>
                    <a:lstStyle/>
                    <a:p>
                      <a:r>
                        <a:rPr lang="de-DE" sz="1800" dirty="0">
                          <a:latin typeface="WsC Grundschrift" pitchFamily="2" charset="0"/>
                        </a:rPr>
                        <a:t>Reparaturen</a:t>
                      </a: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3631660708"/>
                  </a:ext>
                </a:extLst>
              </a:tr>
              <a:tr h="434218">
                <a:tc>
                  <a:txBody>
                    <a:bodyPr/>
                    <a:lstStyle/>
                    <a:p>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tc>
                  <a:txBody>
                    <a:bodyPr/>
                    <a:lstStyle/>
                    <a:p>
                      <a:pPr algn="r"/>
                      <a:endParaRPr lang="de-DE" sz="2400" dirty="0">
                        <a:latin typeface="WsC Grundschrift" pitchFamily="2" charset="0"/>
                      </a:endParaRPr>
                    </a:p>
                  </a:txBody>
                  <a:tcPr>
                    <a:solidFill>
                      <a:schemeClr val="bg1"/>
                    </a:solidFill>
                  </a:tcPr>
                </a:tc>
                <a:extLst>
                  <a:ext uri="{0D108BD9-81ED-4DB2-BD59-A6C34878D82A}">
                    <a16:rowId xmlns:a16="http://schemas.microsoft.com/office/drawing/2014/main" val="2784381764"/>
                  </a:ext>
                </a:extLst>
              </a:tr>
              <a:tr h="434218">
                <a:tc>
                  <a:txBody>
                    <a:bodyPr/>
                    <a:lstStyle/>
                    <a:p>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tc>
                  <a:txBody>
                    <a:bodyPr/>
                    <a:lstStyle/>
                    <a:p>
                      <a:pPr algn="r"/>
                      <a:endParaRPr lang="de-DE" sz="2400" dirty="0">
                        <a:latin typeface="WsC Grundschrift" pitchFamily="2" charset="0"/>
                      </a:endParaRPr>
                    </a:p>
                  </a:txBody>
                  <a:tcPr/>
                </a:tc>
                <a:extLst>
                  <a:ext uri="{0D108BD9-81ED-4DB2-BD59-A6C34878D82A}">
                    <a16:rowId xmlns:a16="http://schemas.microsoft.com/office/drawing/2014/main" val="55968103"/>
                  </a:ext>
                </a:extLst>
              </a:tr>
              <a:tr h="496879">
                <a:tc>
                  <a:txBody>
                    <a:bodyPr/>
                    <a:lstStyle/>
                    <a:p>
                      <a:pPr algn="l"/>
                      <a:r>
                        <a:rPr lang="de-DE" sz="2400" dirty="0">
                          <a:latin typeface="WsC Grundschrift" pitchFamily="2" charset="0"/>
                        </a:rPr>
                        <a:t>Gesamt</a:t>
                      </a:r>
                    </a:p>
                  </a:txBody>
                  <a:tcPr>
                    <a:solidFill>
                      <a:schemeClr val="bg1">
                        <a:lumMod val="95000"/>
                      </a:schemeClr>
                    </a:solidFill>
                  </a:tcPr>
                </a:tc>
                <a:tc>
                  <a:txBody>
                    <a:bodyPr/>
                    <a:lstStyle/>
                    <a:p>
                      <a:pPr algn="r"/>
                      <a:endParaRPr lang="de-DE" sz="2400" dirty="0"/>
                    </a:p>
                  </a:txBody>
                  <a:tcPr>
                    <a:solidFill>
                      <a:schemeClr val="bg1">
                        <a:lumMod val="95000"/>
                      </a:schemeClr>
                    </a:solidFill>
                  </a:tcPr>
                </a:tc>
                <a:tc>
                  <a:txBody>
                    <a:bodyPr/>
                    <a:lstStyle/>
                    <a:p>
                      <a:pPr algn="r"/>
                      <a:endParaRPr lang="de-DE" sz="2400" dirty="0">
                        <a:latin typeface="WsC Grundschrift" pitchFamily="2" charset="0"/>
                      </a:endParaRPr>
                    </a:p>
                  </a:txBody>
                  <a:tcPr>
                    <a:solidFill>
                      <a:schemeClr val="bg1">
                        <a:lumMod val="95000"/>
                      </a:schemeClr>
                    </a:solidFill>
                  </a:tcPr>
                </a:tc>
                <a:extLst>
                  <a:ext uri="{0D108BD9-81ED-4DB2-BD59-A6C34878D82A}">
                    <a16:rowId xmlns:a16="http://schemas.microsoft.com/office/drawing/2014/main" val="4226113587"/>
                  </a:ext>
                </a:extLst>
              </a:tr>
            </a:tbl>
          </a:graphicData>
        </a:graphic>
      </p:graphicFrame>
    </p:spTree>
    <p:extLst>
      <p:ext uri="{BB962C8B-B14F-4D97-AF65-F5344CB8AC3E}">
        <p14:creationId xmlns:p14="http://schemas.microsoft.com/office/powerpoint/2010/main" val="864657949"/>
      </p:ext>
    </p:extLst>
  </p:cSld>
  <p:clrMapOvr>
    <a:masterClrMapping/>
  </p:clrMapOvr>
</p:sld>
</file>

<file path=ppt/theme/theme1.xml><?xml version="1.0" encoding="utf-8"?>
<a:theme xmlns:a="http://schemas.openxmlformats.org/drawingml/2006/main" name="Katalog">
  <a:themeElements>
    <a:clrScheme name="Katalog">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Katalog">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talog">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
  <TotalTime>0</TotalTime>
  <Words>1891</Words>
  <Application>Microsoft Macintosh PowerPoint</Application>
  <PresentationFormat>Breitbild</PresentationFormat>
  <Paragraphs>464</Paragraphs>
  <Slides>46</Slides>
  <Notes>0</Notes>
  <HiddenSlides>1</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46</vt:i4>
      </vt:variant>
    </vt:vector>
  </HeadingPairs>
  <TitlesOfParts>
    <vt:vector size="54" baseType="lpstr">
      <vt:lpstr>Arial</vt:lpstr>
      <vt:lpstr>Calibri</vt:lpstr>
      <vt:lpstr>Century Gothic</vt:lpstr>
      <vt:lpstr>Gudea</vt:lpstr>
      <vt:lpstr>Symbol</vt:lpstr>
      <vt:lpstr>Wingdings</vt:lpstr>
      <vt:lpstr>WsC Grundschrift</vt:lpstr>
      <vt:lpstr>Katalog</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Dinah-Marie Wiedenhöfer</dc:creator>
  <cp:lastModifiedBy>Dinah-Marie Wiedenhöfer</cp:lastModifiedBy>
  <cp:revision>149</cp:revision>
  <dcterms:created xsi:type="dcterms:W3CDTF">2023-05-23T10:24:10Z</dcterms:created>
  <dcterms:modified xsi:type="dcterms:W3CDTF">2023-09-12T13:03:20Z</dcterms:modified>
</cp:coreProperties>
</file>