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A6_8B2F15E1.xml" ContentType="application/vnd.ms-powerpoint.comments+xml"/>
  <Override PartName="/ppt/comments/modernComment_1A8_AF082815.xml" ContentType="application/vnd.ms-powerpoint.comments+xml"/>
  <Override PartName="/ppt/comments/modernComment_13D_3771C0D5.xml" ContentType="application/vnd.ms-powerpoint.comments+xml"/>
  <Override PartName="/ppt/comments/modernComment_1B1_5C93D27F.xml" ContentType="application/vnd.ms-powerpoint.comments+xml"/>
  <Override PartName="/ppt/comments/modernComment_1BC_579DA182.xml" ContentType="application/vnd.ms-powerpoint.comments+xml"/>
  <Override PartName="/ppt/comments/modernComment_1B5_87AC1423.xml" ContentType="application/vnd.ms-powerpoint.comments+xml"/>
  <Override PartName="/ppt/comments/modernComment_1AA_223AF24D.xml" ContentType="application/vnd.ms-powerpoint.comments+xml"/>
  <Override PartName="/ppt/comments/modernComment_143_4B7AE2F9.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324" r:id="rId2"/>
    <p:sldId id="447" r:id="rId3"/>
    <p:sldId id="422" r:id="rId4"/>
    <p:sldId id="424" r:id="rId5"/>
    <p:sldId id="423" r:id="rId6"/>
    <p:sldId id="317" r:id="rId7"/>
    <p:sldId id="318" r:id="rId8"/>
    <p:sldId id="320" r:id="rId9"/>
    <p:sldId id="427" r:id="rId10"/>
    <p:sldId id="429" r:id="rId11"/>
    <p:sldId id="430" r:id="rId12"/>
    <p:sldId id="431" r:id="rId13"/>
    <p:sldId id="394" r:id="rId14"/>
    <p:sldId id="433" r:id="rId15"/>
    <p:sldId id="442" r:id="rId16"/>
    <p:sldId id="444" r:id="rId17"/>
    <p:sldId id="428" r:id="rId18"/>
    <p:sldId id="438" r:id="rId19"/>
    <p:sldId id="440" r:id="rId20"/>
    <p:sldId id="437" r:id="rId21"/>
    <p:sldId id="401" r:id="rId22"/>
    <p:sldId id="445" r:id="rId23"/>
    <p:sldId id="411" r:id="rId24"/>
    <p:sldId id="426" r:id="rId25"/>
    <p:sldId id="378" r:id="rId26"/>
    <p:sldId id="446" r:id="rId27"/>
    <p:sldId id="441" r:id="rId28"/>
    <p:sldId id="357" r:id="rId29"/>
    <p:sldId id="285" r:id="rId30"/>
    <p:sldId id="322" r:id="rId31"/>
    <p:sldId id="321" r:id="rId32"/>
    <p:sldId id="323" r:id="rId33"/>
    <p:sldId id="3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2ED1A-865F-1C51-BF47-69ECCF3C9F03}" name="Dinah-Marie Wiedenhöfer" initials="DMW" userId="665be2f4a9c23bb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09" autoAdjust="0"/>
    <p:restoredTop sz="94660"/>
  </p:normalViewPr>
  <p:slideViewPr>
    <p:cSldViewPr snapToGrid="0">
      <p:cViewPr varScale="1">
        <p:scale>
          <a:sx n="96" d="100"/>
          <a:sy n="96" d="100"/>
        </p:scale>
        <p:origin x="168"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omments/modernComment_13D_3771C0D5.xml><?xml version="1.0" encoding="utf-8"?>
<p188:cmLst xmlns:a="http://schemas.openxmlformats.org/drawingml/2006/main" xmlns:r="http://schemas.openxmlformats.org/officeDocument/2006/relationships" xmlns:p188="http://schemas.microsoft.com/office/powerpoint/2018/8/main">
  <p188:cm id="{BE545656-2B09-244C-A641-0D27907B20C2}" authorId="{1A32ED1A-865F-1C51-BF47-69ECCF3C9F03}" created="2023-08-07T15:57:37.288">
    <pc:sldMkLst xmlns:pc="http://schemas.microsoft.com/office/powerpoint/2013/main/command">
      <pc:docMk/>
      <pc:sldMk cId="930201813" sldId="317"/>
    </pc:sldMkLst>
    <p188:txBody>
      <a:bodyPr/>
      <a:lstStyle/>
      <a:p>
        <a:r>
          <a:rPr lang="de-DE"/>
          <a:t>Hinweis zur Umsetzung: Präsentation im Unterricht ab hier abspielen.</a:t>
        </a:r>
      </a:p>
    </p188:txBody>
  </p188:cm>
</p188:cmLst>
</file>

<file path=ppt/comments/modernComment_143_4B7AE2F9.xml><?xml version="1.0" encoding="utf-8"?>
<p188:cmLst xmlns:a="http://schemas.openxmlformats.org/drawingml/2006/main" xmlns:r="http://schemas.openxmlformats.org/officeDocument/2006/relationships" xmlns:p188="http://schemas.microsoft.com/office/powerpoint/2018/8/main">
  <p188:cm id="{E976A629-F1EC-374F-925B-40E89A78DE64}" authorId="{1A32ED1A-865F-1C51-BF47-69ECCF3C9F03}" created="2023-06-30T18:36:25.284">
    <pc:sldMkLst xmlns:pc="http://schemas.microsoft.com/office/powerpoint/2013/main/command">
      <pc:docMk/>
      <pc:sldMk cId="1266344697" sldId="323"/>
    </pc:sldMkLst>
    <p188:txBody>
      <a:bodyPr/>
      <a:lstStyle/>
      <a:p>
        <a:r>
          <a:rPr lang="de-DE"/>
          <a:t>Hinweis zur Umsetzung: Miete gilt nur für SuS, die den Tisch nicht bereits abbezahlt haben.</a:t>
        </a:r>
      </a:p>
    </p188:txBody>
  </p188:cm>
</p188:cmLst>
</file>

<file path=ppt/comments/modernComment_1A6_8B2F15E1.xml><?xml version="1.0" encoding="utf-8"?>
<p188:cmLst xmlns:a="http://schemas.openxmlformats.org/drawingml/2006/main" xmlns:r="http://schemas.openxmlformats.org/officeDocument/2006/relationships" xmlns:p188="http://schemas.microsoft.com/office/powerpoint/2018/8/main">
  <p188:cm id="{15DDA663-842A-7148-A88B-ED43F95C931E}" authorId="{1A32ED1A-865F-1C51-BF47-69ECCF3C9F03}" created="2023-06-15T05:30:11.301">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413" len="103">
        <ac:context len="1435" hash="1275332978"/>
      </ac:txMk>
    </ac:txMkLst>
    <p188:pos x="10352348" y="1301461"/>
    <p188:txBody>
      <a:bodyPr/>
      <a:lstStyle/>
      <a:p>
        <a:r>
          <a:rPr lang="de-DE"/>
          <a:t>Beim Berechnen von CO2-Ausstößen, Vergleichen der Gemüsepreise und Berechnen des Gesamtpreises für das Gemüse sollen die SuS selbst überlegen, ob die Lösungen exakt berechnet werden müssen oder ob es in der Situation ausreicht, eine Überschlagsrechnung auszuführen. </a:t>
        </a:r>
      </a:p>
    </p188:txBody>
  </p188:cm>
  <p188:cm id="{86DD4DEE-9A05-A84A-A041-78DDDBE01FC1}" authorId="{1A32ED1A-865F-1C51-BF47-69ECCF3C9F03}" created="2023-06-15T05:31:24.322">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517" len="146">
        <ac:context len="1435" hash="1275332978"/>
      </ac:txMk>
    </ac:txMkLst>
    <p188:pos x="10096316" y="1569685"/>
    <p188:txBody>
      <a:bodyPr/>
      <a:lstStyle/>
      <a:p>
        <a:r>
          <a:rPr lang="de-DE"/>
          <a:t>Bei den Berechnungen die in dieser Stunde erfolgen, existieren oftmals Proportionalität, z. B. CO2-Ausstoß pro Tonnenkilometer - zurückgelegte Strecke oder Ware - Preis. Diese Proportionalität muss erkannt werden, um die Umweltauswirkungen beim Kauf von Gemüse und den Preis des Gemüses zu vergleichen.</a:t>
        </a:r>
      </a:p>
    </p188:txBody>
  </p188:cm>
  <p188:cm id="{313A91DF-7AE7-4949-AE37-E40EC06DB2EC}" authorId="{1A32ED1A-865F-1C51-BF47-69ECCF3C9F03}" created="2023-06-15T05:36:27.528">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884" len="195">
        <ac:context len="1435" hash="1275332978"/>
      </ac:txMk>
    </ac:txMkLst>
    <p188:pos x="10474268" y="2947381"/>
    <p188:txBody>
      <a:bodyPr/>
      <a:lstStyle/>
      <a:p>
        <a:r>
          <a:rPr lang="de-DE"/>
          <a:t>Verschiedene Größen (Geld, Längen, Gewichte, Zeit) werden auf unterschiedliche Weißen dargestellt (Tabellen, Säulendiagramme, Bilder), diese müssen entsprechend gedeutet und dokumentiert werden. Die </a:t>
        </a:r>
      </a:p>
    </p188:txBody>
  </p188:cm>
  <p188:cm id="{EB59C7A4-BEC1-244F-BB59-9A73CEB9FFA4}" authorId="{1A32ED1A-865F-1C51-BF47-69ECCF3C9F03}" created="2023-06-15T05:37:21.842">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1080" len="119">
        <ac:context len="1435" hash="1275332978"/>
      </ac:txMk>
    </ac:txMkLst>
    <p188:pos x="10632764" y="3764245"/>
    <p188:txBody>
      <a:bodyPr/>
      <a:lstStyle/>
      <a:p>
        <a:r>
          <a:rPr lang="de-DE"/>
          <a:t>Die SuS sollen durch die Stunde möglichst nachhaltige Kaufentscheidungen treffen, dabei entspricht der Supermarktkontext ihrer Erfahrungswelt. Dabei sollen sie begründet entscheiden, ob eine Überschlagsrechnung ausreicht oder ob exakt berechnet werden sollte. 
</a:t>
        </a:r>
      </a:p>
    </p188:txBody>
  </p188:cm>
  <p188:cm id="{A45F8F2C-98E0-9245-8891-A3C5F126CAC3}" authorId="{1A32ED1A-865F-1C51-BF47-69ECCF3C9F03}" created="2023-06-15T05:37:42.984">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1200" len="204">
        <ac:context len="1435" hash="1275332978"/>
      </ac:txMk>
    </ac:txMkLst>
    <p188:pos x="10108508" y="4312885"/>
    <p188:txBody>
      <a:bodyPr/>
      <a:lstStyle/>
      <a:p>
        <a:r>
          <a:rPr lang="de-DE"/>
          <a:t>Um die Preise des Gemüses zu vergleichen, können die SuS verschiedene Darstellungen der funktionalen Beziehungen zwischen Ware und Preis wählen. </a:t>
        </a:r>
      </a:p>
    </p188:txBody>
  </p188:cm>
  <p188:cm id="{7B399FBB-0268-584D-8727-20AF1208F293}" authorId="{1A32ED1A-865F-1C51-BF47-69ECCF3C9F03}" created="2023-06-20T11:45:16.442">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170" len="40">
        <ac:context len="1435" hash="1275332978"/>
      </ac:txMk>
    </ac:txMkLst>
    <p188:pos x="4475804" y="1301461"/>
    <p188:txBody>
      <a:bodyPr/>
      <a:lstStyle/>
      <a:p>
        <a:r>
          <a:rPr lang="de-DE"/>
          <a:t>Beim Rechnen mit Verpackungsmüll können verschiedene Grundrechenarten angewandt werden, um Lösungen zu ermitteln (z. B. Fortgesetzte Addition oder Multiplikation). Zudem können sowohl schriftliche Rechenverfahren, als auch halbschriftliche Rechenverfahren eingesetzt werden.</a:t>
        </a:r>
      </a:p>
    </p188:txBody>
  </p188:cm>
  <p188:cm id="{B4F2344E-463C-D541-BD2B-BC8EE6C3E41F}" authorId="{1A32ED1A-865F-1C51-BF47-69ECCF3C9F03}" created="2023-06-20T11:47:25.632">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232" len="180">
        <ac:context len="1435" hash="1275332978"/>
      </ac:txMk>
    </ac:txMkLst>
    <p188:pos x="9450140" y="1850101"/>
    <p188:txBody>
      <a:bodyPr/>
      <a:lstStyle/>
      <a:p>
        <a:r>
          <a:rPr lang="de-DE"/>
          <a:t>Beim Rechnen mit Verpackungsmüll müssen die Sachaufgaben strukturiert und gelöst werden. Die Lösung muss zum Einen auf Plausibilität geprüft werden aber auch auf die Bedeutung für die Umwelt. Zu der Situation „Verpackungsmüll“ sollen anschließend auch eigene Aufgaben erstellt werden, welche das Ausmaß des Verpackungsmüllproblems veranschaulichen.</a:t>
        </a:r>
      </a:p>
    </p188:txBody>
  </p188:cm>
  <p188:cm id="{9D9FBC25-0709-6545-B761-4D0EBF8229DC}" authorId="{1A32ED1A-865F-1C51-BF47-69ECCF3C9F03}" created="2023-06-20T11:48:41.544">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724" len="121">
        <ac:context len="1435" hash="1275332978"/>
      </ac:txMk>
    </ac:txMkLst>
    <p188:pos x="7852988" y="4044661"/>
    <p188:txBody>
      <a:bodyPr/>
      <a:lstStyle/>
      <a:p>
        <a:r>
          <a:rPr lang="de-DE"/>
          <a:t>Bei den vorkommenden Größenbereichen müssen passende Einschätzungen erfolgen, wenn beispielsweiße das Gewicht einer Zucchini eingeschätzt werden soll, um einen Preisvergleich anzustellen.</a:t>
        </a:r>
      </a:p>
    </p188:txBody>
  </p188:cm>
  <p188:cm id="{248B303F-7CB7-1547-BE7B-9F06509E5822}" authorId="{1A32ED1A-865F-1C51-BF47-69ECCF3C9F03}" created="2023-06-20T11:49:16.615">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1405" len="28">
        <ac:context len="1435" hash="1275332978"/>
      </ac:txMk>
    </ac:txMkLst>
    <p188:pos x="3305372" y="7056085"/>
    <p188:txBody>
      <a:bodyPr/>
      <a:lstStyle/>
      <a:p>
        <a:r>
          <a:rPr lang="de-DE"/>
          <a:t>Beim Rechnen mit Verpackungsmüll sollen die SuS nach dem Lösen vorgegebener Aufgaben eigene Aufgaben mit demselben Kontext erfinden.</a:t>
        </a:r>
      </a:p>
    </p188:txBody>
  </p188:cm>
</p188:cmLst>
</file>

<file path=ppt/comments/modernComment_1A8_AF082815.xml><?xml version="1.0" encoding="utf-8"?>
<p188:cmLst xmlns:a="http://schemas.openxmlformats.org/drawingml/2006/main" xmlns:r="http://schemas.openxmlformats.org/officeDocument/2006/relationships" xmlns:p188="http://schemas.microsoft.com/office/powerpoint/2018/8/main">
  <p188:cm id="{49AC1C46-200A-1B40-8C03-5F610BE4288D}" authorId="{1A32ED1A-865F-1C51-BF47-69ECCF3C9F03}" created="2023-06-15T05:15:43.610">
    <ac:txMkLst xmlns:ac="http://schemas.microsoft.com/office/drawing/2013/main/command">
      <pc:docMk xmlns:pc="http://schemas.microsoft.com/office/powerpoint/2013/main/command"/>
      <pc:sldMk xmlns:pc="http://schemas.microsoft.com/office/powerpoint/2013/main/command" cId="2936547349" sldId="424"/>
      <ac:spMk id="7" creationId="{1A1DA119-CD8B-27FD-7538-954F8032CA9B}"/>
      <ac:txMk cp="90" len="530">
        <ac:context len="624" hash="2233290720"/>
      </ac:txMk>
    </ac:txMkLst>
    <p188:pos x="9889052" y="472405"/>
    <p188:txBody>
      <a:bodyPr/>
      <a:lstStyle/>
      <a:p>
        <a:r>
          <a:rPr lang="de-DE"/>
          <a:t>Kompetenzen werden durch „Haushalten“ gefördert, siehe Präsentation „Einführung Haushalten“ und entsprechende Kommentare bei den inhaltsbezogenen Kompetenzen.</a:t>
        </a:r>
      </a:p>
    </p188:txBody>
  </p188:cm>
</p188:cmLst>
</file>

<file path=ppt/comments/modernComment_1AA_223AF24D.xml><?xml version="1.0" encoding="utf-8"?>
<p188:cmLst xmlns:a="http://schemas.openxmlformats.org/drawingml/2006/main" xmlns:r="http://schemas.openxmlformats.org/officeDocument/2006/relationships" xmlns:p188="http://schemas.microsoft.com/office/powerpoint/2018/8/main">
  <p188:cm id="{A4F12C8C-5E8F-463A-9211-149C6C65D3E5}" authorId="{1A32ED1A-865F-1C51-BF47-69ECCF3C9F03}" created="2023-06-20T08:38:40.163">
    <ac:deMkLst xmlns:ac="http://schemas.microsoft.com/office/drawing/2013/main/command">
      <pc:docMk xmlns:pc="http://schemas.microsoft.com/office/powerpoint/2013/main/command"/>
      <pc:sldMk xmlns:pc="http://schemas.microsoft.com/office/powerpoint/2013/main/command" cId="574288461" sldId="426"/>
      <ac:spMk id="3" creationId="{73A6AB17-203E-7BCD-C06C-A020116FBAF8}"/>
    </ac:deMkLst>
    <p188:txBody>
      <a:bodyPr/>
      <a:lstStyle/>
      <a:p>
        <a:r>
          <a:rPr lang="de-DE"/>
          <a:t>Hinweis zur Umsetzung:
Es gibt viele verschiedene Entscheidungsmöglichkeiten, wichtig ist nur, dass insgesamt 7 kg Gemüse gekauft wurde. Zudem sollten die SuS das Budget nicht überschreiten, welches ihnen als Information gegeben wurde. Mit diesem Budget ist es möglich, etwas auf umweltliche Nachhaltigkeit zu achten, allerdings muss manchmal auch abgewogen werden zwischen dem verfügbarem Geld und der nachhaltigsten Option. Wenn ungeprüfte Nachhaltigkeitssiegel erkannt werden, kann die Entscheidung zudem verbessert werden.</a:t>
        </a:r>
      </a:p>
    </p188:txBody>
  </p188:cm>
</p188:cmLst>
</file>

<file path=ppt/comments/modernComment_1B1_5C93D27F.xml><?xml version="1.0" encoding="utf-8"?>
<p188:cmLst xmlns:a="http://schemas.openxmlformats.org/drawingml/2006/main" xmlns:r="http://schemas.openxmlformats.org/officeDocument/2006/relationships" xmlns:p188="http://schemas.microsoft.com/office/powerpoint/2018/8/main">
  <p188:cm id="{D84086A0-0AFD-42B4-B126-6D2E46676CB9}" authorId="{1A32ED1A-865F-1C51-BF47-69ECCF3C9F03}" created="2023-06-20T08:45:17.691">
    <pc:sldMkLst xmlns:pc="http://schemas.microsoft.com/office/powerpoint/2013/main/command">
      <pc:docMk/>
      <pc:sldMk cId="1553191551" sldId="433"/>
    </pc:sldMkLst>
    <p188:txBody>
      <a:bodyPr/>
      <a:lstStyle/>
      <a:p>
        <a:r>
          <a:rPr lang="de-DE"/>
          <a:t>Hinweis zur Umsetzung:
Hier kann zusätzlich besprochen werden, warum es so viele Plastikverpackungen gibt - weil diese Verpackungen beim Transport durch die Stabilität geschickt sind, weil Plastik ziemlich günstig ist, weil Lebensmittel so haltbarer gemacht werden können…
Zudem können die Verrottungszeiten von Plastik gegenüber anderen Verpackungsstoffen besprochen werden, z. B. Pappe.</a:t>
        </a:r>
      </a:p>
    </p188:txBody>
  </p188:cm>
</p188:cmLst>
</file>

<file path=ppt/comments/modernComment_1B5_87AC1423.xml><?xml version="1.0" encoding="utf-8"?>
<p188:cmLst xmlns:a="http://schemas.openxmlformats.org/drawingml/2006/main" xmlns:r="http://schemas.openxmlformats.org/officeDocument/2006/relationships" xmlns:p188="http://schemas.microsoft.com/office/powerpoint/2018/8/main">
  <p188:cm id="{1E394FB8-9974-458E-832C-12D4F687AAC0}" authorId="{1A32ED1A-865F-1C51-BF47-69ECCF3C9F03}" created="2023-06-20T09:20:56.465">
    <pc:sldMkLst xmlns:pc="http://schemas.microsoft.com/office/powerpoint/2013/main/command">
      <pc:docMk/>
      <pc:sldMk cId="2276201507" sldId="437"/>
    </pc:sldMkLst>
    <p188:txBody>
      <a:bodyPr/>
      <a:lstStyle/>
      <a:p>
        <a:r>
          <a:rPr lang="de-DE"/>
          <a:t>Hinweis zur Umsetzung:
Der Kohlendioxid-Ausstoß wird berechnet und in das Padlet eingetragen (zum Bearbeiten muss das Padlet geklont werden). So kann der Ausstoß bei den anschließenden Kaufentscheidungen als Nachhaltigkeits-Kriterium beachtet werden.</a:t>
        </a:r>
      </a:p>
    </p188:txBody>
  </p188:cm>
</p188:cmLst>
</file>

<file path=ppt/comments/modernComment_1BC_579DA182.xml><?xml version="1.0" encoding="utf-8"?>
<p188:cmLst xmlns:a="http://schemas.openxmlformats.org/drawingml/2006/main" xmlns:r="http://schemas.openxmlformats.org/officeDocument/2006/relationships" xmlns:p188="http://schemas.microsoft.com/office/powerpoint/2018/8/main">
  <p188:cm id="{5F7D35B8-3B88-4968-8EDE-13A3DA59E7CF}" authorId="{1A32ED1A-865F-1C51-BF47-69ECCF3C9F03}" created="2023-06-20T08:13:24.218">
    <pc:sldMkLst xmlns:pc="http://schemas.microsoft.com/office/powerpoint/2013/main/command">
      <pc:docMk/>
      <pc:sldMk cId="1469948290" sldId="444"/>
    </pc:sldMkLst>
    <p188:txBody>
      <a:bodyPr/>
      <a:lstStyle/>
      <a:p>
        <a:r>
          <a:rPr lang="de-DE"/>
          <a:t>Hinweis zur Umsetzung: Die SuS sollen Rechenaufgaben zum Verpackungsmüll lösen, danach erfolgt eine Reflexion über die Lösungen und die Mächtigkeit des Verpackungsmüllproblems.</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94471-6836-3D4A-91B4-291974F3F7AE}" type="doc">
      <dgm:prSet loTypeId="urn:microsoft.com/office/officeart/2005/8/layout/vList4" loCatId="" qsTypeId="urn:microsoft.com/office/officeart/2005/8/quickstyle/simple1" qsCatId="simple" csTypeId="urn:microsoft.com/office/officeart/2005/8/colors/accent6_3" csCatId="accent6" phldr="1"/>
      <dgm:spPr/>
      <dgm:t>
        <a:bodyPr/>
        <a:lstStyle/>
        <a:p>
          <a:endParaRPr lang="de-DE"/>
        </a:p>
      </dgm:t>
    </dgm:pt>
    <dgm:pt modelId="{832898AE-40A7-184B-9406-41687D5E24A0}">
      <dgm:prSet phldrT="[Text]"/>
      <dgm:spPr>
        <a:solidFill>
          <a:schemeClr val="accent1">
            <a:lumMod val="40000"/>
            <a:lumOff val="60000"/>
          </a:schemeClr>
        </a:solidFill>
      </dgm:spPr>
      <dgm:t>
        <a:bodyPr/>
        <a:lstStyle/>
        <a:p>
          <a:r>
            <a:rPr lang="de-DE" sz="1300" dirty="0">
              <a:solidFill>
                <a:schemeClr val="tx1"/>
              </a:solidFill>
            </a:rPr>
            <a:t>mathematische Schwerpunkte</a:t>
          </a:r>
        </a:p>
      </dgm:t>
    </dgm:pt>
    <dgm:pt modelId="{2D5A37C1-851A-8448-918E-669B85D6EE1D}" type="parTrans" cxnId="{A3BAC193-B970-744C-96C4-C028ABCAE844}">
      <dgm:prSet/>
      <dgm:spPr/>
      <dgm:t>
        <a:bodyPr/>
        <a:lstStyle/>
        <a:p>
          <a:endParaRPr lang="de-DE"/>
        </a:p>
      </dgm:t>
    </dgm:pt>
    <dgm:pt modelId="{966CD142-E0F6-8748-900D-224469C029AD}" type="sibTrans" cxnId="{A3BAC193-B970-744C-96C4-C028ABCAE844}">
      <dgm:prSet/>
      <dgm:spPr/>
      <dgm:t>
        <a:bodyPr/>
        <a:lstStyle/>
        <a:p>
          <a:endParaRPr lang="de-DE"/>
        </a:p>
      </dgm:t>
    </dgm:pt>
    <dgm:pt modelId="{2EE73184-E5CF-5E46-BC2F-05CFE24F5352}">
      <dgm:prSet phldrT="[Text]"/>
      <dgm:spPr/>
      <dgm:t>
        <a:bodyPr/>
        <a:lstStyle/>
        <a:p>
          <a:r>
            <a:rPr lang="de-DE" sz="1300">
              <a:solidFill>
                <a:schemeClr val="tx1"/>
              </a:solidFill>
            </a:rPr>
            <a:t>finanzielle Konzepte</a:t>
          </a:r>
        </a:p>
      </dgm:t>
    </dgm:pt>
    <dgm:pt modelId="{2E76FFD8-5306-D74C-B703-0650F03E8836}" type="parTrans" cxnId="{1EAAEE50-ABA7-D244-AB95-83FA87980F76}">
      <dgm:prSet/>
      <dgm:spPr/>
      <dgm:t>
        <a:bodyPr/>
        <a:lstStyle/>
        <a:p>
          <a:endParaRPr lang="de-DE"/>
        </a:p>
      </dgm:t>
    </dgm:pt>
    <dgm:pt modelId="{01014F57-CC2B-F547-B4B4-CAD03798EEC7}" type="sibTrans" cxnId="{1EAAEE50-ABA7-D244-AB95-83FA87980F76}">
      <dgm:prSet/>
      <dgm:spPr/>
      <dgm:t>
        <a:bodyPr/>
        <a:lstStyle/>
        <a:p>
          <a:endParaRPr lang="de-DE"/>
        </a:p>
      </dgm:t>
    </dgm:pt>
    <dgm:pt modelId="{59D6C639-321A-5F4E-9F38-CFE3BA7E63C5}">
      <dgm:prSet custT="1"/>
      <dgm:spPr/>
      <dgm:t>
        <a:bodyPr/>
        <a:lstStyle/>
        <a:p>
          <a:r>
            <a:rPr lang="de-DE" sz="1200" dirty="0">
              <a:solidFill>
                <a:schemeClr val="tx1"/>
              </a:solidFill>
            </a:rPr>
            <a:t>Mathematik/Sachrechnen zur Umwelterschließung</a:t>
          </a:r>
        </a:p>
      </dgm:t>
    </dgm:pt>
    <dgm:pt modelId="{E403FC43-0C8E-4F48-964B-5D29DA517B99}" type="sibTrans" cxnId="{7076A07C-A489-B14A-B238-1A699FEE4231}">
      <dgm:prSet/>
      <dgm:spPr/>
      <dgm:t>
        <a:bodyPr/>
        <a:lstStyle/>
        <a:p>
          <a:endParaRPr lang="de-DE"/>
        </a:p>
      </dgm:t>
    </dgm:pt>
    <dgm:pt modelId="{B9F092A9-E973-024E-94FF-5A3169D1EB80}" type="parTrans" cxnId="{7076A07C-A489-B14A-B238-1A699FEE4231}">
      <dgm:prSet/>
      <dgm:spPr/>
      <dgm:t>
        <a:bodyPr/>
        <a:lstStyle/>
        <a:p>
          <a:endParaRPr lang="de-DE"/>
        </a:p>
      </dgm:t>
    </dgm:pt>
    <dgm:pt modelId="{25D63D71-E27E-2841-8686-8AFCDC06F37E}">
      <dgm:prSet custT="1"/>
      <dgm:spPr>
        <a:solidFill>
          <a:schemeClr val="accent4">
            <a:lumMod val="60000"/>
            <a:lumOff val="40000"/>
          </a:schemeClr>
        </a:solidFill>
      </dgm:spPr>
      <dgm:t>
        <a:bodyPr/>
        <a:lstStyle/>
        <a:p>
          <a:r>
            <a:rPr lang="de-DE" sz="1300">
              <a:solidFill>
                <a:schemeClr val="tx1"/>
              </a:solidFill>
            </a:rPr>
            <a:t>Metakognition und Entscheidungsfindung:</a:t>
          </a:r>
        </a:p>
        <a:p>
          <a:pPr>
            <a:buFont typeface="Arial" panose="020B0604020202020204" pitchFamily="34" charset="0"/>
            <a:buChar char="•"/>
          </a:pPr>
          <a:r>
            <a:rPr lang="de-DE" sz="1200">
              <a:solidFill>
                <a:schemeClr val="tx1"/>
              </a:solidFill>
            </a:rPr>
            <a:t>BNE – Auswirkungen von Entscheidungen auf die Umwelt bedenken</a:t>
          </a:r>
        </a:p>
        <a:p>
          <a:pPr>
            <a:buFont typeface="Arial" panose="020B0604020202020204" pitchFamily="34" charset="0"/>
            <a:buChar char="•"/>
          </a:pPr>
          <a:r>
            <a:rPr lang="de-DE" sz="1200">
              <a:solidFill>
                <a:schemeClr val="tx1"/>
              </a:solidFill>
            </a:rPr>
            <a:t>Kritisches Denken (Greenwashing)</a:t>
          </a:r>
        </a:p>
      </dgm:t>
    </dgm:pt>
    <dgm:pt modelId="{03089CC7-324E-1A45-831D-AAF842974107}" type="parTrans" cxnId="{DA6A2677-6531-DA41-A042-730C80FDD98D}">
      <dgm:prSet/>
      <dgm:spPr/>
      <dgm:t>
        <a:bodyPr/>
        <a:lstStyle/>
        <a:p>
          <a:endParaRPr lang="de-DE"/>
        </a:p>
      </dgm:t>
    </dgm:pt>
    <dgm:pt modelId="{DA86B2C5-8D15-A140-9F8C-A5224C059AB3}" type="sibTrans" cxnId="{DA6A2677-6531-DA41-A042-730C80FDD98D}">
      <dgm:prSet/>
      <dgm:spPr/>
      <dgm:t>
        <a:bodyPr/>
        <a:lstStyle/>
        <a:p>
          <a:endParaRPr lang="de-DE"/>
        </a:p>
      </dgm:t>
    </dgm:pt>
    <dgm:pt modelId="{7ECA6D7A-1774-C340-A46E-E57B83FCEE1B}">
      <dgm:prSet custT="1"/>
      <dgm:spPr/>
      <dgm:t>
        <a:bodyPr/>
        <a:lstStyle/>
        <a:p>
          <a:r>
            <a:rPr lang="de-DE" sz="1200">
              <a:solidFill>
                <a:schemeClr val="tx1"/>
              </a:solidFill>
            </a:rPr>
            <a:t>Budgetieren - Ausgaben nur im Rahmen der fin. Mittel</a:t>
          </a:r>
        </a:p>
      </dgm:t>
    </dgm:pt>
    <dgm:pt modelId="{4431910A-B05C-0E43-AD61-1EA8DDDCD178}" type="parTrans" cxnId="{F2B226BB-89C7-4245-AC5B-95011A15999F}">
      <dgm:prSet/>
      <dgm:spPr/>
      <dgm:t>
        <a:bodyPr/>
        <a:lstStyle/>
        <a:p>
          <a:endParaRPr lang="de-DE"/>
        </a:p>
      </dgm:t>
    </dgm:pt>
    <dgm:pt modelId="{6E8134A6-8A84-D04C-AA25-87D4684E09C6}" type="sibTrans" cxnId="{F2B226BB-89C7-4245-AC5B-95011A15999F}">
      <dgm:prSet/>
      <dgm:spPr/>
      <dgm:t>
        <a:bodyPr/>
        <a:lstStyle/>
        <a:p>
          <a:endParaRPr lang="de-DE"/>
        </a:p>
      </dgm:t>
    </dgm:pt>
    <dgm:pt modelId="{B8BD625E-4807-2347-A43A-392FA06FCCA9}">
      <dgm:prSet custT="1"/>
      <dgm:spPr/>
      <dgm:t>
        <a:bodyPr/>
        <a:lstStyle/>
        <a:p>
          <a:r>
            <a:rPr lang="de-DE" sz="1200">
              <a:solidFill>
                <a:schemeClr val="tx1"/>
              </a:solidFill>
            </a:rPr>
            <a:t>Konsum und Nachhaltigkeit</a:t>
          </a:r>
        </a:p>
      </dgm:t>
    </dgm:pt>
    <dgm:pt modelId="{0188E91B-F99B-1F4B-99BC-9CC1E4BEB3E5}" type="parTrans" cxnId="{39AD82E9-708B-A042-BA53-63B3734D303A}">
      <dgm:prSet/>
      <dgm:spPr/>
      <dgm:t>
        <a:bodyPr/>
        <a:lstStyle/>
        <a:p>
          <a:endParaRPr lang="de-DE"/>
        </a:p>
      </dgm:t>
    </dgm:pt>
    <dgm:pt modelId="{BFF1E507-93D5-F84A-9233-442A6B53C84B}" type="sibTrans" cxnId="{39AD82E9-708B-A042-BA53-63B3734D303A}">
      <dgm:prSet/>
      <dgm:spPr/>
      <dgm:t>
        <a:bodyPr/>
        <a:lstStyle/>
        <a:p>
          <a:endParaRPr lang="de-DE"/>
        </a:p>
      </dgm:t>
    </dgm:pt>
    <dgm:pt modelId="{BD8B9DD6-65F4-9249-B87C-0EA211BE724C}">
      <dgm:prSet custT="1"/>
      <dgm:spPr/>
      <dgm:t>
        <a:bodyPr/>
        <a:lstStyle/>
        <a:p>
          <a:r>
            <a:rPr lang="de-DE" sz="1200">
              <a:solidFill>
                <a:schemeClr val="tx1"/>
              </a:solidFill>
            </a:rPr>
            <a:t>Preisvergleiche und Produktvergleiche</a:t>
          </a:r>
        </a:p>
      </dgm:t>
    </dgm:pt>
    <dgm:pt modelId="{46134837-BBB0-5F4C-B661-768DC70311F3}" type="parTrans" cxnId="{1792D3C4-76A3-D84B-AD3F-39CFB7597C7B}">
      <dgm:prSet/>
      <dgm:spPr/>
      <dgm:t>
        <a:bodyPr/>
        <a:lstStyle/>
        <a:p>
          <a:endParaRPr lang="de-DE"/>
        </a:p>
      </dgm:t>
    </dgm:pt>
    <dgm:pt modelId="{2F054E64-2188-774A-BED0-5AB9F0355AA1}" type="sibTrans" cxnId="{1792D3C4-76A3-D84B-AD3F-39CFB7597C7B}">
      <dgm:prSet/>
      <dgm:spPr/>
      <dgm:t>
        <a:bodyPr/>
        <a:lstStyle/>
        <a:p>
          <a:endParaRPr lang="de-DE"/>
        </a:p>
      </dgm:t>
    </dgm:pt>
    <dgm:pt modelId="{FE688C20-3462-6E41-9686-EF645EF1D143}">
      <dgm:prSet custT="1"/>
      <dgm:spPr/>
      <dgm:t>
        <a:bodyPr/>
        <a:lstStyle/>
        <a:p>
          <a:r>
            <a:rPr lang="de-DE" sz="1200">
              <a:solidFill>
                <a:schemeClr val="tx1"/>
              </a:solidFill>
            </a:rPr>
            <a:t>Rechnen mit verschiedenen Größen</a:t>
          </a:r>
        </a:p>
      </dgm:t>
    </dgm:pt>
    <dgm:pt modelId="{0CAF88AF-4749-D442-BFB1-B5BB723DC08F}" type="parTrans" cxnId="{1D679645-7A02-184E-A510-978A49759854}">
      <dgm:prSet/>
      <dgm:spPr/>
      <dgm:t>
        <a:bodyPr/>
        <a:lstStyle/>
        <a:p>
          <a:endParaRPr lang="de-DE"/>
        </a:p>
      </dgm:t>
    </dgm:pt>
    <dgm:pt modelId="{5DA55E5C-47F9-4845-86E2-1BDAE7111F30}" type="sibTrans" cxnId="{1D679645-7A02-184E-A510-978A49759854}">
      <dgm:prSet/>
      <dgm:spPr/>
      <dgm:t>
        <a:bodyPr/>
        <a:lstStyle/>
        <a:p>
          <a:endParaRPr lang="de-DE"/>
        </a:p>
      </dgm:t>
    </dgm:pt>
    <dgm:pt modelId="{F6065B85-0960-484B-B210-12E3AF389C43}" type="pres">
      <dgm:prSet presAssocID="{D6794471-6836-3D4A-91B4-291974F3F7AE}" presName="linear" presStyleCnt="0">
        <dgm:presLayoutVars>
          <dgm:dir/>
          <dgm:resizeHandles val="exact"/>
        </dgm:presLayoutVars>
      </dgm:prSet>
      <dgm:spPr/>
    </dgm:pt>
    <dgm:pt modelId="{E9202358-A3C2-5C4E-A198-D075091ECFC1}" type="pres">
      <dgm:prSet presAssocID="{832898AE-40A7-184B-9406-41687D5E24A0}" presName="comp" presStyleCnt="0"/>
      <dgm:spPr/>
    </dgm:pt>
    <dgm:pt modelId="{0EDF113B-5552-354E-AE75-40E3AE1B4331}" type="pres">
      <dgm:prSet presAssocID="{832898AE-40A7-184B-9406-41687D5E24A0}" presName="box" presStyleLbl="node1" presStyleIdx="0" presStyleCnt="3" custScaleY="150304"/>
      <dgm:spPr/>
    </dgm:pt>
    <dgm:pt modelId="{05910972-8591-CD40-A29B-1952660341D9}" type="pres">
      <dgm:prSet presAssocID="{832898AE-40A7-184B-9406-41687D5E24A0}" presName="img" presStyleLbl="fgImgPlace1" presStyleIdx="0" presStyleCnt="3" custScaleX="94042" custScaleY="12677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dgm:spPr>
    </dgm:pt>
    <dgm:pt modelId="{B44098C1-F619-B649-AB1D-8F9ACF065937}" type="pres">
      <dgm:prSet presAssocID="{832898AE-40A7-184B-9406-41687D5E24A0}" presName="text" presStyleLbl="node1" presStyleIdx="0" presStyleCnt="3">
        <dgm:presLayoutVars>
          <dgm:bulletEnabled val="1"/>
        </dgm:presLayoutVars>
      </dgm:prSet>
      <dgm:spPr/>
    </dgm:pt>
    <dgm:pt modelId="{AA837F92-4EE1-9D43-83AA-6BA831AEB96C}" type="pres">
      <dgm:prSet presAssocID="{966CD142-E0F6-8748-900D-224469C029AD}" presName="spacer" presStyleCnt="0"/>
      <dgm:spPr/>
    </dgm:pt>
    <dgm:pt modelId="{BB33E8B8-8D27-194E-AD04-357D40102443}" type="pres">
      <dgm:prSet presAssocID="{2EE73184-E5CF-5E46-BC2F-05CFE24F5352}" presName="comp" presStyleCnt="0"/>
      <dgm:spPr/>
    </dgm:pt>
    <dgm:pt modelId="{DE51C3FF-D936-2049-BCFB-8E982014E0A1}" type="pres">
      <dgm:prSet presAssocID="{2EE73184-E5CF-5E46-BC2F-05CFE24F5352}" presName="box" presStyleLbl="node1" presStyleIdx="1" presStyleCnt="3" custScaleY="130063"/>
      <dgm:spPr/>
    </dgm:pt>
    <dgm:pt modelId="{8A04EB5A-B13E-5D4C-A824-17692B2D4E69}" type="pres">
      <dgm:prSet presAssocID="{2EE73184-E5CF-5E46-BC2F-05CFE24F5352}" presName="img" presStyleLbl="fgImgPlace1" presStyleIdx="1" presStyleCnt="3" custScaleX="97587" custScaleY="11471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pt>
    <dgm:pt modelId="{B27D7DE7-DB18-B94C-AB38-923CCE0B87DC}" type="pres">
      <dgm:prSet presAssocID="{2EE73184-E5CF-5E46-BC2F-05CFE24F5352}" presName="text" presStyleLbl="node1" presStyleIdx="1" presStyleCnt="3">
        <dgm:presLayoutVars>
          <dgm:bulletEnabled val="1"/>
        </dgm:presLayoutVars>
      </dgm:prSet>
      <dgm:spPr/>
    </dgm:pt>
    <dgm:pt modelId="{34F90413-24BB-FD4C-AA8F-57FB1255D043}" type="pres">
      <dgm:prSet presAssocID="{01014F57-CC2B-F547-B4B4-CAD03798EEC7}" presName="spacer" presStyleCnt="0"/>
      <dgm:spPr/>
    </dgm:pt>
    <dgm:pt modelId="{7B307D36-FB2A-3441-850E-57CC926B9172}" type="pres">
      <dgm:prSet presAssocID="{25D63D71-E27E-2841-8686-8AFCDC06F37E}" presName="comp" presStyleCnt="0"/>
      <dgm:spPr/>
    </dgm:pt>
    <dgm:pt modelId="{4B79CC42-C8E4-6444-BCF2-E6F343BAF546}" type="pres">
      <dgm:prSet presAssocID="{25D63D71-E27E-2841-8686-8AFCDC06F37E}" presName="box" presStyleLbl="node1" presStyleIdx="2" presStyleCnt="3" custScaleY="123197"/>
      <dgm:spPr/>
    </dgm:pt>
    <dgm:pt modelId="{E6B6EAC0-C8FA-FD4F-B8EC-6F3DB15A9590}" type="pres">
      <dgm:prSet presAssocID="{25D63D71-E27E-2841-8686-8AFCDC06F37E}" presName="img" presStyleLbl="fgImgPlace1" presStyleIdx="2" presStyleCnt="3" custScaleX="94254" custScaleY="12845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pt>
    <dgm:pt modelId="{4A30D864-61FE-054E-A101-6378CC223102}" type="pres">
      <dgm:prSet presAssocID="{25D63D71-E27E-2841-8686-8AFCDC06F37E}" presName="text" presStyleLbl="node1" presStyleIdx="2" presStyleCnt="3">
        <dgm:presLayoutVars>
          <dgm:bulletEnabled val="1"/>
        </dgm:presLayoutVars>
      </dgm:prSet>
      <dgm:spPr/>
    </dgm:pt>
  </dgm:ptLst>
  <dgm:cxnLst>
    <dgm:cxn modelId="{32A1ED00-ABB0-5743-9977-8D0FC4D31B38}" type="presOf" srcId="{25D63D71-E27E-2841-8686-8AFCDC06F37E}" destId="{4B79CC42-C8E4-6444-BCF2-E6F343BAF546}" srcOrd="0" destOrd="0" presId="urn:microsoft.com/office/officeart/2005/8/layout/vList4"/>
    <dgm:cxn modelId="{7062D40C-6BEF-2B43-8234-3D38125F6BED}" type="presOf" srcId="{25D63D71-E27E-2841-8686-8AFCDC06F37E}" destId="{4A30D864-61FE-054E-A101-6378CC223102}" srcOrd="1" destOrd="0" presId="urn:microsoft.com/office/officeart/2005/8/layout/vList4"/>
    <dgm:cxn modelId="{F4E47F1C-ED41-9B44-ACEB-9949D9C464E9}" type="presOf" srcId="{FE688C20-3462-6E41-9686-EF645EF1D143}" destId="{0EDF113B-5552-354E-AE75-40E3AE1B4331}" srcOrd="0" destOrd="3" presId="urn:microsoft.com/office/officeart/2005/8/layout/vList4"/>
    <dgm:cxn modelId="{A01AE721-B5FE-4743-9381-59CF10092B90}" type="presOf" srcId="{7ECA6D7A-1774-C340-A46E-E57B83FCEE1B}" destId="{DE51C3FF-D936-2049-BCFB-8E982014E0A1}" srcOrd="0" destOrd="1" presId="urn:microsoft.com/office/officeart/2005/8/layout/vList4"/>
    <dgm:cxn modelId="{65CA7C23-BBD4-3F4D-8B59-1B836DD49398}" type="presOf" srcId="{59D6C639-321A-5F4E-9F38-CFE3BA7E63C5}" destId="{0EDF113B-5552-354E-AE75-40E3AE1B4331}" srcOrd="0" destOrd="1" presId="urn:microsoft.com/office/officeart/2005/8/layout/vList4"/>
    <dgm:cxn modelId="{1D679645-7A02-184E-A510-978A49759854}" srcId="{832898AE-40A7-184B-9406-41687D5E24A0}" destId="{FE688C20-3462-6E41-9686-EF645EF1D143}" srcOrd="2" destOrd="0" parTransId="{0CAF88AF-4749-D442-BFB1-B5BB723DC08F}" sibTransId="{5DA55E5C-47F9-4845-86E2-1BDAE7111F30}"/>
    <dgm:cxn modelId="{FD069847-5F61-894B-B117-14995D4A6BD6}" type="presOf" srcId="{832898AE-40A7-184B-9406-41687D5E24A0}" destId="{B44098C1-F619-B649-AB1D-8F9ACF065937}" srcOrd="1" destOrd="0" presId="urn:microsoft.com/office/officeart/2005/8/layout/vList4"/>
    <dgm:cxn modelId="{6284714A-77DC-F94C-BE04-BD5F5EED9812}" type="presOf" srcId="{2EE73184-E5CF-5E46-BC2F-05CFE24F5352}" destId="{B27D7DE7-DB18-B94C-AB38-923CCE0B87DC}" srcOrd="1" destOrd="0" presId="urn:microsoft.com/office/officeart/2005/8/layout/vList4"/>
    <dgm:cxn modelId="{1EAAEE50-ABA7-D244-AB95-83FA87980F76}" srcId="{D6794471-6836-3D4A-91B4-291974F3F7AE}" destId="{2EE73184-E5CF-5E46-BC2F-05CFE24F5352}" srcOrd="1" destOrd="0" parTransId="{2E76FFD8-5306-D74C-B703-0650F03E8836}" sibTransId="{01014F57-CC2B-F547-B4B4-CAD03798EEC7}"/>
    <dgm:cxn modelId="{561E445A-963D-EA4B-BAD0-5260B7B68475}" type="presOf" srcId="{D6794471-6836-3D4A-91B4-291974F3F7AE}" destId="{F6065B85-0960-484B-B210-12E3AF389C43}" srcOrd="0" destOrd="0" presId="urn:microsoft.com/office/officeart/2005/8/layout/vList4"/>
    <dgm:cxn modelId="{C3C68466-1859-6247-97DD-6199517271FE}" type="presOf" srcId="{BD8B9DD6-65F4-9249-B87C-0EA211BE724C}" destId="{0EDF113B-5552-354E-AE75-40E3AE1B4331}" srcOrd="0" destOrd="2" presId="urn:microsoft.com/office/officeart/2005/8/layout/vList4"/>
    <dgm:cxn modelId="{729E036B-4917-5147-91C0-9CC095F2C2E4}" type="presOf" srcId="{B8BD625E-4807-2347-A43A-392FA06FCCA9}" destId="{DE51C3FF-D936-2049-BCFB-8E982014E0A1}" srcOrd="0" destOrd="2" presId="urn:microsoft.com/office/officeart/2005/8/layout/vList4"/>
    <dgm:cxn modelId="{DA6A2677-6531-DA41-A042-730C80FDD98D}" srcId="{D6794471-6836-3D4A-91B4-291974F3F7AE}" destId="{25D63D71-E27E-2841-8686-8AFCDC06F37E}" srcOrd="2" destOrd="0" parTransId="{03089CC7-324E-1A45-831D-AAF842974107}" sibTransId="{DA86B2C5-8D15-A140-9F8C-A5224C059AB3}"/>
    <dgm:cxn modelId="{7076A07C-A489-B14A-B238-1A699FEE4231}" srcId="{832898AE-40A7-184B-9406-41687D5E24A0}" destId="{59D6C639-321A-5F4E-9F38-CFE3BA7E63C5}" srcOrd="0" destOrd="0" parTransId="{B9F092A9-E973-024E-94FF-5A3169D1EB80}" sibTransId="{E403FC43-0C8E-4F48-964B-5D29DA517B99}"/>
    <dgm:cxn modelId="{A3BAC193-B970-744C-96C4-C028ABCAE844}" srcId="{D6794471-6836-3D4A-91B4-291974F3F7AE}" destId="{832898AE-40A7-184B-9406-41687D5E24A0}" srcOrd="0" destOrd="0" parTransId="{2D5A37C1-851A-8448-918E-669B85D6EE1D}" sibTransId="{966CD142-E0F6-8748-900D-224469C029AD}"/>
    <dgm:cxn modelId="{AF67D6AB-83F5-0A49-A4D3-B7BE4B259A38}" type="presOf" srcId="{59D6C639-321A-5F4E-9F38-CFE3BA7E63C5}" destId="{B44098C1-F619-B649-AB1D-8F9ACF065937}" srcOrd="1" destOrd="1" presId="urn:microsoft.com/office/officeart/2005/8/layout/vList4"/>
    <dgm:cxn modelId="{F2B226BB-89C7-4245-AC5B-95011A15999F}" srcId="{2EE73184-E5CF-5E46-BC2F-05CFE24F5352}" destId="{7ECA6D7A-1774-C340-A46E-E57B83FCEE1B}" srcOrd="0" destOrd="0" parTransId="{4431910A-B05C-0E43-AD61-1EA8DDDCD178}" sibTransId="{6E8134A6-8A84-D04C-AA25-87D4684E09C6}"/>
    <dgm:cxn modelId="{AB98CEBE-77AA-6742-9424-3D05464445EA}" type="presOf" srcId="{2EE73184-E5CF-5E46-BC2F-05CFE24F5352}" destId="{DE51C3FF-D936-2049-BCFB-8E982014E0A1}" srcOrd="0" destOrd="0" presId="urn:microsoft.com/office/officeart/2005/8/layout/vList4"/>
    <dgm:cxn modelId="{2CC38AC0-7407-0543-81F1-CD2CD622AF3A}" type="presOf" srcId="{832898AE-40A7-184B-9406-41687D5E24A0}" destId="{0EDF113B-5552-354E-AE75-40E3AE1B4331}" srcOrd="0" destOrd="0" presId="urn:microsoft.com/office/officeart/2005/8/layout/vList4"/>
    <dgm:cxn modelId="{1792D3C4-76A3-D84B-AD3F-39CFB7597C7B}" srcId="{832898AE-40A7-184B-9406-41687D5E24A0}" destId="{BD8B9DD6-65F4-9249-B87C-0EA211BE724C}" srcOrd="1" destOrd="0" parTransId="{46134837-BBB0-5F4C-B661-768DC70311F3}" sibTransId="{2F054E64-2188-774A-BED0-5AB9F0355AA1}"/>
    <dgm:cxn modelId="{94497FC5-2E7C-3A44-A58A-8D28E16A2A24}" type="presOf" srcId="{FE688C20-3462-6E41-9686-EF645EF1D143}" destId="{B44098C1-F619-B649-AB1D-8F9ACF065937}" srcOrd="1" destOrd="3" presId="urn:microsoft.com/office/officeart/2005/8/layout/vList4"/>
    <dgm:cxn modelId="{717C52CB-8E21-4544-A826-93059412B66C}" type="presOf" srcId="{BD8B9DD6-65F4-9249-B87C-0EA211BE724C}" destId="{B44098C1-F619-B649-AB1D-8F9ACF065937}" srcOrd="1" destOrd="2" presId="urn:microsoft.com/office/officeart/2005/8/layout/vList4"/>
    <dgm:cxn modelId="{0C5CDBCB-DA31-864B-9A74-FE07911FAB62}" type="presOf" srcId="{7ECA6D7A-1774-C340-A46E-E57B83FCEE1B}" destId="{B27D7DE7-DB18-B94C-AB38-923CCE0B87DC}" srcOrd="1" destOrd="1" presId="urn:microsoft.com/office/officeart/2005/8/layout/vList4"/>
    <dgm:cxn modelId="{BEB518CD-1C2F-8E42-8A1D-B9D4ADC408EA}" type="presOf" srcId="{B8BD625E-4807-2347-A43A-392FA06FCCA9}" destId="{B27D7DE7-DB18-B94C-AB38-923CCE0B87DC}" srcOrd="1" destOrd="2" presId="urn:microsoft.com/office/officeart/2005/8/layout/vList4"/>
    <dgm:cxn modelId="{39AD82E9-708B-A042-BA53-63B3734D303A}" srcId="{2EE73184-E5CF-5E46-BC2F-05CFE24F5352}" destId="{B8BD625E-4807-2347-A43A-392FA06FCCA9}" srcOrd="1" destOrd="0" parTransId="{0188E91B-F99B-1F4B-99BC-9CC1E4BEB3E5}" sibTransId="{BFF1E507-93D5-F84A-9233-442A6B53C84B}"/>
    <dgm:cxn modelId="{1FC69527-BBAE-4248-9F1E-3AC54A0BE217}" type="presParOf" srcId="{F6065B85-0960-484B-B210-12E3AF389C43}" destId="{E9202358-A3C2-5C4E-A198-D075091ECFC1}" srcOrd="0" destOrd="0" presId="urn:microsoft.com/office/officeart/2005/8/layout/vList4"/>
    <dgm:cxn modelId="{BF0F86CC-5194-2844-8E1F-58996A142291}" type="presParOf" srcId="{E9202358-A3C2-5C4E-A198-D075091ECFC1}" destId="{0EDF113B-5552-354E-AE75-40E3AE1B4331}" srcOrd="0" destOrd="0" presId="urn:microsoft.com/office/officeart/2005/8/layout/vList4"/>
    <dgm:cxn modelId="{D1CF5974-31E8-7145-ABEE-4D615768EF45}" type="presParOf" srcId="{E9202358-A3C2-5C4E-A198-D075091ECFC1}" destId="{05910972-8591-CD40-A29B-1952660341D9}" srcOrd="1" destOrd="0" presId="urn:microsoft.com/office/officeart/2005/8/layout/vList4"/>
    <dgm:cxn modelId="{CE6D1ADB-81ED-F447-8BEA-F27AADC79FB9}" type="presParOf" srcId="{E9202358-A3C2-5C4E-A198-D075091ECFC1}" destId="{B44098C1-F619-B649-AB1D-8F9ACF065937}" srcOrd="2" destOrd="0" presId="urn:microsoft.com/office/officeart/2005/8/layout/vList4"/>
    <dgm:cxn modelId="{EA3F3A68-3C3D-7A4A-AA63-DAA8FA96D655}" type="presParOf" srcId="{F6065B85-0960-484B-B210-12E3AF389C43}" destId="{AA837F92-4EE1-9D43-83AA-6BA831AEB96C}" srcOrd="1" destOrd="0" presId="urn:microsoft.com/office/officeart/2005/8/layout/vList4"/>
    <dgm:cxn modelId="{FE248749-D7CB-D645-A321-2148309EC317}" type="presParOf" srcId="{F6065B85-0960-484B-B210-12E3AF389C43}" destId="{BB33E8B8-8D27-194E-AD04-357D40102443}" srcOrd="2" destOrd="0" presId="urn:microsoft.com/office/officeart/2005/8/layout/vList4"/>
    <dgm:cxn modelId="{91ADE1C2-98E6-0B4C-A9A0-5EE4833CAC2C}" type="presParOf" srcId="{BB33E8B8-8D27-194E-AD04-357D40102443}" destId="{DE51C3FF-D936-2049-BCFB-8E982014E0A1}" srcOrd="0" destOrd="0" presId="urn:microsoft.com/office/officeart/2005/8/layout/vList4"/>
    <dgm:cxn modelId="{C18E0ED7-BBC8-3247-8A31-FDCFCBE611AA}" type="presParOf" srcId="{BB33E8B8-8D27-194E-AD04-357D40102443}" destId="{8A04EB5A-B13E-5D4C-A824-17692B2D4E69}" srcOrd="1" destOrd="0" presId="urn:microsoft.com/office/officeart/2005/8/layout/vList4"/>
    <dgm:cxn modelId="{B65A852C-0ED9-814D-9DBA-936C43DD885E}" type="presParOf" srcId="{BB33E8B8-8D27-194E-AD04-357D40102443}" destId="{B27D7DE7-DB18-B94C-AB38-923CCE0B87DC}" srcOrd="2" destOrd="0" presId="urn:microsoft.com/office/officeart/2005/8/layout/vList4"/>
    <dgm:cxn modelId="{9CBC3CD5-0E56-9B42-8EB6-3BE1486120C4}" type="presParOf" srcId="{F6065B85-0960-484B-B210-12E3AF389C43}" destId="{34F90413-24BB-FD4C-AA8F-57FB1255D043}" srcOrd="3" destOrd="0" presId="urn:microsoft.com/office/officeart/2005/8/layout/vList4"/>
    <dgm:cxn modelId="{E5F87DF2-1B08-1049-B585-4DC4885ABD41}" type="presParOf" srcId="{F6065B85-0960-484B-B210-12E3AF389C43}" destId="{7B307D36-FB2A-3441-850E-57CC926B9172}" srcOrd="4" destOrd="0" presId="urn:microsoft.com/office/officeart/2005/8/layout/vList4"/>
    <dgm:cxn modelId="{7BF3338B-F6CA-EE42-8227-A9CB23588A44}" type="presParOf" srcId="{7B307D36-FB2A-3441-850E-57CC926B9172}" destId="{4B79CC42-C8E4-6444-BCF2-E6F343BAF546}" srcOrd="0" destOrd="0" presId="urn:microsoft.com/office/officeart/2005/8/layout/vList4"/>
    <dgm:cxn modelId="{B35677C0-DDBE-B049-81BE-FF161533DD2D}" type="presParOf" srcId="{7B307D36-FB2A-3441-850E-57CC926B9172}" destId="{E6B6EAC0-C8FA-FD4F-B8EC-6F3DB15A9590}" srcOrd="1" destOrd="0" presId="urn:microsoft.com/office/officeart/2005/8/layout/vList4"/>
    <dgm:cxn modelId="{0F26CEE9-6DAD-9042-B5A8-2DEA38072544}" type="presParOf" srcId="{7B307D36-FB2A-3441-850E-57CC926B9172}" destId="{4A30D864-61FE-054E-A101-6378CC22310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8CEA6-159D-4FF3-B906-4954C4E72A2E}"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de-DE"/>
        </a:p>
      </dgm:t>
    </dgm:pt>
    <dgm:pt modelId="{8716FA4F-C9DB-4D9E-B6BB-6D669FC166A5}">
      <dgm:prSet phldrT="[Text]"/>
      <dgm:spPr/>
      <dgm:t>
        <a:bodyPr/>
        <a:lstStyle/>
        <a:p>
          <a:r>
            <a:rPr lang="de-DE">
              <a:latin typeface="WsC Grundschrift" pitchFamily="2" charset="0"/>
            </a:rPr>
            <a:t>Einnahmen</a:t>
          </a:r>
          <a:endParaRPr lang="de-DE" dirty="0">
            <a:latin typeface="WsC Grundschrift" pitchFamily="2" charset="0"/>
          </a:endParaRPr>
        </a:p>
      </dgm:t>
    </dgm:pt>
    <dgm:pt modelId="{0007626A-DD86-4E51-A449-70E69E9F2848}" type="parTrans" cxnId="{C0A206BD-BA33-4FE6-A732-B57A186AA063}">
      <dgm:prSet/>
      <dgm:spPr/>
      <dgm:t>
        <a:bodyPr/>
        <a:lstStyle/>
        <a:p>
          <a:endParaRPr lang="de-DE"/>
        </a:p>
      </dgm:t>
    </dgm:pt>
    <dgm:pt modelId="{A820631B-5642-4173-BB13-B2729284040C}" type="sibTrans" cxnId="{C0A206BD-BA33-4FE6-A732-B57A186AA063}">
      <dgm:prSet/>
      <dgm:spPr/>
      <dgm:t>
        <a:bodyPr/>
        <a:lstStyle/>
        <a:p>
          <a:endParaRPr lang="de-DE"/>
        </a:p>
      </dgm:t>
    </dgm:pt>
    <dgm:pt modelId="{AA6593E1-BF5E-4AE3-B517-BED2BE7350D0}">
      <dgm:prSet phldrT="[Text]" custT="1"/>
      <dgm:spPr/>
      <dgm:t>
        <a:bodyPr/>
        <a:lstStyle/>
        <a:p>
          <a:r>
            <a:rPr lang="de-DE" sz="2000">
              <a:latin typeface="WsC Grundschrift" pitchFamily="2" charset="0"/>
            </a:rPr>
            <a:t>Gehalt für AG-Teilnahme:      </a:t>
          </a:r>
        </a:p>
        <a:p>
          <a:r>
            <a:rPr lang="de-DE" sz="2000">
              <a:latin typeface="WsC Grundschrift" pitchFamily="2" charset="0"/>
            </a:rPr>
            <a:t>100 €</a:t>
          </a:r>
          <a:endParaRPr lang="de-DE" sz="2000" dirty="0">
            <a:latin typeface="WsC Grundschrift" pitchFamily="2" charset="0"/>
          </a:endParaRPr>
        </a:p>
      </dgm:t>
    </dgm:pt>
    <dgm:pt modelId="{FE2C5392-0A25-457F-A8B9-ABEC6B619F31}" type="parTrans" cxnId="{22EB8A75-4F69-41ED-A265-7052599625B2}">
      <dgm:prSet/>
      <dgm:spPr/>
      <dgm:t>
        <a:bodyPr/>
        <a:lstStyle/>
        <a:p>
          <a:endParaRPr lang="de-DE"/>
        </a:p>
      </dgm:t>
    </dgm:pt>
    <dgm:pt modelId="{D1819F3B-8B0C-4DCC-BE1C-D17D2E35E7BB}" type="sibTrans" cxnId="{22EB8A75-4F69-41ED-A265-7052599625B2}">
      <dgm:prSet/>
      <dgm:spPr/>
      <dgm:t>
        <a:bodyPr/>
        <a:lstStyle/>
        <a:p>
          <a:endParaRPr lang="de-DE"/>
        </a:p>
      </dgm:t>
    </dgm:pt>
    <dgm:pt modelId="{11B47977-A823-4F6A-BC8B-EC57878B0BE6}">
      <dgm:prSet phldrT="[Text]"/>
      <dgm:spPr/>
      <dgm:t>
        <a:bodyPr/>
        <a:lstStyle/>
        <a:p>
          <a:r>
            <a:rPr lang="de-DE">
              <a:latin typeface="WsC Grundschrift" pitchFamily="2" charset="0"/>
            </a:rPr>
            <a:t>feste Ausgaben</a:t>
          </a:r>
          <a:endParaRPr lang="de-DE" dirty="0">
            <a:latin typeface="WsC Grundschrift" pitchFamily="2" charset="0"/>
          </a:endParaRPr>
        </a:p>
      </dgm:t>
    </dgm:pt>
    <dgm:pt modelId="{5AD7F58F-5996-43CC-8C57-51978C6C2A6B}" type="parTrans" cxnId="{1152949C-B027-4A8D-BB80-47E4B83A65BC}">
      <dgm:prSet/>
      <dgm:spPr/>
      <dgm:t>
        <a:bodyPr/>
        <a:lstStyle/>
        <a:p>
          <a:endParaRPr lang="de-DE"/>
        </a:p>
      </dgm:t>
    </dgm:pt>
    <dgm:pt modelId="{A998106B-826F-4ADA-9532-D24DDBB22FCF}" type="sibTrans" cxnId="{1152949C-B027-4A8D-BB80-47E4B83A65BC}">
      <dgm:prSet/>
      <dgm:spPr/>
      <dgm:t>
        <a:bodyPr/>
        <a:lstStyle/>
        <a:p>
          <a:endParaRPr lang="de-DE"/>
        </a:p>
      </dgm:t>
    </dgm:pt>
    <dgm:pt modelId="{3FE30FEC-E11C-4ADF-9F18-EB748E0E6B98}">
      <dgm:prSet phldrT="[Text]" custT="1"/>
      <dgm:spPr/>
      <dgm:t>
        <a:bodyPr/>
        <a:lstStyle/>
        <a:p>
          <a:r>
            <a:rPr lang="de-DE" sz="2000" dirty="0">
              <a:latin typeface="WsC Grundschrift" pitchFamily="2" charset="0"/>
            </a:rPr>
            <a:t>Miete Tisch:      </a:t>
          </a:r>
        </a:p>
        <a:p>
          <a:r>
            <a:rPr lang="de-DE" sz="2000">
              <a:latin typeface="WsC Grundschrift" pitchFamily="2" charset="0"/>
            </a:rPr>
            <a:t>75 </a:t>
          </a:r>
          <a:r>
            <a:rPr lang="de-DE" sz="2000" dirty="0">
              <a:latin typeface="WsC Grundschrift" pitchFamily="2" charset="0"/>
            </a:rPr>
            <a:t>€</a:t>
          </a:r>
        </a:p>
      </dgm:t>
    </dgm:pt>
    <dgm:pt modelId="{8F57B83F-C5FA-4167-BC27-7C1423E8EF08}" type="parTrans" cxnId="{06ED6C75-5B3F-47C4-98C2-E692A5512DE0}">
      <dgm:prSet/>
      <dgm:spPr/>
      <dgm:t>
        <a:bodyPr/>
        <a:lstStyle/>
        <a:p>
          <a:endParaRPr lang="de-DE"/>
        </a:p>
      </dgm:t>
    </dgm:pt>
    <dgm:pt modelId="{EA13A2C5-0DA4-4531-B54E-9B2E541E1F25}" type="sibTrans" cxnId="{06ED6C75-5B3F-47C4-98C2-E692A5512DE0}">
      <dgm:prSet/>
      <dgm:spPr/>
      <dgm:t>
        <a:bodyPr/>
        <a:lstStyle/>
        <a:p>
          <a:endParaRPr lang="de-DE"/>
        </a:p>
      </dgm:t>
    </dgm:pt>
    <dgm:pt modelId="{72C7CC2F-A025-4342-899C-E410A08F5EBC}">
      <dgm:prSet custT="1"/>
      <dgm:spPr/>
      <dgm:t>
        <a:bodyPr/>
        <a:lstStyle/>
        <a:p>
          <a:r>
            <a:rPr lang="de-DE" sz="2000">
              <a:latin typeface="WsC Grundschrift" pitchFamily="2" charset="0"/>
            </a:rPr>
            <a:t>Wocheneinkauf: </a:t>
          </a:r>
        </a:p>
        <a:p>
          <a:r>
            <a:rPr lang="de-DE" sz="2000">
              <a:latin typeface="WsC Grundschrift" pitchFamily="2" charset="0"/>
            </a:rPr>
            <a:t>etwa 10 €</a:t>
          </a:r>
          <a:endParaRPr lang="de-DE" sz="2000" dirty="0">
            <a:latin typeface="WsC Grundschrift" pitchFamily="2" charset="0"/>
          </a:endParaRPr>
        </a:p>
      </dgm:t>
    </dgm:pt>
    <dgm:pt modelId="{93E2A6A0-27CC-484D-8879-0B09DE4F69B5}" type="parTrans" cxnId="{A758E6CF-1346-488F-9850-8BA3BA0B7AFD}">
      <dgm:prSet/>
      <dgm:spPr/>
      <dgm:t>
        <a:bodyPr/>
        <a:lstStyle/>
        <a:p>
          <a:endParaRPr lang="de-DE"/>
        </a:p>
      </dgm:t>
    </dgm:pt>
    <dgm:pt modelId="{31ECD826-2D85-4781-B574-2F26ABFC1D93}" type="sibTrans" cxnId="{A758E6CF-1346-488F-9850-8BA3BA0B7AFD}">
      <dgm:prSet/>
      <dgm:spPr/>
      <dgm:t>
        <a:bodyPr/>
        <a:lstStyle/>
        <a:p>
          <a:endParaRPr lang="de-DE"/>
        </a:p>
      </dgm:t>
    </dgm:pt>
    <dgm:pt modelId="{4B74E347-4D21-47FA-B003-30900B89F227}">
      <dgm:prSet custT="1"/>
      <dgm:spPr/>
      <dgm:t>
        <a:bodyPr/>
        <a:lstStyle/>
        <a:p>
          <a:r>
            <a:rPr lang="de-DE" sz="2000">
              <a:latin typeface="WsC Grundschrift" pitchFamily="2" charset="0"/>
            </a:rPr>
            <a:t>Bonus-Aufgabe: </a:t>
          </a:r>
        </a:p>
        <a:p>
          <a:r>
            <a:rPr lang="de-DE" sz="2000">
              <a:latin typeface="WsC Grundschrift" pitchFamily="2" charset="0"/>
            </a:rPr>
            <a:t>10 € pro Aufgabe</a:t>
          </a:r>
          <a:endParaRPr lang="de-DE" sz="2000" dirty="0">
            <a:latin typeface="WsC Grundschrift" pitchFamily="2" charset="0"/>
          </a:endParaRPr>
        </a:p>
      </dgm:t>
    </dgm:pt>
    <dgm:pt modelId="{07EB3DC5-F23E-433D-8423-774553B48BE9}" type="parTrans" cxnId="{E16941BF-B240-4A33-8E0D-9678790C9239}">
      <dgm:prSet/>
      <dgm:spPr/>
      <dgm:t>
        <a:bodyPr/>
        <a:lstStyle/>
        <a:p>
          <a:endParaRPr lang="de-DE"/>
        </a:p>
      </dgm:t>
    </dgm:pt>
    <dgm:pt modelId="{DF1F77BD-AC4F-45FD-B3C3-497AD03AA348}" type="sibTrans" cxnId="{E16941BF-B240-4A33-8E0D-9678790C9239}">
      <dgm:prSet/>
      <dgm:spPr/>
      <dgm:t>
        <a:bodyPr/>
        <a:lstStyle/>
        <a:p>
          <a:endParaRPr lang="de-DE"/>
        </a:p>
      </dgm:t>
    </dgm:pt>
    <dgm:pt modelId="{AEBBE5A0-DBB7-0142-A27E-F315BE830A80}" type="pres">
      <dgm:prSet presAssocID="{92B8CEA6-159D-4FF3-B906-4954C4E72A2E}" presName="theList" presStyleCnt="0">
        <dgm:presLayoutVars>
          <dgm:dir/>
          <dgm:animLvl val="lvl"/>
          <dgm:resizeHandles val="exact"/>
        </dgm:presLayoutVars>
      </dgm:prSet>
      <dgm:spPr/>
    </dgm:pt>
    <dgm:pt modelId="{27334722-AC0C-9548-A6C0-B4A759026390}" type="pres">
      <dgm:prSet presAssocID="{8716FA4F-C9DB-4D9E-B6BB-6D669FC166A5}" presName="compNode" presStyleCnt="0"/>
      <dgm:spPr/>
    </dgm:pt>
    <dgm:pt modelId="{A0E1E4B4-70EB-1D40-8CE7-C70DB2671345}" type="pres">
      <dgm:prSet presAssocID="{8716FA4F-C9DB-4D9E-B6BB-6D669FC166A5}" presName="aNode" presStyleLbl="bgShp" presStyleIdx="0" presStyleCnt="2"/>
      <dgm:spPr/>
    </dgm:pt>
    <dgm:pt modelId="{3EEEA10C-A813-6540-B3B9-DB7686A72DB4}" type="pres">
      <dgm:prSet presAssocID="{8716FA4F-C9DB-4D9E-B6BB-6D669FC166A5}" presName="textNode" presStyleLbl="bgShp" presStyleIdx="0" presStyleCnt="2"/>
      <dgm:spPr/>
    </dgm:pt>
    <dgm:pt modelId="{CC241CD5-F507-6940-81B8-FCDDD91CE872}" type="pres">
      <dgm:prSet presAssocID="{8716FA4F-C9DB-4D9E-B6BB-6D669FC166A5}" presName="compChildNode" presStyleCnt="0"/>
      <dgm:spPr/>
    </dgm:pt>
    <dgm:pt modelId="{3AF5A54D-88BC-4741-A267-06FA73A890EE}" type="pres">
      <dgm:prSet presAssocID="{8716FA4F-C9DB-4D9E-B6BB-6D669FC166A5}" presName="theInnerList" presStyleCnt="0"/>
      <dgm:spPr/>
    </dgm:pt>
    <dgm:pt modelId="{CFC6B131-7804-424A-9290-F9CB799470D4}" type="pres">
      <dgm:prSet presAssocID="{AA6593E1-BF5E-4AE3-B517-BED2BE7350D0}" presName="childNode" presStyleLbl="node1" presStyleIdx="0" presStyleCnt="4">
        <dgm:presLayoutVars>
          <dgm:bulletEnabled val="1"/>
        </dgm:presLayoutVars>
      </dgm:prSet>
      <dgm:spPr/>
    </dgm:pt>
    <dgm:pt modelId="{FD835C1F-1CFC-2A41-92E1-A1D0DE88F0E6}" type="pres">
      <dgm:prSet presAssocID="{AA6593E1-BF5E-4AE3-B517-BED2BE7350D0}" presName="aSpace2" presStyleCnt="0"/>
      <dgm:spPr/>
    </dgm:pt>
    <dgm:pt modelId="{98ACBE39-C7C0-8E46-8C58-4B586A95CA6F}" type="pres">
      <dgm:prSet presAssocID="{4B74E347-4D21-47FA-B003-30900B89F227}" presName="childNode" presStyleLbl="node1" presStyleIdx="1" presStyleCnt="4">
        <dgm:presLayoutVars>
          <dgm:bulletEnabled val="1"/>
        </dgm:presLayoutVars>
      </dgm:prSet>
      <dgm:spPr/>
    </dgm:pt>
    <dgm:pt modelId="{D5EA178D-C0F7-9748-B024-605C043A2947}" type="pres">
      <dgm:prSet presAssocID="{8716FA4F-C9DB-4D9E-B6BB-6D669FC166A5}" presName="aSpace" presStyleCnt="0"/>
      <dgm:spPr/>
    </dgm:pt>
    <dgm:pt modelId="{D9674FBE-04FB-5E4F-AB50-96C755E06B01}" type="pres">
      <dgm:prSet presAssocID="{11B47977-A823-4F6A-BC8B-EC57878B0BE6}" presName="compNode" presStyleCnt="0"/>
      <dgm:spPr/>
    </dgm:pt>
    <dgm:pt modelId="{3C02870A-BDEA-3742-941E-15D891E4BFAA}" type="pres">
      <dgm:prSet presAssocID="{11B47977-A823-4F6A-BC8B-EC57878B0BE6}" presName="aNode" presStyleLbl="bgShp" presStyleIdx="1" presStyleCnt="2"/>
      <dgm:spPr/>
    </dgm:pt>
    <dgm:pt modelId="{75CC23F0-6656-394C-B7B3-B7A3BC439655}" type="pres">
      <dgm:prSet presAssocID="{11B47977-A823-4F6A-BC8B-EC57878B0BE6}" presName="textNode" presStyleLbl="bgShp" presStyleIdx="1" presStyleCnt="2"/>
      <dgm:spPr/>
    </dgm:pt>
    <dgm:pt modelId="{5F6D4A73-7C43-1348-B862-26EE3339BF03}" type="pres">
      <dgm:prSet presAssocID="{11B47977-A823-4F6A-BC8B-EC57878B0BE6}" presName="compChildNode" presStyleCnt="0"/>
      <dgm:spPr/>
    </dgm:pt>
    <dgm:pt modelId="{C57DB619-95B8-864E-87BD-AC0DCCCB72B9}" type="pres">
      <dgm:prSet presAssocID="{11B47977-A823-4F6A-BC8B-EC57878B0BE6}" presName="theInnerList" presStyleCnt="0"/>
      <dgm:spPr/>
    </dgm:pt>
    <dgm:pt modelId="{80C34755-A21D-234E-8B1F-63F00826892E}" type="pres">
      <dgm:prSet presAssocID="{3FE30FEC-E11C-4ADF-9F18-EB748E0E6B98}" presName="childNode" presStyleLbl="node1" presStyleIdx="2" presStyleCnt="4">
        <dgm:presLayoutVars>
          <dgm:bulletEnabled val="1"/>
        </dgm:presLayoutVars>
      </dgm:prSet>
      <dgm:spPr/>
    </dgm:pt>
    <dgm:pt modelId="{305AA092-476C-B94A-82C1-B862A6FE98E6}" type="pres">
      <dgm:prSet presAssocID="{3FE30FEC-E11C-4ADF-9F18-EB748E0E6B98}" presName="aSpace2" presStyleCnt="0"/>
      <dgm:spPr/>
    </dgm:pt>
    <dgm:pt modelId="{0215CFFD-0E5A-6C46-90AB-DCD95349C958}" type="pres">
      <dgm:prSet presAssocID="{72C7CC2F-A025-4342-899C-E410A08F5EBC}" presName="childNode" presStyleLbl="node1" presStyleIdx="3" presStyleCnt="4">
        <dgm:presLayoutVars>
          <dgm:bulletEnabled val="1"/>
        </dgm:presLayoutVars>
      </dgm:prSet>
      <dgm:spPr/>
    </dgm:pt>
  </dgm:ptLst>
  <dgm:cxnLst>
    <dgm:cxn modelId="{B05DF20C-30A9-9A4F-B473-4DDF7CB9173C}" type="presOf" srcId="{92B8CEA6-159D-4FF3-B906-4954C4E72A2E}" destId="{AEBBE5A0-DBB7-0142-A27E-F315BE830A80}" srcOrd="0" destOrd="0" presId="urn:microsoft.com/office/officeart/2005/8/layout/lProcess2"/>
    <dgm:cxn modelId="{BDA69D18-DE91-1147-9A46-916C712BE21F}" type="presOf" srcId="{8716FA4F-C9DB-4D9E-B6BB-6D669FC166A5}" destId="{3EEEA10C-A813-6540-B3B9-DB7686A72DB4}" srcOrd="1" destOrd="0" presId="urn:microsoft.com/office/officeart/2005/8/layout/lProcess2"/>
    <dgm:cxn modelId="{B0A5FD6F-DF15-3647-BD9D-CE571BF6DCAE}" type="presOf" srcId="{11B47977-A823-4F6A-BC8B-EC57878B0BE6}" destId="{75CC23F0-6656-394C-B7B3-B7A3BC439655}" srcOrd="1" destOrd="0" presId="urn:microsoft.com/office/officeart/2005/8/layout/lProcess2"/>
    <dgm:cxn modelId="{06ED6C75-5B3F-47C4-98C2-E692A5512DE0}" srcId="{11B47977-A823-4F6A-BC8B-EC57878B0BE6}" destId="{3FE30FEC-E11C-4ADF-9F18-EB748E0E6B98}" srcOrd="0" destOrd="0" parTransId="{8F57B83F-C5FA-4167-BC27-7C1423E8EF08}" sibTransId="{EA13A2C5-0DA4-4531-B54E-9B2E541E1F25}"/>
    <dgm:cxn modelId="{22EB8A75-4F69-41ED-A265-7052599625B2}" srcId="{8716FA4F-C9DB-4D9E-B6BB-6D669FC166A5}" destId="{AA6593E1-BF5E-4AE3-B517-BED2BE7350D0}" srcOrd="0" destOrd="0" parTransId="{FE2C5392-0A25-457F-A8B9-ABEC6B619F31}" sibTransId="{D1819F3B-8B0C-4DCC-BE1C-D17D2E35E7BB}"/>
    <dgm:cxn modelId="{1C69187F-E9F8-344C-A49A-4D1EA851C19B}" type="presOf" srcId="{4B74E347-4D21-47FA-B003-30900B89F227}" destId="{98ACBE39-C7C0-8E46-8C58-4B586A95CA6F}" srcOrd="0" destOrd="0" presId="urn:microsoft.com/office/officeart/2005/8/layout/lProcess2"/>
    <dgm:cxn modelId="{FE731E8B-747C-1742-B76B-304579C394B6}" type="presOf" srcId="{72C7CC2F-A025-4342-899C-E410A08F5EBC}" destId="{0215CFFD-0E5A-6C46-90AB-DCD95349C958}" srcOrd="0" destOrd="0" presId="urn:microsoft.com/office/officeart/2005/8/layout/lProcess2"/>
    <dgm:cxn modelId="{1152949C-B027-4A8D-BB80-47E4B83A65BC}" srcId="{92B8CEA6-159D-4FF3-B906-4954C4E72A2E}" destId="{11B47977-A823-4F6A-BC8B-EC57878B0BE6}" srcOrd="1" destOrd="0" parTransId="{5AD7F58F-5996-43CC-8C57-51978C6C2A6B}" sibTransId="{A998106B-826F-4ADA-9532-D24DDBB22FCF}"/>
    <dgm:cxn modelId="{C0A206BD-BA33-4FE6-A732-B57A186AA063}" srcId="{92B8CEA6-159D-4FF3-B906-4954C4E72A2E}" destId="{8716FA4F-C9DB-4D9E-B6BB-6D669FC166A5}" srcOrd="0" destOrd="0" parTransId="{0007626A-DD86-4E51-A449-70E69E9F2848}" sibTransId="{A820631B-5642-4173-BB13-B2729284040C}"/>
    <dgm:cxn modelId="{E16941BF-B240-4A33-8E0D-9678790C9239}" srcId="{8716FA4F-C9DB-4D9E-B6BB-6D669FC166A5}" destId="{4B74E347-4D21-47FA-B003-30900B89F227}" srcOrd="1" destOrd="0" parTransId="{07EB3DC5-F23E-433D-8423-774553B48BE9}" sibTransId="{DF1F77BD-AC4F-45FD-B3C3-497AD03AA348}"/>
    <dgm:cxn modelId="{6C1A85C5-726F-904A-822C-7E3ACB70B1A0}" type="presOf" srcId="{8716FA4F-C9DB-4D9E-B6BB-6D669FC166A5}" destId="{A0E1E4B4-70EB-1D40-8CE7-C70DB2671345}" srcOrd="0" destOrd="0" presId="urn:microsoft.com/office/officeart/2005/8/layout/lProcess2"/>
    <dgm:cxn modelId="{A758E6CF-1346-488F-9850-8BA3BA0B7AFD}" srcId="{11B47977-A823-4F6A-BC8B-EC57878B0BE6}" destId="{72C7CC2F-A025-4342-899C-E410A08F5EBC}" srcOrd="1" destOrd="0" parTransId="{93E2A6A0-27CC-484D-8879-0B09DE4F69B5}" sibTransId="{31ECD826-2D85-4781-B574-2F26ABFC1D93}"/>
    <dgm:cxn modelId="{010E16D7-ECC2-FC4E-B52A-341253732696}" type="presOf" srcId="{3FE30FEC-E11C-4ADF-9F18-EB748E0E6B98}" destId="{80C34755-A21D-234E-8B1F-63F00826892E}" srcOrd="0" destOrd="0" presId="urn:microsoft.com/office/officeart/2005/8/layout/lProcess2"/>
    <dgm:cxn modelId="{321A1CE3-9737-A24D-8132-8DCA3FC618EE}" type="presOf" srcId="{11B47977-A823-4F6A-BC8B-EC57878B0BE6}" destId="{3C02870A-BDEA-3742-941E-15D891E4BFAA}" srcOrd="0" destOrd="0" presId="urn:microsoft.com/office/officeart/2005/8/layout/lProcess2"/>
    <dgm:cxn modelId="{64DE93EE-47D2-1840-854E-7C77E3016256}" type="presOf" srcId="{AA6593E1-BF5E-4AE3-B517-BED2BE7350D0}" destId="{CFC6B131-7804-424A-9290-F9CB799470D4}" srcOrd="0" destOrd="0" presId="urn:microsoft.com/office/officeart/2005/8/layout/lProcess2"/>
    <dgm:cxn modelId="{81BCC3E9-A9E6-BD4F-97F1-19B02D472CB5}" type="presParOf" srcId="{AEBBE5A0-DBB7-0142-A27E-F315BE830A80}" destId="{27334722-AC0C-9548-A6C0-B4A759026390}" srcOrd="0" destOrd="0" presId="urn:microsoft.com/office/officeart/2005/8/layout/lProcess2"/>
    <dgm:cxn modelId="{880FE383-9050-6943-8CF1-364BA24B7CB7}" type="presParOf" srcId="{27334722-AC0C-9548-A6C0-B4A759026390}" destId="{A0E1E4B4-70EB-1D40-8CE7-C70DB2671345}" srcOrd="0" destOrd="0" presId="urn:microsoft.com/office/officeart/2005/8/layout/lProcess2"/>
    <dgm:cxn modelId="{012E19F3-0AAE-FA48-B92A-255FA3F80841}" type="presParOf" srcId="{27334722-AC0C-9548-A6C0-B4A759026390}" destId="{3EEEA10C-A813-6540-B3B9-DB7686A72DB4}" srcOrd="1" destOrd="0" presId="urn:microsoft.com/office/officeart/2005/8/layout/lProcess2"/>
    <dgm:cxn modelId="{14D2FBDA-F5BE-FF40-9927-C8BE00C235A2}" type="presParOf" srcId="{27334722-AC0C-9548-A6C0-B4A759026390}" destId="{CC241CD5-F507-6940-81B8-FCDDD91CE872}" srcOrd="2" destOrd="0" presId="urn:microsoft.com/office/officeart/2005/8/layout/lProcess2"/>
    <dgm:cxn modelId="{A6CFCCB1-0097-C841-A735-7F1CDE900028}" type="presParOf" srcId="{CC241CD5-F507-6940-81B8-FCDDD91CE872}" destId="{3AF5A54D-88BC-4741-A267-06FA73A890EE}" srcOrd="0" destOrd="0" presId="urn:microsoft.com/office/officeart/2005/8/layout/lProcess2"/>
    <dgm:cxn modelId="{09098464-94DC-4E4D-840B-4D6D19DB6F38}" type="presParOf" srcId="{3AF5A54D-88BC-4741-A267-06FA73A890EE}" destId="{CFC6B131-7804-424A-9290-F9CB799470D4}" srcOrd="0" destOrd="0" presId="urn:microsoft.com/office/officeart/2005/8/layout/lProcess2"/>
    <dgm:cxn modelId="{55B83E1A-5283-1742-A2AB-C8E6A4FC568F}" type="presParOf" srcId="{3AF5A54D-88BC-4741-A267-06FA73A890EE}" destId="{FD835C1F-1CFC-2A41-92E1-A1D0DE88F0E6}" srcOrd="1" destOrd="0" presId="urn:microsoft.com/office/officeart/2005/8/layout/lProcess2"/>
    <dgm:cxn modelId="{95367756-B195-AC4F-879E-3E607BBCB648}" type="presParOf" srcId="{3AF5A54D-88BC-4741-A267-06FA73A890EE}" destId="{98ACBE39-C7C0-8E46-8C58-4B586A95CA6F}" srcOrd="2" destOrd="0" presId="urn:microsoft.com/office/officeart/2005/8/layout/lProcess2"/>
    <dgm:cxn modelId="{FD1EB9AA-FC0A-9747-9130-46520782384C}" type="presParOf" srcId="{AEBBE5A0-DBB7-0142-A27E-F315BE830A80}" destId="{D5EA178D-C0F7-9748-B024-605C043A2947}" srcOrd="1" destOrd="0" presId="urn:microsoft.com/office/officeart/2005/8/layout/lProcess2"/>
    <dgm:cxn modelId="{B17C05EE-9A9D-8045-A146-BDDE416CDC7E}" type="presParOf" srcId="{AEBBE5A0-DBB7-0142-A27E-F315BE830A80}" destId="{D9674FBE-04FB-5E4F-AB50-96C755E06B01}" srcOrd="2" destOrd="0" presId="urn:microsoft.com/office/officeart/2005/8/layout/lProcess2"/>
    <dgm:cxn modelId="{0A42B3FD-EFBB-704D-96BE-E12463FE180B}" type="presParOf" srcId="{D9674FBE-04FB-5E4F-AB50-96C755E06B01}" destId="{3C02870A-BDEA-3742-941E-15D891E4BFAA}" srcOrd="0" destOrd="0" presId="urn:microsoft.com/office/officeart/2005/8/layout/lProcess2"/>
    <dgm:cxn modelId="{045F5879-A4AA-874D-B075-2D9C21950421}" type="presParOf" srcId="{D9674FBE-04FB-5E4F-AB50-96C755E06B01}" destId="{75CC23F0-6656-394C-B7B3-B7A3BC439655}" srcOrd="1" destOrd="0" presId="urn:microsoft.com/office/officeart/2005/8/layout/lProcess2"/>
    <dgm:cxn modelId="{B8DA2379-9F81-4E40-A094-9A09325D02D1}" type="presParOf" srcId="{D9674FBE-04FB-5E4F-AB50-96C755E06B01}" destId="{5F6D4A73-7C43-1348-B862-26EE3339BF03}" srcOrd="2" destOrd="0" presId="urn:microsoft.com/office/officeart/2005/8/layout/lProcess2"/>
    <dgm:cxn modelId="{D765C2C9-7CB9-DF45-90BE-A5B57EA75535}" type="presParOf" srcId="{5F6D4A73-7C43-1348-B862-26EE3339BF03}" destId="{C57DB619-95B8-864E-87BD-AC0DCCCB72B9}" srcOrd="0" destOrd="0" presId="urn:microsoft.com/office/officeart/2005/8/layout/lProcess2"/>
    <dgm:cxn modelId="{55B6C9A0-39B3-C84E-B9E3-E920D9109239}" type="presParOf" srcId="{C57DB619-95B8-864E-87BD-AC0DCCCB72B9}" destId="{80C34755-A21D-234E-8B1F-63F00826892E}" srcOrd="0" destOrd="0" presId="urn:microsoft.com/office/officeart/2005/8/layout/lProcess2"/>
    <dgm:cxn modelId="{A9669C85-EFE7-0C42-9F7E-B88990E638CC}" type="presParOf" srcId="{C57DB619-95B8-864E-87BD-AC0DCCCB72B9}" destId="{305AA092-476C-B94A-82C1-B862A6FE98E6}" srcOrd="1" destOrd="0" presId="urn:microsoft.com/office/officeart/2005/8/layout/lProcess2"/>
    <dgm:cxn modelId="{6CC44CFB-3AC3-894B-99F1-D15DC68DA690}" type="presParOf" srcId="{C57DB619-95B8-864E-87BD-AC0DCCCB72B9}" destId="{0215CFFD-0E5A-6C46-90AB-DCD95349C958}" srcOrd="2"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F113B-5552-354E-AE75-40E3AE1B4331}">
      <dsp:nvSpPr>
        <dsp:cNvPr id="0" name=""/>
        <dsp:cNvSpPr/>
      </dsp:nvSpPr>
      <dsp:spPr>
        <a:xfrm>
          <a:off x="0" y="0"/>
          <a:ext cx="5759450" cy="1509682"/>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dirty="0">
              <a:solidFill>
                <a:schemeClr val="tx1"/>
              </a:solidFill>
            </a:rPr>
            <a:t>mathematische Schwerpunkte</a:t>
          </a:r>
        </a:p>
        <a:p>
          <a:pPr marL="114300" lvl="1" indent="-114300" algn="l" defTabSz="533400">
            <a:lnSpc>
              <a:spcPct val="90000"/>
            </a:lnSpc>
            <a:spcBef>
              <a:spcPct val="0"/>
            </a:spcBef>
            <a:spcAft>
              <a:spcPct val="15000"/>
            </a:spcAft>
            <a:buChar char="•"/>
          </a:pPr>
          <a:r>
            <a:rPr lang="de-DE" sz="1200" kern="1200" dirty="0">
              <a:solidFill>
                <a:schemeClr val="tx1"/>
              </a:solidFill>
            </a:rPr>
            <a:t>Mathematik/Sachrechnen zur Umwelterschließung</a:t>
          </a:r>
        </a:p>
        <a:p>
          <a:pPr marL="114300" lvl="1" indent="-114300" algn="l" defTabSz="533400">
            <a:lnSpc>
              <a:spcPct val="90000"/>
            </a:lnSpc>
            <a:spcBef>
              <a:spcPct val="0"/>
            </a:spcBef>
            <a:spcAft>
              <a:spcPct val="15000"/>
            </a:spcAft>
            <a:buChar char="•"/>
          </a:pPr>
          <a:r>
            <a:rPr lang="de-DE" sz="1200" kern="1200">
              <a:solidFill>
                <a:schemeClr val="tx1"/>
              </a:solidFill>
            </a:rPr>
            <a:t>Preisvergleiche und Produktvergleiche</a:t>
          </a:r>
        </a:p>
        <a:p>
          <a:pPr marL="114300" lvl="1" indent="-114300" algn="l" defTabSz="533400">
            <a:lnSpc>
              <a:spcPct val="90000"/>
            </a:lnSpc>
            <a:spcBef>
              <a:spcPct val="0"/>
            </a:spcBef>
            <a:spcAft>
              <a:spcPct val="15000"/>
            </a:spcAft>
            <a:buChar char="•"/>
          </a:pPr>
          <a:r>
            <a:rPr lang="de-DE" sz="1200" kern="1200">
              <a:solidFill>
                <a:schemeClr val="tx1"/>
              </a:solidFill>
            </a:rPr>
            <a:t>Rechnen mit verschiedenen Größen</a:t>
          </a:r>
        </a:p>
      </dsp:txBody>
      <dsp:txXfrm>
        <a:off x="1252331" y="0"/>
        <a:ext cx="4507118" cy="1509682"/>
      </dsp:txXfrm>
    </dsp:sp>
    <dsp:sp modelId="{05910972-8591-CD40-A29B-1952660341D9}">
      <dsp:nvSpPr>
        <dsp:cNvPr id="0" name=""/>
        <dsp:cNvSpPr/>
      </dsp:nvSpPr>
      <dsp:spPr>
        <a:xfrm>
          <a:off x="134756" y="245500"/>
          <a:ext cx="1083260" cy="1018682"/>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1C3FF-D936-2049-BCFB-8E982014E0A1}">
      <dsp:nvSpPr>
        <dsp:cNvPr id="0" name=""/>
        <dsp:cNvSpPr/>
      </dsp:nvSpPr>
      <dsp:spPr>
        <a:xfrm>
          <a:off x="0" y="1610124"/>
          <a:ext cx="5759450" cy="1306377"/>
        </a:xfrm>
        <a:prstGeom prst="roundRect">
          <a:avLst>
            <a:gd name="adj" fmla="val 10000"/>
          </a:avLst>
        </a:prstGeom>
        <a:solidFill>
          <a:schemeClr val="accent6">
            <a:shade val="80000"/>
            <a:hueOff val="-333299"/>
            <a:satOff val="-24866"/>
            <a:lumOff val="178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a:solidFill>
                <a:schemeClr val="tx1"/>
              </a:solidFill>
            </a:rPr>
            <a:t>finanzielle Konzepte</a:t>
          </a:r>
        </a:p>
        <a:p>
          <a:pPr marL="114300" lvl="1" indent="-114300" algn="l" defTabSz="533400">
            <a:lnSpc>
              <a:spcPct val="90000"/>
            </a:lnSpc>
            <a:spcBef>
              <a:spcPct val="0"/>
            </a:spcBef>
            <a:spcAft>
              <a:spcPct val="15000"/>
            </a:spcAft>
            <a:buChar char="•"/>
          </a:pPr>
          <a:r>
            <a:rPr lang="de-DE" sz="1200" kern="1200">
              <a:solidFill>
                <a:schemeClr val="tx1"/>
              </a:solidFill>
            </a:rPr>
            <a:t>Budgetieren - Ausgaben nur im Rahmen der fin. Mittel</a:t>
          </a:r>
        </a:p>
        <a:p>
          <a:pPr marL="114300" lvl="1" indent="-114300" algn="l" defTabSz="533400">
            <a:lnSpc>
              <a:spcPct val="90000"/>
            </a:lnSpc>
            <a:spcBef>
              <a:spcPct val="0"/>
            </a:spcBef>
            <a:spcAft>
              <a:spcPct val="15000"/>
            </a:spcAft>
            <a:buChar char="•"/>
          </a:pPr>
          <a:r>
            <a:rPr lang="de-DE" sz="1200" kern="1200">
              <a:solidFill>
                <a:schemeClr val="tx1"/>
              </a:solidFill>
            </a:rPr>
            <a:t>Konsum und Nachhaltigkeit</a:t>
          </a:r>
        </a:p>
      </dsp:txBody>
      <dsp:txXfrm>
        <a:off x="1252331" y="1610124"/>
        <a:ext cx="4507118" cy="1306377"/>
      </dsp:txXfrm>
    </dsp:sp>
    <dsp:sp modelId="{8A04EB5A-B13E-5D4C-A824-17692B2D4E69}">
      <dsp:nvSpPr>
        <dsp:cNvPr id="0" name=""/>
        <dsp:cNvSpPr/>
      </dsp:nvSpPr>
      <dsp:spPr>
        <a:xfrm>
          <a:off x="114339" y="1802425"/>
          <a:ext cx="1124094" cy="921775"/>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9CC42-C8E4-6444-BCF2-E6F343BAF546}">
      <dsp:nvSpPr>
        <dsp:cNvPr id="0" name=""/>
        <dsp:cNvSpPr/>
      </dsp:nvSpPr>
      <dsp:spPr>
        <a:xfrm>
          <a:off x="0" y="3016944"/>
          <a:ext cx="5759450" cy="1237414"/>
        </a:xfrm>
        <a:prstGeom prst="roundRect">
          <a:avLst>
            <a:gd name="adj" fmla="val 10000"/>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kern="1200">
              <a:solidFill>
                <a:schemeClr val="tx1"/>
              </a:solidFill>
            </a:rPr>
            <a:t>Metakognition und Entscheidungsfindung:</a:t>
          </a:r>
        </a:p>
        <a:p>
          <a:pPr marL="0" lvl="0" indent="0" algn="l" defTabSz="577850">
            <a:lnSpc>
              <a:spcPct val="90000"/>
            </a:lnSpc>
            <a:spcBef>
              <a:spcPct val="0"/>
            </a:spcBef>
            <a:spcAft>
              <a:spcPct val="35000"/>
            </a:spcAft>
            <a:buFont typeface="Arial" panose="020B0604020202020204" pitchFamily="34" charset="0"/>
            <a:buNone/>
          </a:pPr>
          <a:r>
            <a:rPr lang="de-DE" sz="1200" kern="1200">
              <a:solidFill>
                <a:schemeClr val="tx1"/>
              </a:solidFill>
            </a:rPr>
            <a:t>BNE – Auswirkungen von Entscheidungen auf die Umwelt bedenken</a:t>
          </a:r>
        </a:p>
        <a:p>
          <a:pPr marL="0" lvl="0" indent="0" algn="l" defTabSz="577850">
            <a:lnSpc>
              <a:spcPct val="90000"/>
            </a:lnSpc>
            <a:spcBef>
              <a:spcPct val="0"/>
            </a:spcBef>
            <a:spcAft>
              <a:spcPct val="35000"/>
            </a:spcAft>
            <a:buFont typeface="Arial" panose="020B0604020202020204" pitchFamily="34" charset="0"/>
            <a:buNone/>
          </a:pPr>
          <a:r>
            <a:rPr lang="de-DE" sz="1200" kern="1200">
              <a:solidFill>
                <a:schemeClr val="tx1"/>
              </a:solidFill>
            </a:rPr>
            <a:t>Kritisches Denken (Greenwashing)</a:t>
          </a:r>
        </a:p>
      </dsp:txBody>
      <dsp:txXfrm>
        <a:off x="1252331" y="3016944"/>
        <a:ext cx="4507118" cy="1237414"/>
      </dsp:txXfrm>
    </dsp:sp>
    <dsp:sp modelId="{E6B6EAC0-C8FA-FD4F-B8EC-6F3DB15A9590}">
      <dsp:nvSpPr>
        <dsp:cNvPr id="0" name=""/>
        <dsp:cNvSpPr/>
      </dsp:nvSpPr>
      <dsp:spPr>
        <a:xfrm>
          <a:off x="133535" y="3119564"/>
          <a:ext cx="1085702" cy="1032173"/>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1E4B4-70EB-1D40-8CE7-C70DB2671345}">
      <dsp:nvSpPr>
        <dsp:cNvPr id="0" name=""/>
        <dsp:cNvSpPr/>
      </dsp:nvSpPr>
      <dsp:spPr>
        <a:xfrm>
          <a:off x="4600"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Einnahmen</a:t>
          </a:r>
          <a:endParaRPr lang="de-DE" sz="5100" kern="1200" dirty="0">
            <a:latin typeface="WsC Grundschrift" pitchFamily="2" charset="0"/>
          </a:endParaRPr>
        </a:p>
      </dsp:txBody>
      <dsp:txXfrm>
        <a:off x="4600" y="0"/>
        <a:ext cx="4425505" cy="1203157"/>
      </dsp:txXfrm>
    </dsp:sp>
    <dsp:sp modelId="{CFC6B131-7804-424A-9290-F9CB799470D4}">
      <dsp:nvSpPr>
        <dsp:cNvPr id="0" name=""/>
        <dsp:cNvSpPr/>
      </dsp:nvSpPr>
      <dsp:spPr>
        <a:xfrm>
          <a:off x="447151"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Gehalt für AG-Teilnahme:      </a:t>
          </a:r>
        </a:p>
        <a:p>
          <a:pPr marL="0" lvl="0" indent="0" algn="ctr" defTabSz="889000">
            <a:lnSpc>
              <a:spcPct val="90000"/>
            </a:lnSpc>
            <a:spcBef>
              <a:spcPct val="0"/>
            </a:spcBef>
            <a:spcAft>
              <a:spcPct val="35000"/>
            </a:spcAft>
            <a:buNone/>
          </a:pPr>
          <a:r>
            <a:rPr lang="de-DE" sz="2000" kern="1200">
              <a:latin typeface="WsC Grundschrift" pitchFamily="2" charset="0"/>
            </a:rPr>
            <a:t>100 €</a:t>
          </a:r>
          <a:endParaRPr lang="de-DE" sz="2000" kern="1200" dirty="0">
            <a:latin typeface="WsC Grundschrift" pitchFamily="2" charset="0"/>
          </a:endParaRPr>
        </a:p>
      </dsp:txBody>
      <dsp:txXfrm>
        <a:off x="482568" y="1239749"/>
        <a:ext cx="3469570" cy="1138394"/>
      </dsp:txXfrm>
    </dsp:sp>
    <dsp:sp modelId="{98ACBE39-C7C0-8E46-8C58-4B586A95CA6F}">
      <dsp:nvSpPr>
        <dsp:cNvPr id="0" name=""/>
        <dsp:cNvSpPr/>
      </dsp:nvSpPr>
      <dsp:spPr>
        <a:xfrm>
          <a:off x="447151"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Bonus-Aufgabe: </a:t>
          </a:r>
        </a:p>
        <a:p>
          <a:pPr marL="0" lvl="0" indent="0" algn="ctr" defTabSz="889000">
            <a:lnSpc>
              <a:spcPct val="90000"/>
            </a:lnSpc>
            <a:spcBef>
              <a:spcPct val="0"/>
            </a:spcBef>
            <a:spcAft>
              <a:spcPct val="35000"/>
            </a:spcAft>
            <a:buNone/>
          </a:pPr>
          <a:r>
            <a:rPr lang="de-DE" sz="2000" kern="1200">
              <a:latin typeface="WsC Grundschrift" pitchFamily="2" charset="0"/>
            </a:rPr>
            <a:t>10 € pro Aufgabe</a:t>
          </a:r>
          <a:endParaRPr lang="de-DE" sz="2000" kern="1200" dirty="0">
            <a:latin typeface="WsC Grundschrift" pitchFamily="2" charset="0"/>
          </a:endParaRPr>
        </a:p>
      </dsp:txBody>
      <dsp:txXfrm>
        <a:off x="482568" y="2635012"/>
        <a:ext cx="3469570" cy="1138394"/>
      </dsp:txXfrm>
    </dsp:sp>
    <dsp:sp modelId="{3C02870A-BDEA-3742-941E-15D891E4BFAA}">
      <dsp:nvSpPr>
        <dsp:cNvPr id="0" name=""/>
        <dsp:cNvSpPr/>
      </dsp:nvSpPr>
      <dsp:spPr>
        <a:xfrm>
          <a:off x="4762019"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feste Ausgaben</a:t>
          </a:r>
          <a:endParaRPr lang="de-DE" sz="5100" kern="1200" dirty="0">
            <a:latin typeface="WsC Grundschrift" pitchFamily="2" charset="0"/>
          </a:endParaRPr>
        </a:p>
      </dsp:txBody>
      <dsp:txXfrm>
        <a:off x="4762019" y="0"/>
        <a:ext cx="4425505" cy="1203157"/>
      </dsp:txXfrm>
    </dsp:sp>
    <dsp:sp modelId="{80C34755-A21D-234E-8B1F-63F00826892E}">
      <dsp:nvSpPr>
        <dsp:cNvPr id="0" name=""/>
        <dsp:cNvSpPr/>
      </dsp:nvSpPr>
      <dsp:spPr>
        <a:xfrm>
          <a:off x="5204570"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WsC Grundschrift" pitchFamily="2" charset="0"/>
            </a:rPr>
            <a:t>Miete Tisch:      </a:t>
          </a:r>
        </a:p>
        <a:p>
          <a:pPr marL="0" lvl="0" indent="0" algn="ctr" defTabSz="889000">
            <a:lnSpc>
              <a:spcPct val="90000"/>
            </a:lnSpc>
            <a:spcBef>
              <a:spcPct val="0"/>
            </a:spcBef>
            <a:spcAft>
              <a:spcPct val="35000"/>
            </a:spcAft>
            <a:buNone/>
          </a:pPr>
          <a:r>
            <a:rPr lang="de-DE" sz="2000" kern="1200">
              <a:latin typeface="WsC Grundschrift" pitchFamily="2" charset="0"/>
            </a:rPr>
            <a:t>75 </a:t>
          </a:r>
          <a:r>
            <a:rPr lang="de-DE" sz="2000" kern="1200" dirty="0">
              <a:latin typeface="WsC Grundschrift" pitchFamily="2" charset="0"/>
            </a:rPr>
            <a:t>€</a:t>
          </a:r>
        </a:p>
      </dsp:txBody>
      <dsp:txXfrm>
        <a:off x="5239987" y="1239749"/>
        <a:ext cx="3469570" cy="1138394"/>
      </dsp:txXfrm>
    </dsp:sp>
    <dsp:sp modelId="{0215CFFD-0E5A-6C46-90AB-DCD95349C958}">
      <dsp:nvSpPr>
        <dsp:cNvPr id="0" name=""/>
        <dsp:cNvSpPr/>
      </dsp:nvSpPr>
      <dsp:spPr>
        <a:xfrm>
          <a:off x="5204570"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Wocheneinkauf: </a:t>
          </a:r>
        </a:p>
        <a:p>
          <a:pPr marL="0" lvl="0" indent="0" algn="ctr" defTabSz="889000">
            <a:lnSpc>
              <a:spcPct val="90000"/>
            </a:lnSpc>
            <a:spcBef>
              <a:spcPct val="0"/>
            </a:spcBef>
            <a:spcAft>
              <a:spcPct val="35000"/>
            </a:spcAft>
            <a:buNone/>
          </a:pPr>
          <a:r>
            <a:rPr lang="de-DE" sz="2000" kern="1200">
              <a:latin typeface="WsC Grundschrift" pitchFamily="2" charset="0"/>
            </a:rPr>
            <a:t>etwa 10 €</a:t>
          </a:r>
          <a:endParaRPr lang="de-DE" sz="2000" kern="1200" dirty="0">
            <a:latin typeface="WsC Grundschrift" pitchFamily="2" charset="0"/>
          </a:endParaRPr>
        </a:p>
      </dsp:txBody>
      <dsp:txXfrm>
        <a:off x="5239987" y="2635012"/>
        <a:ext cx="3469570" cy="113839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DDE83-D08D-4316-81DF-FDA814099941}" type="datetimeFigureOut">
              <a:rPr lang="de-DE" smtClean="0"/>
              <a:t>12.09.23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A92F7-2328-4838-B95E-B263B9720B4C}" type="slidenum">
              <a:rPr lang="de-DE" smtClean="0"/>
              <a:t>‹Nr.›</a:t>
            </a:fld>
            <a:endParaRPr lang="de-DE"/>
          </a:p>
        </p:txBody>
      </p:sp>
    </p:spTree>
    <p:extLst>
      <p:ext uri="{BB962C8B-B14F-4D97-AF65-F5344CB8AC3E}">
        <p14:creationId xmlns:p14="http://schemas.microsoft.com/office/powerpoint/2010/main" val="327433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a:xfrm>
            <a:off x="1127124" y="329307"/>
            <a:ext cx="5943668" cy="309201"/>
          </a:xfrm>
        </p:spPr>
        <p:txBody>
          <a:bodyPr/>
          <a:lstStyle/>
          <a:p>
            <a:endParaRPr lang="de-DE"/>
          </a:p>
        </p:txBody>
      </p:sp>
      <p:sp>
        <p:nvSpPr>
          <p:cNvPr id="6" name="Slide Number Placeholder 5"/>
          <p:cNvSpPr>
            <a:spLocks noGrp="1"/>
          </p:cNvSpPr>
          <p:nvPr>
            <p:ph type="sldNum" sz="quarter" idx="12"/>
          </p:nvPr>
        </p:nvSpPr>
        <p:spPr>
          <a:xfrm>
            <a:off x="9924392" y="134930"/>
            <a:ext cx="811019" cy="503578"/>
          </a:xfrm>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8531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1766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79462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sz="1200"/>
            </a:lvl1p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lvl1pPr>
              <a:defRPr sz="1200"/>
            </a:lvl1p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762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3171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7899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29166" y="2974448"/>
            <a:ext cx="4645152" cy="24938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094337" y="2971669"/>
            <a:ext cx="4645152" cy="248719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73D05A5-555A-4757-8710-4F43F299520D}" type="datetimeFigureOut">
              <a:rPr lang="de-DE" smtClean="0"/>
              <a:t>12.09.23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61C2DC0-F14B-4045-82A3-E2626AE81F6B}" type="slidenum">
              <a:rPr lang="de-DE" smtClean="0"/>
              <a:t>‹Nr.›</a:t>
            </a:fld>
            <a:endParaRPr lang="de-D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8210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73D05A5-555A-4757-8710-4F43F299520D}" type="datetimeFigureOut">
              <a:rPr lang="de-DE" smtClean="0"/>
              <a:t>12.09.23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61C2DC0-F14B-4045-82A3-E2626AE81F6B}" type="slidenum">
              <a:rPr lang="de-DE" smtClean="0"/>
              <a:t>‹Nr.›</a:t>
            </a:fld>
            <a:endParaRPr lang="de-D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1335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D05A5-555A-4757-8710-4F43F299520D}" type="datetimeFigureOut">
              <a:rPr lang="de-DE" smtClean="0"/>
              <a:t>12.09.23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287963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644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a:xfrm>
            <a:off x="1125300" y="318640"/>
            <a:ext cx="4877818" cy="320931"/>
          </a:xfrm>
        </p:spPr>
        <p:txBody>
          <a:bodyPr/>
          <a:lstStyle/>
          <a:p>
            <a:endParaRPr lang="de-DE"/>
          </a:p>
        </p:txBody>
      </p:sp>
      <p:sp>
        <p:nvSpPr>
          <p:cNvPr id="7" name="Slide Number Placeholder 6"/>
          <p:cNvSpPr>
            <a:spLocks noGrp="1"/>
          </p:cNvSpPr>
          <p:nvPr>
            <p:ph type="sldNum" sz="quarter" idx="12"/>
          </p:nvPr>
        </p:nvSpPr>
        <p:spPr>
          <a:xfrm>
            <a:off x="6176794" y="137408"/>
            <a:ext cx="811019" cy="503578"/>
          </a:xfrm>
        </p:spPr>
        <p:txBody>
          <a:bodyPr/>
          <a:lstStyle/>
          <a:p>
            <a:fld id="{361C2DC0-F14B-4045-82A3-E2626AE81F6B}" type="slidenum">
              <a:rPr lang="de-DE" smtClean="0"/>
              <a:t>‹Nr.›</a:t>
            </a:fld>
            <a:endParaRPr lang="de-D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28749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73D05A5-555A-4757-8710-4F43F299520D}" type="datetimeFigureOut">
              <a:rPr lang="de-DE" smtClean="0"/>
              <a:t>12.09.23</a:t>
            </a:fld>
            <a:endParaRPr lang="de-DE"/>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361C2DC0-F14B-4045-82A3-E2626AE81F6B}" type="slidenum">
              <a:rPr lang="de-DE" smtClean="0"/>
              <a:t>‹Nr.›</a:t>
            </a:fld>
            <a:endParaRPr lang="de-DE"/>
          </a:p>
        </p:txBody>
      </p:sp>
    </p:spTree>
    <p:extLst>
      <p:ext uri="{BB962C8B-B14F-4D97-AF65-F5344CB8AC3E}">
        <p14:creationId xmlns:p14="http://schemas.microsoft.com/office/powerpoint/2010/main" val="13242666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microsoft.com/office/2018/10/relationships/comments" Target="../comments/modernComment_1B1_5C93D27F.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microsoft.com/office/2018/10/relationships/comments" Target="../comments/modernComment_1BC_579DA18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microsoft.com/office/2018/10/relationships/comments" Target="../comments/modernComment_1B5_87AC142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microsoft.com/office/2018/10/relationships/comments" Target="../comments/modernComment_1AA_223AF24D.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A6_8B2F15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143_4B7AE2F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A8_AF0828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3D_3771C0D5.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3130402"/>
            <a:ext cx="11645900" cy="523220"/>
          </a:xfrm>
          <a:prstGeom prst="rect">
            <a:avLst/>
          </a:prstGeom>
          <a:noFill/>
        </p:spPr>
        <p:txBody>
          <a:bodyPr wrap="square" rtlCol="0">
            <a:spAutoFit/>
          </a:bodyPr>
          <a:lstStyle/>
          <a:p>
            <a:pPr algn="ctr"/>
            <a:r>
              <a:rPr lang="de-DE" sz="2800" dirty="0">
                <a:latin typeface="WsC Grundschrift" pitchFamily="2" charset="0"/>
              </a:rPr>
              <a:t>Ausgaben und Kaufen – Umwelt und Nachhaltigkeit</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B5F40FC9-EDBD-C959-F5D9-2D1160DB52C3}"/>
              </a:ext>
            </a:extLst>
          </p:cNvPr>
          <p:cNvSpPr txBox="1"/>
          <p:nvPr/>
        </p:nvSpPr>
        <p:spPr>
          <a:xfrm>
            <a:off x="273050" y="2488904"/>
            <a:ext cx="11645900" cy="707886"/>
          </a:xfrm>
          <a:prstGeom prst="rect">
            <a:avLst/>
          </a:prstGeom>
          <a:noFill/>
        </p:spPr>
        <p:txBody>
          <a:bodyPr wrap="square" rtlCol="0">
            <a:spAutoFit/>
          </a:bodyPr>
          <a:lstStyle/>
          <a:p>
            <a:pPr algn="ctr"/>
            <a:r>
              <a:rPr lang="de-DE" sz="4000" dirty="0">
                <a:latin typeface="WsC Grundschrift" pitchFamily="2" charset="0"/>
              </a:rPr>
              <a:t>Stunde 8 und 9</a:t>
            </a:r>
          </a:p>
        </p:txBody>
      </p:sp>
    </p:spTree>
    <p:extLst>
      <p:ext uri="{BB962C8B-B14F-4D97-AF65-F5344CB8AC3E}">
        <p14:creationId xmlns:p14="http://schemas.microsoft.com/office/powerpoint/2010/main" val="287579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Ausgaben und Kaufen – Aufgabe 5</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9694962"/>
          </a:xfrm>
          <a:prstGeom prst="rect">
            <a:avLst/>
          </a:prstGeom>
          <a:noFill/>
        </p:spPr>
        <p:txBody>
          <a:bodyPr wrap="square" rtlCol="0">
            <a:spAutoFit/>
          </a:bodyPr>
          <a:lstStyle/>
          <a:p>
            <a:pPr algn="ctr"/>
            <a:r>
              <a:rPr lang="de-DE" sz="2400" dirty="0">
                <a:latin typeface="WsC Grundschrift" pitchFamily="2" charset="0"/>
              </a:rPr>
              <a:t>Lina möchte 500 g Tomaten für die Suppe kaufen.</a:t>
            </a:r>
          </a:p>
          <a:p>
            <a:pPr algn="ctr"/>
            <a:r>
              <a:rPr lang="de-DE" sz="2400" dirty="0">
                <a:latin typeface="WsC Grundschrift" pitchFamily="2" charset="0"/>
              </a:rPr>
              <a:t> Da Lina gelernt hat, sinnvolle Vergleiche anzustellen, steht ihre Entscheidung schnell fest. </a:t>
            </a:r>
          </a:p>
          <a:p>
            <a:pPr algn="ctr"/>
            <a:r>
              <a:rPr lang="de-DE" sz="2400" dirty="0">
                <a:latin typeface="WsC Grundschrift" pitchFamily="2" charset="0"/>
              </a:rPr>
              <a:t>Für welche Tomaten würdest du dich entscheiden?</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r>
              <a:rPr lang="de-DE" sz="2400" dirty="0">
                <a:latin typeface="WsC Grundschrift" pitchFamily="2" charset="0"/>
              </a:rPr>
              <a:t>Die verpackten Tomaten sind billiger.</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sp>
        <p:nvSpPr>
          <p:cNvPr id="23" name="Textfeld 22">
            <a:extLst>
              <a:ext uri="{FF2B5EF4-FFF2-40B4-BE49-F238E27FC236}">
                <a16:creationId xmlns:a16="http://schemas.microsoft.com/office/drawing/2014/main" id="{161A5240-29DE-543E-AE91-1B65672580DA}"/>
              </a:ext>
            </a:extLst>
          </p:cNvPr>
          <p:cNvSpPr txBox="1"/>
          <p:nvPr/>
        </p:nvSpPr>
        <p:spPr>
          <a:xfrm>
            <a:off x="1800454" y="5712297"/>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pSp>
        <p:nvGrpSpPr>
          <p:cNvPr id="15" name="Gruppieren 14">
            <a:extLst>
              <a:ext uri="{FF2B5EF4-FFF2-40B4-BE49-F238E27FC236}">
                <a16:creationId xmlns:a16="http://schemas.microsoft.com/office/drawing/2014/main" id="{EF800AFA-89F9-7529-0356-429C7D514495}"/>
              </a:ext>
            </a:extLst>
          </p:cNvPr>
          <p:cNvGrpSpPr/>
          <p:nvPr/>
        </p:nvGrpSpPr>
        <p:grpSpPr>
          <a:xfrm>
            <a:off x="6768548" y="3032124"/>
            <a:ext cx="2918377" cy="1533526"/>
            <a:chOff x="6768548" y="3032124"/>
            <a:chExt cx="2918377" cy="1533526"/>
          </a:xfrm>
        </p:grpSpPr>
        <p:sp>
          <p:nvSpPr>
            <p:cNvPr id="12" name="Rechteck 11">
              <a:extLst>
                <a:ext uri="{FF2B5EF4-FFF2-40B4-BE49-F238E27FC236}">
                  <a16:creationId xmlns:a16="http://schemas.microsoft.com/office/drawing/2014/main" id="{BC639F50-D0D3-4ABA-2F8C-2F4B6049B6CA}"/>
                </a:ext>
              </a:extLst>
            </p:cNvPr>
            <p:cNvSpPr/>
            <p:nvPr/>
          </p:nvSpPr>
          <p:spPr>
            <a:xfrm>
              <a:off x="6883400" y="3032124"/>
              <a:ext cx="2685774" cy="1533525"/>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B70F6CF9-92AE-F966-EF79-608BF218D822}"/>
                </a:ext>
              </a:extLst>
            </p:cNvPr>
            <p:cNvPicPr>
              <a:picLocks noChangeAspect="1"/>
            </p:cNvPicPr>
            <p:nvPr/>
          </p:nvPicPr>
          <p:blipFill>
            <a:blip r:embed="rId2">
              <a:alphaModFix amt="20000"/>
            </a:blip>
            <a:stretch>
              <a:fillRect/>
            </a:stretch>
          </p:blipFill>
          <p:spPr>
            <a:xfrm>
              <a:off x="6883400" y="3032125"/>
              <a:ext cx="800100" cy="793750"/>
            </a:xfrm>
            <a:prstGeom prst="rect">
              <a:avLst/>
            </a:prstGeom>
          </p:spPr>
        </p:pic>
        <p:pic>
          <p:nvPicPr>
            <p:cNvPr id="6" name="Grafik 5">
              <a:extLst>
                <a:ext uri="{FF2B5EF4-FFF2-40B4-BE49-F238E27FC236}">
                  <a16:creationId xmlns:a16="http://schemas.microsoft.com/office/drawing/2014/main" id="{9CB5BDD0-7FFC-739B-3F2B-EA8A6DF6769F}"/>
                </a:ext>
              </a:extLst>
            </p:cNvPr>
            <p:cNvPicPr>
              <a:picLocks noChangeAspect="1"/>
            </p:cNvPicPr>
            <p:nvPr/>
          </p:nvPicPr>
          <p:blipFill>
            <a:blip r:embed="rId2">
              <a:alphaModFix amt="20000"/>
            </a:blip>
            <a:stretch>
              <a:fillRect/>
            </a:stretch>
          </p:blipFill>
          <p:spPr>
            <a:xfrm>
              <a:off x="7683500" y="3032125"/>
              <a:ext cx="800100" cy="793750"/>
            </a:xfrm>
            <a:prstGeom prst="rect">
              <a:avLst/>
            </a:prstGeom>
          </p:spPr>
        </p:pic>
        <p:pic>
          <p:nvPicPr>
            <p:cNvPr id="8" name="Grafik 7">
              <a:extLst>
                <a:ext uri="{FF2B5EF4-FFF2-40B4-BE49-F238E27FC236}">
                  <a16:creationId xmlns:a16="http://schemas.microsoft.com/office/drawing/2014/main" id="{B356675C-EC18-8645-E0B5-33B5A9CA9831}"/>
                </a:ext>
              </a:extLst>
            </p:cNvPr>
            <p:cNvPicPr>
              <a:picLocks noChangeAspect="1"/>
            </p:cNvPicPr>
            <p:nvPr/>
          </p:nvPicPr>
          <p:blipFill>
            <a:blip r:embed="rId2">
              <a:alphaModFix amt="20000"/>
            </a:blip>
            <a:stretch>
              <a:fillRect/>
            </a:stretch>
          </p:blipFill>
          <p:spPr>
            <a:xfrm>
              <a:off x="8476974" y="3032125"/>
              <a:ext cx="800100" cy="793750"/>
            </a:xfrm>
            <a:prstGeom prst="rect">
              <a:avLst/>
            </a:prstGeom>
          </p:spPr>
        </p:pic>
        <p:pic>
          <p:nvPicPr>
            <p:cNvPr id="9" name="Grafik 8">
              <a:extLst>
                <a:ext uri="{FF2B5EF4-FFF2-40B4-BE49-F238E27FC236}">
                  <a16:creationId xmlns:a16="http://schemas.microsoft.com/office/drawing/2014/main" id="{FD01E34F-3F5E-428F-3CC4-107E3DD46D71}"/>
                </a:ext>
              </a:extLst>
            </p:cNvPr>
            <p:cNvPicPr>
              <a:picLocks noChangeAspect="1"/>
            </p:cNvPicPr>
            <p:nvPr/>
          </p:nvPicPr>
          <p:blipFill>
            <a:blip r:embed="rId2">
              <a:alphaModFix amt="20000"/>
            </a:blip>
            <a:stretch>
              <a:fillRect/>
            </a:stretch>
          </p:blipFill>
          <p:spPr>
            <a:xfrm>
              <a:off x="7182126" y="3771900"/>
              <a:ext cx="800100" cy="793750"/>
            </a:xfrm>
            <a:prstGeom prst="rect">
              <a:avLst/>
            </a:prstGeom>
          </p:spPr>
        </p:pic>
        <p:pic>
          <p:nvPicPr>
            <p:cNvPr id="10" name="Grafik 9">
              <a:extLst>
                <a:ext uri="{FF2B5EF4-FFF2-40B4-BE49-F238E27FC236}">
                  <a16:creationId xmlns:a16="http://schemas.microsoft.com/office/drawing/2014/main" id="{9391A317-3E98-9A8C-B0C4-E8AA2401AA8F}"/>
                </a:ext>
              </a:extLst>
            </p:cNvPr>
            <p:cNvPicPr>
              <a:picLocks noChangeAspect="1"/>
            </p:cNvPicPr>
            <p:nvPr/>
          </p:nvPicPr>
          <p:blipFill>
            <a:blip r:embed="rId2">
              <a:alphaModFix amt="20000"/>
            </a:blip>
            <a:stretch>
              <a:fillRect/>
            </a:stretch>
          </p:blipFill>
          <p:spPr>
            <a:xfrm>
              <a:off x="7975600" y="3771900"/>
              <a:ext cx="800100" cy="793750"/>
            </a:xfrm>
            <a:prstGeom prst="rect">
              <a:avLst/>
            </a:prstGeom>
          </p:spPr>
        </p:pic>
        <p:pic>
          <p:nvPicPr>
            <p:cNvPr id="11" name="Grafik 10">
              <a:extLst>
                <a:ext uri="{FF2B5EF4-FFF2-40B4-BE49-F238E27FC236}">
                  <a16:creationId xmlns:a16="http://schemas.microsoft.com/office/drawing/2014/main" id="{CB3223CA-9D76-4DD0-DBEF-0843E1A03594}"/>
                </a:ext>
              </a:extLst>
            </p:cNvPr>
            <p:cNvPicPr>
              <a:picLocks noChangeAspect="1"/>
            </p:cNvPicPr>
            <p:nvPr/>
          </p:nvPicPr>
          <p:blipFill>
            <a:blip r:embed="rId2">
              <a:alphaModFix amt="20000"/>
            </a:blip>
            <a:stretch>
              <a:fillRect/>
            </a:stretch>
          </p:blipFill>
          <p:spPr>
            <a:xfrm>
              <a:off x="8769074" y="3771900"/>
              <a:ext cx="800100" cy="793750"/>
            </a:xfrm>
            <a:prstGeom prst="rect">
              <a:avLst/>
            </a:prstGeom>
          </p:spPr>
        </p:pic>
        <p:sp>
          <p:nvSpPr>
            <p:cNvPr id="13" name="Rechteck 12">
              <a:extLst>
                <a:ext uri="{FF2B5EF4-FFF2-40B4-BE49-F238E27FC236}">
                  <a16:creationId xmlns:a16="http://schemas.microsoft.com/office/drawing/2014/main" id="{F0AC87A6-D75E-6471-825B-C4B760C541E9}"/>
                </a:ext>
              </a:extLst>
            </p:cNvPr>
            <p:cNvSpPr/>
            <p:nvPr/>
          </p:nvSpPr>
          <p:spPr>
            <a:xfrm>
              <a:off x="9569174" y="3032124"/>
              <a:ext cx="117751" cy="1533525"/>
            </a:xfrm>
            <a:prstGeom prst="rect">
              <a:avLst/>
            </a:prstGeom>
            <a:solidFill>
              <a:schemeClr val="accent2">
                <a:lumMod val="40000"/>
                <a:lumOff val="6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EE37321B-6B63-C6ED-C652-15B3F1A7204B}"/>
                </a:ext>
              </a:extLst>
            </p:cNvPr>
            <p:cNvSpPr/>
            <p:nvPr/>
          </p:nvSpPr>
          <p:spPr>
            <a:xfrm>
              <a:off x="6768548" y="3032124"/>
              <a:ext cx="117751" cy="1533525"/>
            </a:xfrm>
            <a:prstGeom prst="rect">
              <a:avLst/>
            </a:prstGeom>
            <a:solidFill>
              <a:schemeClr val="accent2">
                <a:lumMod val="40000"/>
                <a:lumOff val="6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3" name="Rechteck 32">
            <a:extLst>
              <a:ext uri="{FF2B5EF4-FFF2-40B4-BE49-F238E27FC236}">
                <a16:creationId xmlns:a16="http://schemas.microsoft.com/office/drawing/2014/main" id="{F95F5D45-9CE5-8112-6092-A774F6082BA8}"/>
              </a:ext>
            </a:extLst>
          </p:cNvPr>
          <p:cNvSpPr/>
          <p:nvPr/>
        </p:nvSpPr>
        <p:spPr>
          <a:xfrm>
            <a:off x="7189762" y="4772025"/>
            <a:ext cx="2095275" cy="10586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669D460D-B72E-700B-6D5B-F4D21664B190}"/>
              </a:ext>
            </a:extLst>
          </p:cNvPr>
          <p:cNvSpPr txBox="1"/>
          <p:nvPr/>
        </p:nvSpPr>
        <p:spPr>
          <a:xfrm>
            <a:off x="7283450" y="4958328"/>
            <a:ext cx="2095275" cy="1200329"/>
          </a:xfrm>
          <a:prstGeom prst="rect">
            <a:avLst/>
          </a:prstGeom>
          <a:noFill/>
        </p:spPr>
        <p:txBody>
          <a:bodyPr wrap="square" rtlCol="0">
            <a:spAutoFit/>
          </a:bodyPr>
          <a:lstStyle/>
          <a:p>
            <a:pPr algn="ctr"/>
            <a:r>
              <a:rPr lang="de-DE" sz="3600" dirty="0">
                <a:latin typeface="WsC Grundschrift" pitchFamily="2" charset="0"/>
              </a:rPr>
              <a:t>1,79 €</a:t>
            </a:r>
          </a:p>
          <a:p>
            <a:pPr algn="ctr"/>
            <a:r>
              <a:rPr lang="de-DE" dirty="0"/>
              <a:t> </a:t>
            </a:r>
          </a:p>
          <a:p>
            <a:pPr algn="ctr"/>
            <a:endParaRPr lang="de-DE" dirty="0"/>
          </a:p>
        </p:txBody>
      </p:sp>
      <p:sp>
        <p:nvSpPr>
          <p:cNvPr id="36" name="Textfeld 35">
            <a:extLst>
              <a:ext uri="{FF2B5EF4-FFF2-40B4-BE49-F238E27FC236}">
                <a16:creationId xmlns:a16="http://schemas.microsoft.com/office/drawing/2014/main" id="{DB3BD0FB-94EE-7794-6480-7148E3FFCFDF}"/>
              </a:ext>
            </a:extLst>
          </p:cNvPr>
          <p:cNvSpPr txBox="1"/>
          <p:nvPr/>
        </p:nvSpPr>
        <p:spPr>
          <a:xfrm>
            <a:off x="8673548" y="4085785"/>
            <a:ext cx="1143000" cy="461665"/>
          </a:xfrm>
          <a:prstGeom prst="rect">
            <a:avLst/>
          </a:prstGeom>
          <a:noFill/>
        </p:spPr>
        <p:txBody>
          <a:bodyPr wrap="square" rtlCol="0">
            <a:spAutoFit/>
          </a:bodyPr>
          <a:lstStyle/>
          <a:p>
            <a:r>
              <a:rPr lang="de-DE" sz="2400" dirty="0">
                <a:latin typeface="WsC Grundschrift" pitchFamily="2" charset="0"/>
              </a:rPr>
              <a:t>500 g</a:t>
            </a:r>
          </a:p>
        </p:txBody>
      </p:sp>
      <p:grpSp>
        <p:nvGrpSpPr>
          <p:cNvPr id="17" name="Gruppieren 16">
            <a:extLst>
              <a:ext uri="{FF2B5EF4-FFF2-40B4-BE49-F238E27FC236}">
                <a16:creationId xmlns:a16="http://schemas.microsoft.com/office/drawing/2014/main" id="{B94DC7D6-234D-5E6F-EF7D-B3970E2BFDBC}"/>
              </a:ext>
            </a:extLst>
          </p:cNvPr>
          <p:cNvGrpSpPr/>
          <p:nvPr/>
        </p:nvGrpSpPr>
        <p:grpSpPr>
          <a:xfrm>
            <a:off x="2165902" y="2673349"/>
            <a:ext cx="2396624" cy="3960773"/>
            <a:chOff x="2165902" y="2673349"/>
            <a:chExt cx="2396624" cy="3960773"/>
          </a:xfrm>
        </p:grpSpPr>
        <p:pic>
          <p:nvPicPr>
            <p:cNvPr id="18" name="Grafik 17">
              <a:extLst>
                <a:ext uri="{FF2B5EF4-FFF2-40B4-BE49-F238E27FC236}">
                  <a16:creationId xmlns:a16="http://schemas.microsoft.com/office/drawing/2014/main" id="{7DC0BAB9-F7AB-1C8A-7938-C138786CAA23}"/>
                </a:ext>
              </a:extLst>
            </p:cNvPr>
            <p:cNvPicPr>
              <a:picLocks noChangeAspect="1"/>
            </p:cNvPicPr>
            <p:nvPr/>
          </p:nvPicPr>
          <p:blipFill>
            <a:blip r:embed="rId2"/>
            <a:stretch>
              <a:fillRect/>
            </a:stretch>
          </p:blipFill>
          <p:spPr>
            <a:xfrm>
              <a:off x="3685623" y="3771899"/>
              <a:ext cx="800100" cy="793750"/>
            </a:xfrm>
            <a:prstGeom prst="rect">
              <a:avLst/>
            </a:prstGeom>
          </p:spPr>
        </p:pic>
        <p:pic>
          <p:nvPicPr>
            <p:cNvPr id="19" name="Grafik 18">
              <a:extLst>
                <a:ext uri="{FF2B5EF4-FFF2-40B4-BE49-F238E27FC236}">
                  <a16:creationId xmlns:a16="http://schemas.microsoft.com/office/drawing/2014/main" id="{B91DEC5C-6B8E-E427-BB52-6294BED1F4BC}"/>
                </a:ext>
              </a:extLst>
            </p:cNvPr>
            <p:cNvPicPr>
              <a:picLocks noChangeAspect="1"/>
            </p:cNvPicPr>
            <p:nvPr/>
          </p:nvPicPr>
          <p:blipFill>
            <a:blip r:embed="rId2"/>
            <a:stretch>
              <a:fillRect/>
            </a:stretch>
          </p:blipFill>
          <p:spPr>
            <a:xfrm>
              <a:off x="2165902" y="3771899"/>
              <a:ext cx="800100" cy="793750"/>
            </a:xfrm>
            <a:prstGeom prst="rect">
              <a:avLst/>
            </a:prstGeom>
          </p:spPr>
        </p:pic>
        <p:pic>
          <p:nvPicPr>
            <p:cNvPr id="21" name="Grafik 20">
              <a:extLst>
                <a:ext uri="{FF2B5EF4-FFF2-40B4-BE49-F238E27FC236}">
                  <a16:creationId xmlns:a16="http://schemas.microsoft.com/office/drawing/2014/main" id="{BA8DA5BC-4900-E261-FAF6-9704D4375B0D}"/>
                </a:ext>
              </a:extLst>
            </p:cNvPr>
            <p:cNvPicPr>
              <a:picLocks noChangeAspect="1"/>
            </p:cNvPicPr>
            <p:nvPr/>
          </p:nvPicPr>
          <p:blipFill>
            <a:blip r:embed="rId2"/>
            <a:stretch>
              <a:fillRect/>
            </a:stretch>
          </p:blipFill>
          <p:spPr>
            <a:xfrm>
              <a:off x="2914926" y="3771899"/>
              <a:ext cx="800100" cy="793750"/>
            </a:xfrm>
            <a:prstGeom prst="rect">
              <a:avLst/>
            </a:prstGeom>
          </p:spPr>
        </p:pic>
        <p:pic>
          <p:nvPicPr>
            <p:cNvPr id="24" name="Grafik 23">
              <a:extLst>
                <a:ext uri="{FF2B5EF4-FFF2-40B4-BE49-F238E27FC236}">
                  <a16:creationId xmlns:a16="http://schemas.microsoft.com/office/drawing/2014/main" id="{82645C51-3D7C-071B-372C-F60EB6F949E5}"/>
                </a:ext>
              </a:extLst>
            </p:cNvPr>
            <p:cNvPicPr>
              <a:picLocks noChangeAspect="1"/>
            </p:cNvPicPr>
            <p:nvPr/>
          </p:nvPicPr>
          <p:blipFill>
            <a:blip r:embed="rId2"/>
            <a:stretch>
              <a:fillRect/>
            </a:stretch>
          </p:blipFill>
          <p:spPr>
            <a:xfrm>
              <a:off x="2530199" y="3222624"/>
              <a:ext cx="800100" cy="793750"/>
            </a:xfrm>
            <a:prstGeom prst="rect">
              <a:avLst/>
            </a:prstGeom>
          </p:spPr>
        </p:pic>
        <p:pic>
          <p:nvPicPr>
            <p:cNvPr id="26" name="Grafik 25">
              <a:extLst>
                <a:ext uri="{FF2B5EF4-FFF2-40B4-BE49-F238E27FC236}">
                  <a16:creationId xmlns:a16="http://schemas.microsoft.com/office/drawing/2014/main" id="{94475670-42C7-0988-F603-633F545D0F08}"/>
                </a:ext>
              </a:extLst>
            </p:cNvPr>
            <p:cNvPicPr>
              <a:picLocks noChangeAspect="1"/>
            </p:cNvPicPr>
            <p:nvPr/>
          </p:nvPicPr>
          <p:blipFill>
            <a:blip r:embed="rId2"/>
            <a:stretch>
              <a:fillRect/>
            </a:stretch>
          </p:blipFill>
          <p:spPr>
            <a:xfrm>
              <a:off x="3323673" y="3213180"/>
              <a:ext cx="800100" cy="793750"/>
            </a:xfrm>
            <a:prstGeom prst="rect">
              <a:avLst/>
            </a:prstGeom>
          </p:spPr>
        </p:pic>
        <p:pic>
          <p:nvPicPr>
            <p:cNvPr id="28" name="Grafik 27">
              <a:extLst>
                <a:ext uri="{FF2B5EF4-FFF2-40B4-BE49-F238E27FC236}">
                  <a16:creationId xmlns:a16="http://schemas.microsoft.com/office/drawing/2014/main" id="{9CD37863-0CB4-D829-F0FD-620154D9ECFD}"/>
                </a:ext>
              </a:extLst>
            </p:cNvPr>
            <p:cNvPicPr>
              <a:picLocks noChangeAspect="1"/>
            </p:cNvPicPr>
            <p:nvPr/>
          </p:nvPicPr>
          <p:blipFill>
            <a:blip r:embed="rId2"/>
            <a:stretch>
              <a:fillRect/>
            </a:stretch>
          </p:blipFill>
          <p:spPr>
            <a:xfrm>
              <a:off x="2923623" y="2673349"/>
              <a:ext cx="800100" cy="793750"/>
            </a:xfrm>
            <a:prstGeom prst="rect">
              <a:avLst/>
            </a:prstGeom>
          </p:spPr>
        </p:pic>
        <p:sp>
          <p:nvSpPr>
            <p:cNvPr id="30" name="Rechteck 29">
              <a:extLst>
                <a:ext uri="{FF2B5EF4-FFF2-40B4-BE49-F238E27FC236}">
                  <a16:creationId xmlns:a16="http://schemas.microsoft.com/office/drawing/2014/main" id="{CA194D6A-B1CB-811A-6461-75596C2F9B6E}"/>
                </a:ext>
              </a:extLst>
            </p:cNvPr>
            <p:cNvSpPr/>
            <p:nvPr/>
          </p:nvSpPr>
          <p:spPr>
            <a:xfrm>
              <a:off x="2390448" y="4772025"/>
              <a:ext cx="2095275" cy="10586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3DBD9D1F-BCEB-B9AC-1A8C-F0662A08172D}"/>
                </a:ext>
              </a:extLst>
            </p:cNvPr>
            <p:cNvSpPr txBox="1"/>
            <p:nvPr/>
          </p:nvSpPr>
          <p:spPr>
            <a:xfrm>
              <a:off x="2467251" y="4787463"/>
              <a:ext cx="2095275" cy="1846659"/>
            </a:xfrm>
            <a:prstGeom prst="rect">
              <a:avLst/>
            </a:prstGeom>
            <a:noFill/>
          </p:spPr>
          <p:txBody>
            <a:bodyPr wrap="square" rtlCol="0">
              <a:spAutoFit/>
            </a:bodyPr>
            <a:lstStyle/>
            <a:p>
              <a:pPr algn="ctr"/>
              <a:r>
                <a:rPr lang="de-DE" sz="3200" dirty="0">
                  <a:latin typeface="WsC Grundschrift" pitchFamily="2" charset="0"/>
                </a:rPr>
                <a:t>100 g</a:t>
              </a:r>
            </a:p>
            <a:p>
              <a:pPr algn="ctr"/>
              <a:r>
                <a:rPr lang="de-DE" sz="3200" dirty="0">
                  <a:latin typeface="WsC Grundschrift" pitchFamily="2" charset="0"/>
                </a:rPr>
                <a:t>0,39 €</a:t>
              </a:r>
            </a:p>
            <a:p>
              <a:pPr algn="ctr"/>
              <a:r>
                <a:rPr lang="de-DE" sz="3200" dirty="0">
                  <a:latin typeface="WsC Grundschrift" pitchFamily="2" charset="0"/>
                </a:rPr>
                <a:t> </a:t>
              </a:r>
            </a:p>
            <a:p>
              <a:pPr algn="ctr"/>
              <a:endParaRPr lang="de-DE" dirty="0"/>
            </a:p>
          </p:txBody>
        </p:sp>
      </p:grpSp>
      <p:pic>
        <p:nvPicPr>
          <p:cNvPr id="16" name="Grafik 15">
            <a:extLst>
              <a:ext uri="{FF2B5EF4-FFF2-40B4-BE49-F238E27FC236}">
                <a16:creationId xmlns:a16="http://schemas.microsoft.com/office/drawing/2014/main" id="{5C03E692-1EAE-7DAF-7F2B-31EBE11CD316}"/>
              </a:ext>
            </a:extLst>
          </p:cNvPr>
          <p:cNvPicPr>
            <a:picLocks noChangeAspect="1"/>
          </p:cNvPicPr>
          <p:nvPr/>
        </p:nvPicPr>
        <p:blipFill>
          <a:blip r:embed="rId3"/>
          <a:stretch>
            <a:fillRect/>
          </a:stretch>
        </p:blipFill>
        <p:spPr>
          <a:xfrm>
            <a:off x="11394831" y="83705"/>
            <a:ext cx="700314" cy="666965"/>
          </a:xfrm>
          <a:prstGeom prst="rect">
            <a:avLst/>
          </a:prstGeom>
        </p:spPr>
      </p:pic>
    </p:spTree>
    <p:extLst>
      <p:ext uri="{BB962C8B-B14F-4D97-AF65-F5344CB8AC3E}">
        <p14:creationId xmlns:p14="http://schemas.microsoft.com/office/powerpoint/2010/main" val="165553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Ausgaben und Kaufen – Aufgabe 5</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9694962"/>
          </a:xfrm>
          <a:prstGeom prst="rect">
            <a:avLst/>
          </a:prstGeom>
          <a:noFill/>
        </p:spPr>
        <p:txBody>
          <a:bodyPr wrap="square" rtlCol="0">
            <a:spAutoFit/>
          </a:bodyPr>
          <a:lstStyle/>
          <a:p>
            <a:pPr algn="ctr"/>
            <a:r>
              <a:rPr lang="de-DE" sz="2400" dirty="0">
                <a:latin typeface="WsC Grundschrift" pitchFamily="2" charset="0"/>
              </a:rPr>
              <a:t>Lina greift nach den verpackten Tomaten und erklärt Leon, dass es die bessere Entscheidung ist, weil diese im Verhältnis billiger sind. Leon sieht das aber anders und sagt: </a:t>
            </a:r>
          </a:p>
          <a:p>
            <a:pPr algn="ctr"/>
            <a:r>
              <a:rPr lang="de-DE" sz="2400" dirty="0">
                <a:latin typeface="WsC Grundschrift" pitchFamily="2" charset="0"/>
              </a:rPr>
              <a:t>„Nur weil diese Tomaten billiger sind, heißt das nicht, dass es die bessere Wahl ist.“ </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r>
              <a:rPr lang="de-DE" sz="2400" b="1" dirty="0">
                <a:latin typeface="WsC Grundschrift" pitchFamily="2" charset="0"/>
              </a:rPr>
              <a:t>Was meint er wohl damit?</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sp>
        <p:nvSpPr>
          <p:cNvPr id="23" name="Textfeld 22">
            <a:extLst>
              <a:ext uri="{FF2B5EF4-FFF2-40B4-BE49-F238E27FC236}">
                <a16:creationId xmlns:a16="http://schemas.microsoft.com/office/drawing/2014/main" id="{161A5240-29DE-543E-AE91-1B65672580DA}"/>
              </a:ext>
            </a:extLst>
          </p:cNvPr>
          <p:cNvSpPr txBox="1"/>
          <p:nvPr/>
        </p:nvSpPr>
        <p:spPr>
          <a:xfrm>
            <a:off x="1800454" y="5712297"/>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pSp>
        <p:nvGrpSpPr>
          <p:cNvPr id="15" name="Gruppieren 14">
            <a:extLst>
              <a:ext uri="{FF2B5EF4-FFF2-40B4-BE49-F238E27FC236}">
                <a16:creationId xmlns:a16="http://schemas.microsoft.com/office/drawing/2014/main" id="{EF800AFA-89F9-7529-0356-429C7D514495}"/>
              </a:ext>
            </a:extLst>
          </p:cNvPr>
          <p:cNvGrpSpPr/>
          <p:nvPr/>
        </p:nvGrpSpPr>
        <p:grpSpPr>
          <a:xfrm>
            <a:off x="6768548" y="3032124"/>
            <a:ext cx="2918377" cy="1533526"/>
            <a:chOff x="6768548" y="3032124"/>
            <a:chExt cx="2918377" cy="1533526"/>
          </a:xfrm>
        </p:grpSpPr>
        <p:sp>
          <p:nvSpPr>
            <p:cNvPr id="12" name="Rechteck 11">
              <a:extLst>
                <a:ext uri="{FF2B5EF4-FFF2-40B4-BE49-F238E27FC236}">
                  <a16:creationId xmlns:a16="http://schemas.microsoft.com/office/drawing/2014/main" id="{BC639F50-D0D3-4ABA-2F8C-2F4B6049B6CA}"/>
                </a:ext>
              </a:extLst>
            </p:cNvPr>
            <p:cNvSpPr/>
            <p:nvPr/>
          </p:nvSpPr>
          <p:spPr>
            <a:xfrm>
              <a:off x="6883400" y="3032124"/>
              <a:ext cx="2685774" cy="1533525"/>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B70F6CF9-92AE-F966-EF79-608BF218D822}"/>
                </a:ext>
              </a:extLst>
            </p:cNvPr>
            <p:cNvPicPr>
              <a:picLocks noChangeAspect="1"/>
            </p:cNvPicPr>
            <p:nvPr/>
          </p:nvPicPr>
          <p:blipFill>
            <a:blip r:embed="rId2">
              <a:alphaModFix amt="20000"/>
            </a:blip>
            <a:stretch>
              <a:fillRect/>
            </a:stretch>
          </p:blipFill>
          <p:spPr>
            <a:xfrm>
              <a:off x="6883400" y="3032125"/>
              <a:ext cx="800100" cy="793750"/>
            </a:xfrm>
            <a:prstGeom prst="rect">
              <a:avLst/>
            </a:prstGeom>
          </p:spPr>
        </p:pic>
        <p:pic>
          <p:nvPicPr>
            <p:cNvPr id="6" name="Grafik 5">
              <a:extLst>
                <a:ext uri="{FF2B5EF4-FFF2-40B4-BE49-F238E27FC236}">
                  <a16:creationId xmlns:a16="http://schemas.microsoft.com/office/drawing/2014/main" id="{9CB5BDD0-7FFC-739B-3F2B-EA8A6DF6769F}"/>
                </a:ext>
              </a:extLst>
            </p:cNvPr>
            <p:cNvPicPr>
              <a:picLocks noChangeAspect="1"/>
            </p:cNvPicPr>
            <p:nvPr/>
          </p:nvPicPr>
          <p:blipFill>
            <a:blip r:embed="rId2">
              <a:alphaModFix amt="20000"/>
            </a:blip>
            <a:stretch>
              <a:fillRect/>
            </a:stretch>
          </p:blipFill>
          <p:spPr>
            <a:xfrm>
              <a:off x="7683500" y="3032125"/>
              <a:ext cx="800100" cy="793750"/>
            </a:xfrm>
            <a:prstGeom prst="rect">
              <a:avLst/>
            </a:prstGeom>
          </p:spPr>
        </p:pic>
        <p:pic>
          <p:nvPicPr>
            <p:cNvPr id="8" name="Grafik 7">
              <a:extLst>
                <a:ext uri="{FF2B5EF4-FFF2-40B4-BE49-F238E27FC236}">
                  <a16:creationId xmlns:a16="http://schemas.microsoft.com/office/drawing/2014/main" id="{B356675C-EC18-8645-E0B5-33B5A9CA9831}"/>
                </a:ext>
              </a:extLst>
            </p:cNvPr>
            <p:cNvPicPr>
              <a:picLocks noChangeAspect="1"/>
            </p:cNvPicPr>
            <p:nvPr/>
          </p:nvPicPr>
          <p:blipFill>
            <a:blip r:embed="rId2">
              <a:alphaModFix amt="20000"/>
            </a:blip>
            <a:stretch>
              <a:fillRect/>
            </a:stretch>
          </p:blipFill>
          <p:spPr>
            <a:xfrm>
              <a:off x="8476974" y="3032125"/>
              <a:ext cx="800100" cy="793750"/>
            </a:xfrm>
            <a:prstGeom prst="rect">
              <a:avLst/>
            </a:prstGeom>
          </p:spPr>
        </p:pic>
        <p:pic>
          <p:nvPicPr>
            <p:cNvPr id="9" name="Grafik 8">
              <a:extLst>
                <a:ext uri="{FF2B5EF4-FFF2-40B4-BE49-F238E27FC236}">
                  <a16:creationId xmlns:a16="http://schemas.microsoft.com/office/drawing/2014/main" id="{FD01E34F-3F5E-428F-3CC4-107E3DD46D71}"/>
                </a:ext>
              </a:extLst>
            </p:cNvPr>
            <p:cNvPicPr>
              <a:picLocks noChangeAspect="1"/>
            </p:cNvPicPr>
            <p:nvPr/>
          </p:nvPicPr>
          <p:blipFill>
            <a:blip r:embed="rId2">
              <a:alphaModFix amt="20000"/>
            </a:blip>
            <a:stretch>
              <a:fillRect/>
            </a:stretch>
          </p:blipFill>
          <p:spPr>
            <a:xfrm>
              <a:off x="7182126" y="3771900"/>
              <a:ext cx="800100" cy="793750"/>
            </a:xfrm>
            <a:prstGeom prst="rect">
              <a:avLst/>
            </a:prstGeom>
          </p:spPr>
        </p:pic>
        <p:pic>
          <p:nvPicPr>
            <p:cNvPr id="10" name="Grafik 9">
              <a:extLst>
                <a:ext uri="{FF2B5EF4-FFF2-40B4-BE49-F238E27FC236}">
                  <a16:creationId xmlns:a16="http://schemas.microsoft.com/office/drawing/2014/main" id="{9391A317-3E98-9A8C-B0C4-E8AA2401AA8F}"/>
                </a:ext>
              </a:extLst>
            </p:cNvPr>
            <p:cNvPicPr>
              <a:picLocks noChangeAspect="1"/>
            </p:cNvPicPr>
            <p:nvPr/>
          </p:nvPicPr>
          <p:blipFill>
            <a:blip r:embed="rId2">
              <a:alphaModFix amt="20000"/>
            </a:blip>
            <a:stretch>
              <a:fillRect/>
            </a:stretch>
          </p:blipFill>
          <p:spPr>
            <a:xfrm>
              <a:off x="7975600" y="3771900"/>
              <a:ext cx="800100" cy="793750"/>
            </a:xfrm>
            <a:prstGeom prst="rect">
              <a:avLst/>
            </a:prstGeom>
          </p:spPr>
        </p:pic>
        <p:pic>
          <p:nvPicPr>
            <p:cNvPr id="11" name="Grafik 10">
              <a:extLst>
                <a:ext uri="{FF2B5EF4-FFF2-40B4-BE49-F238E27FC236}">
                  <a16:creationId xmlns:a16="http://schemas.microsoft.com/office/drawing/2014/main" id="{CB3223CA-9D76-4DD0-DBEF-0843E1A03594}"/>
                </a:ext>
              </a:extLst>
            </p:cNvPr>
            <p:cNvPicPr>
              <a:picLocks noChangeAspect="1"/>
            </p:cNvPicPr>
            <p:nvPr/>
          </p:nvPicPr>
          <p:blipFill>
            <a:blip r:embed="rId2">
              <a:alphaModFix amt="20000"/>
            </a:blip>
            <a:stretch>
              <a:fillRect/>
            </a:stretch>
          </p:blipFill>
          <p:spPr>
            <a:xfrm>
              <a:off x="8769074" y="3771900"/>
              <a:ext cx="800100" cy="793750"/>
            </a:xfrm>
            <a:prstGeom prst="rect">
              <a:avLst/>
            </a:prstGeom>
          </p:spPr>
        </p:pic>
        <p:sp>
          <p:nvSpPr>
            <p:cNvPr id="13" name="Rechteck 12">
              <a:extLst>
                <a:ext uri="{FF2B5EF4-FFF2-40B4-BE49-F238E27FC236}">
                  <a16:creationId xmlns:a16="http://schemas.microsoft.com/office/drawing/2014/main" id="{F0AC87A6-D75E-6471-825B-C4B760C541E9}"/>
                </a:ext>
              </a:extLst>
            </p:cNvPr>
            <p:cNvSpPr/>
            <p:nvPr/>
          </p:nvSpPr>
          <p:spPr>
            <a:xfrm>
              <a:off x="9569174" y="3032124"/>
              <a:ext cx="117751" cy="1533525"/>
            </a:xfrm>
            <a:prstGeom prst="rect">
              <a:avLst/>
            </a:prstGeom>
            <a:solidFill>
              <a:schemeClr val="accent2">
                <a:lumMod val="40000"/>
                <a:lumOff val="6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EE37321B-6B63-C6ED-C652-15B3F1A7204B}"/>
                </a:ext>
              </a:extLst>
            </p:cNvPr>
            <p:cNvSpPr/>
            <p:nvPr/>
          </p:nvSpPr>
          <p:spPr>
            <a:xfrm>
              <a:off x="6768548" y="3032124"/>
              <a:ext cx="117751" cy="1533525"/>
            </a:xfrm>
            <a:prstGeom prst="rect">
              <a:avLst/>
            </a:prstGeom>
            <a:solidFill>
              <a:schemeClr val="accent2">
                <a:lumMod val="40000"/>
                <a:lumOff val="6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3" name="Rechteck 32">
            <a:extLst>
              <a:ext uri="{FF2B5EF4-FFF2-40B4-BE49-F238E27FC236}">
                <a16:creationId xmlns:a16="http://schemas.microsoft.com/office/drawing/2014/main" id="{F95F5D45-9CE5-8112-6092-A774F6082BA8}"/>
              </a:ext>
            </a:extLst>
          </p:cNvPr>
          <p:cNvSpPr/>
          <p:nvPr/>
        </p:nvSpPr>
        <p:spPr>
          <a:xfrm>
            <a:off x="7189762" y="4772025"/>
            <a:ext cx="2095275" cy="10586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669D460D-B72E-700B-6D5B-F4D21664B190}"/>
              </a:ext>
            </a:extLst>
          </p:cNvPr>
          <p:cNvSpPr txBox="1"/>
          <p:nvPr/>
        </p:nvSpPr>
        <p:spPr>
          <a:xfrm>
            <a:off x="7283450" y="4958328"/>
            <a:ext cx="2095275" cy="1200329"/>
          </a:xfrm>
          <a:prstGeom prst="rect">
            <a:avLst/>
          </a:prstGeom>
          <a:noFill/>
        </p:spPr>
        <p:txBody>
          <a:bodyPr wrap="square" rtlCol="0">
            <a:spAutoFit/>
          </a:bodyPr>
          <a:lstStyle/>
          <a:p>
            <a:pPr algn="ctr"/>
            <a:r>
              <a:rPr lang="de-DE" sz="3600" dirty="0">
                <a:latin typeface="WsC Grundschrift" pitchFamily="2" charset="0"/>
              </a:rPr>
              <a:t>1,79 €</a:t>
            </a:r>
          </a:p>
          <a:p>
            <a:pPr algn="ctr"/>
            <a:r>
              <a:rPr lang="de-DE" dirty="0"/>
              <a:t> </a:t>
            </a:r>
          </a:p>
          <a:p>
            <a:pPr algn="ctr"/>
            <a:endParaRPr lang="de-DE" dirty="0"/>
          </a:p>
        </p:txBody>
      </p:sp>
      <p:sp>
        <p:nvSpPr>
          <p:cNvPr id="36" name="Textfeld 35">
            <a:extLst>
              <a:ext uri="{FF2B5EF4-FFF2-40B4-BE49-F238E27FC236}">
                <a16:creationId xmlns:a16="http://schemas.microsoft.com/office/drawing/2014/main" id="{DB3BD0FB-94EE-7794-6480-7148E3FFCFDF}"/>
              </a:ext>
            </a:extLst>
          </p:cNvPr>
          <p:cNvSpPr txBox="1"/>
          <p:nvPr/>
        </p:nvSpPr>
        <p:spPr>
          <a:xfrm>
            <a:off x="8673548" y="4085785"/>
            <a:ext cx="1143000" cy="461665"/>
          </a:xfrm>
          <a:prstGeom prst="rect">
            <a:avLst/>
          </a:prstGeom>
          <a:noFill/>
        </p:spPr>
        <p:txBody>
          <a:bodyPr wrap="square" rtlCol="0">
            <a:spAutoFit/>
          </a:bodyPr>
          <a:lstStyle/>
          <a:p>
            <a:r>
              <a:rPr lang="de-DE" sz="2400" dirty="0">
                <a:latin typeface="WsC Grundschrift" pitchFamily="2" charset="0"/>
              </a:rPr>
              <a:t>500 g</a:t>
            </a:r>
          </a:p>
        </p:txBody>
      </p:sp>
      <p:grpSp>
        <p:nvGrpSpPr>
          <p:cNvPr id="16" name="Gruppieren 15">
            <a:extLst>
              <a:ext uri="{FF2B5EF4-FFF2-40B4-BE49-F238E27FC236}">
                <a16:creationId xmlns:a16="http://schemas.microsoft.com/office/drawing/2014/main" id="{2C329B16-21BB-BE6F-6012-5C0483CEB7BC}"/>
              </a:ext>
            </a:extLst>
          </p:cNvPr>
          <p:cNvGrpSpPr/>
          <p:nvPr/>
        </p:nvGrpSpPr>
        <p:grpSpPr>
          <a:xfrm>
            <a:off x="2219274" y="2683759"/>
            <a:ext cx="2396624" cy="3960773"/>
            <a:chOff x="2165902" y="2673349"/>
            <a:chExt cx="2396624" cy="3960773"/>
          </a:xfrm>
        </p:grpSpPr>
        <p:pic>
          <p:nvPicPr>
            <p:cNvPr id="17" name="Grafik 16">
              <a:extLst>
                <a:ext uri="{FF2B5EF4-FFF2-40B4-BE49-F238E27FC236}">
                  <a16:creationId xmlns:a16="http://schemas.microsoft.com/office/drawing/2014/main" id="{F6E86EE4-E856-6174-63E6-391DE8E9F2F6}"/>
                </a:ext>
              </a:extLst>
            </p:cNvPr>
            <p:cNvPicPr>
              <a:picLocks noChangeAspect="1"/>
            </p:cNvPicPr>
            <p:nvPr/>
          </p:nvPicPr>
          <p:blipFill>
            <a:blip r:embed="rId2"/>
            <a:stretch>
              <a:fillRect/>
            </a:stretch>
          </p:blipFill>
          <p:spPr>
            <a:xfrm>
              <a:off x="3685623" y="3771899"/>
              <a:ext cx="800100" cy="793750"/>
            </a:xfrm>
            <a:prstGeom prst="rect">
              <a:avLst/>
            </a:prstGeom>
          </p:spPr>
        </p:pic>
        <p:pic>
          <p:nvPicPr>
            <p:cNvPr id="18" name="Grafik 17">
              <a:extLst>
                <a:ext uri="{FF2B5EF4-FFF2-40B4-BE49-F238E27FC236}">
                  <a16:creationId xmlns:a16="http://schemas.microsoft.com/office/drawing/2014/main" id="{BD382E7C-F630-967C-8AEF-8BA1AB0DC7E9}"/>
                </a:ext>
              </a:extLst>
            </p:cNvPr>
            <p:cNvPicPr>
              <a:picLocks noChangeAspect="1"/>
            </p:cNvPicPr>
            <p:nvPr/>
          </p:nvPicPr>
          <p:blipFill>
            <a:blip r:embed="rId2"/>
            <a:stretch>
              <a:fillRect/>
            </a:stretch>
          </p:blipFill>
          <p:spPr>
            <a:xfrm>
              <a:off x="2165902" y="3771899"/>
              <a:ext cx="800100" cy="793750"/>
            </a:xfrm>
            <a:prstGeom prst="rect">
              <a:avLst/>
            </a:prstGeom>
          </p:spPr>
        </p:pic>
        <p:pic>
          <p:nvPicPr>
            <p:cNvPr id="19" name="Grafik 18">
              <a:extLst>
                <a:ext uri="{FF2B5EF4-FFF2-40B4-BE49-F238E27FC236}">
                  <a16:creationId xmlns:a16="http://schemas.microsoft.com/office/drawing/2014/main" id="{CE3D50CF-048F-8A96-18A0-DAA5C50197E1}"/>
                </a:ext>
              </a:extLst>
            </p:cNvPr>
            <p:cNvPicPr>
              <a:picLocks noChangeAspect="1"/>
            </p:cNvPicPr>
            <p:nvPr/>
          </p:nvPicPr>
          <p:blipFill>
            <a:blip r:embed="rId2"/>
            <a:stretch>
              <a:fillRect/>
            </a:stretch>
          </p:blipFill>
          <p:spPr>
            <a:xfrm>
              <a:off x="2914926" y="3771899"/>
              <a:ext cx="800100" cy="793750"/>
            </a:xfrm>
            <a:prstGeom prst="rect">
              <a:avLst/>
            </a:prstGeom>
          </p:spPr>
        </p:pic>
        <p:pic>
          <p:nvPicPr>
            <p:cNvPr id="21" name="Grafik 20">
              <a:extLst>
                <a:ext uri="{FF2B5EF4-FFF2-40B4-BE49-F238E27FC236}">
                  <a16:creationId xmlns:a16="http://schemas.microsoft.com/office/drawing/2014/main" id="{A7369D1A-93E6-3AAF-57D2-E81337B18697}"/>
                </a:ext>
              </a:extLst>
            </p:cNvPr>
            <p:cNvPicPr>
              <a:picLocks noChangeAspect="1"/>
            </p:cNvPicPr>
            <p:nvPr/>
          </p:nvPicPr>
          <p:blipFill>
            <a:blip r:embed="rId2"/>
            <a:stretch>
              <a:fillRect/>
            </a:stretch>
          </p:blipFill>
          <p:spPr>
            <a:xfrm>
              <a:off x="2530199" y="3222624"/>
              <a:ext cx="800100" cy="793750"/>
            </a:xfrm>
            <a:prstGeom prst="rect">
              <a:avLst/>
            </a:prstGeom>
          </p:spPr>
        </p:pic>
        <p:pic>
          <p:nvPicPr>
            <p:cNvPr id="24" name="Grafik 23">
              <a:extLst>
                <a:ext uri="{FF2B5EF4-FFF2-40B4-BE49-F238E27FC236}">
                  <a16:creationId xmlns:a16="http://schemas.microsoft.com/office/drawing/2014/main" id="{304AE019-E268-7CF6-F839-24707B815AA3}"/>
                </a:ext>
              </a:extLst>
            </p:cNvPr>
            <p:cNvPicPr>
              <a:picLocks noChangeAspect="1"/>
            </p:cNvPicPr>
            <p:nvPr/>
          </p:nvPicPr>
          <p:blipFill>
            <a:blip r:embed="rId2"/>
            <a:stretch>
              <a:fillRect/>
            </a:stretch>
          </p:blipFill>
          <p:spPr>
            <a:xfrm>
              <a:off x="3323673" y="3213180"/>
              <a:ext cx="800100" cy="793750"/>
            </a:xfrm>
            <a:prstGeom prst="rect">
              <a:avLst/>
            </a:prstGeom>
          </p:spPr>
        </p:pic>
        <p:pic>
          <p:nvPicPr>
            <p:cNvPr id="26" name="Grafik 25">
              <a:extLst>
                <a:ext uri="{FF2B5EF4-FFF2-40B4-BE49-F238E27FC236}">
                  <a16:creationId xmlns:a16="http://schemas.microsoft.com/office/drawing/2014/main" id="{37317365-8334-487E-194F-A006105D87E6}"/>
                </a:ext>
              </a:extLst>
            </p:cNvPr>
            <p:cNvPicPr>
              <a:picLocks noChangeAspect="1"/>
            </p:cNvPicPr>
            <p:nvPr/>
          </p:nvPicPr>
          <p:blipFill>
            <a:blip r:embed="rId2"/>
            <a:stretch>
              <a:fillRect/>
            </a:stretch>
          </p:blipFill>
          <p:spPr>
            <a:xfrm>
              <a:off x="2923623" y="2673349"/>
              <a:ext cx="800100" cy="793750"/>
            </a:xfrm>
            <a:prstGeom prst="rect">
              <a:avLst/>
            </a:prstGeom>
          </p:spPr>
        </p:pic>
        <p:sp>
          <p:nvSpPr>
            <p:cNvPr id="28" name="Rechteck 27">
              <a:extLst>
                <a:ext uri="{FF2B5EF4-FFF2-40B4-BE49-F238E27FC236}">
                  <a16:creationId xmlns:a16="http://schemas.microsoft.com/office/drawing/2014/main" id="{9FDBAA31-A686-F831-4CE1-3A414A0F43B5}"/>
                </a:ext>
              </a:extLst>
            </p:cNvPr>
            <p:cNvSpPr/>
            <p:nvPr/>
          </p:nvSpPr>
          <p:spPr>
            <a:xfrm>
              <a:off x="2390448" y="4772025"/>
              <a:ext cx="2095275" cy="10586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985CDC5F-89F4-090B-ACB3-03D71A0F63D6}"/>
                </a:ext>
              </a:extLst>
            </p:cNvPr>
            <p:cNvSpPr txBox="1"/>
            <p:nvPr/>
          </p:nvSpPr>
          <p:spPr>
            <a:xfrm>
              <a:off x="2467251" y="4787463"/>
              <a:ext cx="2095275" cy="1846659"/>
            </a:xfrm>
            <a:prstGeom prst="rect">
              <a:avLst/>
            </a:prstGeom>
            <a:noFill/>
          </p:spPr>
          <p:txBody>
            <a:bodyPr wrap="square" rtlCol="0">
              <a:spAutoFit/>
            </a:bodyPr>
            <a:lstStyle/>
            <a:p>
              <a:pPr algn="ctr"/>
              <a:r>
                <a:rPr lang="de-DE" sz="3200" dirty="0">
                  <a:latin typeface="WsC Grundschrift" pitchFamily="2" charset="0"/>
                </a:rPr>
                <a:t>100 g</a:t>
              </a:r>
            </a:p>
            <a:p>
              <a:pPr algn="ctr"/>
              <a:r>
                <a:rPr lang="de-DE" sz="3200" dirty="0">
                  <a:latin typeface="WsC Grundschrift" pitchFamily="2" charset="0"/>
                </a:rPr>
                <a:t>0,39 €</a:t>
              </a:r>
            </a:p>
            <a:p>
              <a:pPr algn="ctr"/>
              <a:r>
                <a:rPr lang="de-DE" sz="3200" dirty="0">
                  <a:latin typeface="WsC Grundschrift" pitchFamily="2" charset="0"/>
                </a:rPr>
                <a:t> </a:t>
              </a:r>
            </a:p>
            <a:p>
              <a:pPr algn="ctr"/>
              <a:endParaRPr lang="de-DE" dirty="0"/>
            </a:p>
          </p:txBody>
        </p:sp>
      </p:grpSp>
      <p:pic>
        <p:nvPicPr>
          <p:cNvPr id="20" name="Grafik 19">
            <a:extLst>
              <a:ext uri="{FF2B5EF4-FFF2-40B4-BE49-F238E27FC236}">
                <a16:creationId xmlns:a16="http://schemas.microsoft.com/office/drawing/2014/main" id="{1D024240-343A-B5F9-9169-D78B06FC46FE}"/>
              </a:ext>
            </a:extLst>
          </p:cNvPr>
          <p:cNvPicPr>
            <a:picLocks noChangeAspect="1"/>
          </p:cNvPicPr>
          <p:nvPr/>
        </p:nvPicPr>
        <p:blipFill>
          <a:blip r:embed="rId3"/>
          <a:stretch>
            <a:fillRect/>
          </a:stretch>
        </p:blipFill>
        <p:spPr>
          <a:xfrm>
            <a:off x="11373596" y="69331"/>
            <a:ext cx="818404" cy="775739"/>
          </a:xfrm>
          <a:prstGeom prst="rect">
            <a:avLst/>
          </a:prstGeom>
        </p:spPr>
      </p:pic>
    </p:spTree>
    <p:extLst>
      <p:ext uri="{BB962C8B-B14F-4D97-AF65-F5344CB8AC3E}">
        <p14:creationId xmlns:p14="http://schemas.microsoft.com/office/powerpoint/2010/main" val="195191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7848302"/>
          </a:xfrm>
          <a:prstGeom prst="rect">
            <a:avLst/>
          </a:prstGeom>
          <a:noFill/>
        </p:spPr>
        <p:txBody>
          <a:bodyPr wrap="square" rtlCol="0">
            <a:spAutoFit/>
          </a:bodyPr>
          <a:lstStyle/>
          <a:p>
            <a:pPr algn="ctr"/>
            <a:r>
              <a:rPr lang="de-DE" sz="2400" dirty="0">
                <a:latin typeface="WsC Grundschrift" pitchFamily="2" charset="0"/>
              </a:rPr>
              <a:t>Es gibt viele verschiedene Kriterien, die bei Entscheidungen miteinfließen können. </a:t>
            </a:r>
          </a:p>
          <a:p>
            <a:pPr algn="ctr"/>
            <a:r>
              <a:rPr lang="de-DE" sz="2400" dirty="0">
                <a:latin typeface="WsC Grundschrift" pitchFamily="2" charset="0"/>
              </a:rPr>
              <a:t>Leon findet das Kriterium „Nachhaltigkeit“ wichtig.</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sp>
        <p:nvSpPr>
          <p:cNvPr id="23" name="Textfeld 22">
            <a:extLst>
              <a:ext uri="{FF2B5EF4-FFF2-40B4-BE49-F238E27FC236}">
                <a16:creationId xmlns:a16="http://schemas.microsoft.com/office/drawing/2014/main" id="{161A5240-29DE-543E-AE91-1B65672580DA}"/>
              </a:ext>
            </a:extLst>
          </p:cNvPr>
          <p:cNvSpPr txBox="1"/>
          <p:nvPr/>
        </p:nvSpPr>
        <p:spPr>
          <a:xfrm>
            <a:off x="1800454" y="5712297"/>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pSp>
        <p:nvGrpSpPr>
          <p:cNvPr id="37" name="Gruppieren 36">
            <a:extLst>
              <a:ext uri="{FF2B5EF4-FFF2-40B4-BE49-F238E27FC236}">
                <a16:creationId xmlns:a16="http://schemas.microsoft.com/office/drawing/2014/main" id="{78FF95F8-7994-CC0F-532F-8D82FC530F75}"/>
              </a:ext>
            </a:extLst>
          </p:cNvPr>
          <p:cNvGrpSpPr/>
          <p:nvPr/>
        </p:nvGrpSpPr>
        <p:grpSpPr>
          <a:xfrm>
            <a:off x="6768548" y="3032124"/>
            <a:ext cx="2918377" cy="3126533"/>
            <a:chOff x="6768548" y="3032124"/>
            <a:chExt cx="2918377" cy="3126533"/>
          </a:xfrm>
        </p:grpSpPr>
        <p:grpSp>
          <p:nvGrpSpPr>
            <p:cNvPr id="15" name="Gruppieren 14">
              <a:extLst>
                <a:ext uri="{FF2B5EF4-FFF2-40B4-BE49-F238E27FC236}">
                  <a16:creationId xmlns:a16="http://schemas.microsoft.com/office/drawing/2014/main" id="{EF800AFA-89F9-7529-0356-429C7D514495}"/>
                </a:ext>
              </a:extLst>
            </p:cNvPr>
            <p:cNvGrpSpPr/>
            <p:nvPr/>
          </p:nvGrpSpPr>
          <p:grpSpPr>
            <a:xfrm>
              <a:off x="6768548" y="3032124"/>
              <a:ext cx="2918377" cy="1533526"/>
              <a:chOff x="6768548" y="3032124"/>
              <a:chExt cx="2918377" cy="1533526"/>
            </a:xfrm>
          </p:grpSpPr>
          <p:sp>
            <p:nvSpPr>
              <p:cNvPr id="12" name="Rechteck 11">
                <a:extLst>
                  <a:ext uri="{FF2B5EF4-FFF2-40B4-BE49-F238E27FC236}">
                    <a16:creationId xmlns:a16="http://schemas.microsoft.com/office/drawing/2014/main" id="{BC639F50-D0D3-4ABA-2F8C-2F4B6049B6CA}"/>
                  </a:ext>
                </a:extLst>
              </p:cNvPr>
              <p:cNvSpPr/>
              <p:nvPr/>
            </p:nvSpPr>
            <p:spPr>
              <a:xfrm>
                <a:off x="6883400" y="3032124"/>
                <a:ext cx="2685774" cy="1533525"/>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B70F6CF9-92AE-F966-EF79-608BF218D822}"/>
                  </a:ext>
                </a:extLst>
              </p:cNvPr>
              <p:cNvPicPr>
                <a:picLocks noChangeAspect="1"/>
              </p:cNvPicPr>
              <p:nvPr/>
            </p:nvPicPr>
            <p:blipFill>
              <a:blip r:embed="rId2">
                <a:alphaModFix amt="20000"/>
              </a:blip>
              <a:stretch>
                <a:fillRect/>
              </a:stretch>
            </p:blipFill>
            <p:spPr>
              <a:xfrm>
                <a:off x="6883400" y="3032125"/>
                <a:ext cx="800100" cy="793750"/>
              </a:xfrm>
              <a:prstGeom prst="rect">
                <a:avLst/>
              </a:prstGeom>
            </p:spPr>
          </p:pic>
          <p:pic>
            <p:nvPicPr>
              <p:cNvPr id="6" name="Grafik 5">
                <a:extLst>
                  <a:ext uri="{FF2B5EF4-FFF2-40B4-BE49-F238E27FC236}">
                    <a16:creationId xmlns:a16="http://schemas.microsoft.com/office/drawing/2014/main" id="{9CB5BDD0-7FFC-739B-3F2B-EA8A6DF6769F}"/>
                  </a:ext>
                </a:extLst>
              </p:cNvPr>
              <p:cNvPicPr>
                <a:picLocks noChangeAspect="1"/>
              </p:cNvPicPr>
              <p:nvPr/>
            </p:nvPicPr>
            <p:blipFill>
              <a:blip r:embed="rId2">
                <a:alphaModFix amt="20000"/>
              </a:blip>
              <a:stretch>
                <a:fillRect/>
              </a:stretch>
            </p:blipFill>
            <p:spPr>
              <a:xfrm>
                <a:off x="7683500" y="3032125"/>
                <a:ext cx="800100" cy="793750"/>
              </a:xfrm>
              <a:prstGeom prst="rect">
                <a:avLst/>
              </a:prstGeom>
            </p:spPr>
          </p:pic>
          <p:pic>
            <p:nvPicPr>
              <p:cNvPr id="8" name="Grafik 7">
                <a:extLst>
                  <a:ext uri="{FF2B5EF4-FFF2-40B4-BE49-F238E27FC236}">
                    <a16:creationId xmlns:a16="http://schemas.microsoft.com/office/drawing/2014/main" id="{B356675C-EC18-8645-E0B5-33B5A9CA9831}"/>
                  </a:ext>
                </a:extLst>
              </p:cNvPr>
              <p:cNvPicPr>
                <a:picLocks noChangeAspect="1"/>
              </p:cNvPicPr>
              <p:nvPr/>
            </p:nvPicPr>
            <p:blipFill>
              <a:blip r:embed="rId2">
                <a:alphaModFix amt="20000"/>
              </a:blip>
              <a:stretch>
                <a:fillRect/>
              </a:stretch>
            </p:blipFill>
            <p:spPr>
              <a:xfrm>
                <a:off x="8476974" y="3032125"/>
                <a:ext cx="800100" cy="793750"/>
              </a:xfrm>
              <a:prstGeom prst="rect">
                <a:avLst/>
              </a:prstGeom>
            </p:spPr>
          </p:pic>
          <p:pic>
            <p:nvPicPr>
              <p:cNvPr id="9" name="Grafik 8">
                <a:extLst>
                  <a:ext uri="{FF2B5EF4-FFF2-40B4-BE49-F238E27FC236}">
                    <a16:creationId xmlns:a16="http://schemas.microsoft.com/office/drawing/2014/main" id="{FD01E34F-3F5E-428F-3CC4-107E3DD46D71}"/>
                  </a:ext>
                </a:extLst>
              </p:cNvPr>
              <p:cNvPicPr>
                <a:picLocks noChangeAspect="1"/>
              </p:cNvPicPr>
              <p:nvPr/>
            </p:nvPicPr>
            <p:blipFill>
              <a:blip r:embed="rId2">
                <a:alphaModFix amt="20000"/>
              </a:blip>
              <a:stretch>
                <a:fillRect/>
              </a:stretch>
            </p:blipFill>
            <p:spPr>
              <a:xfrm>
                <a:off x="7182126" y="3771900"/>
                <a:ext cx="800100" cy="793750"/>
              </a:xfrm>
              <a:prstGeom prst="rect">
                <a:avLst/>
              </a:prstGeom>
            </p:spPr>
          </p:pic>
          <p:pic>
            <p:nvPicPr>
              <p:cNvPr id="10" name="Grafik 9">
                <a:extLst>
                  <a:ext uri="{FF2B5EF4-FFF2-40B4-BE49-F238E27FC236}">
                    <a16:creationId xmlns:a16="http://schemas.microsoft.com/office/drawing/2014/main" id="{9391A317-3E98-9A8C-B0C4-E8AA2401AA8F}"/>
                  </a:ext>
                </a:extLst>
              </p:cNvPr>
              <p:cNvPicPr>
                <a:picLocks noChangeAspect="1"/>
              </p:cNvPicPr>
              <p:nvPr/>
            </p:nvPicPr>
            <p:blipFill>
              <a:blip r:embed="rId2">
                <a:alphaModFix amt="20000"/>
              </a:blip>
              <a:stretch>
                <a:fillRect/>
              </a:stretch>
            </p:blipFill>
            <p:spPr>
              <a:xfrm>
                <a:off x="7975600" y="3771900"/>
                <a:ext cx="800100" cy="793750"/>
              </a:xfrm>
              <a:prstGeom prst="rect">
                <a:avLst/>
              </a:prstGeom>
            </p:spPr>
          </p:pic>
          <p:pic>
            <p:nvPicPr>
              <p:cNvPr id="11" name="Grafik 10">
                <a:extLst>
                  <a:ext uri="{FF2B5EF4-FFF2-40B4-BE49-F238E27FC236}">
                    <a16:creationId xmlns:a16="http://schemas.microsoft.com/office/drawing/2014/main" id="{CB3223CA-9D76-4DD0-DBEF-0843E1A03594}"/>
                  </a:ext>
                </a:extLst>
              </p:cNvPr>
              <p:cNvPicPr>
                <a:picLocks noChangeAspect="1"/>
              </p:cNvPicPr>
              <p:nvPr/>
            </p:nvPicPr>
            <p:blipFill>
              <a:blip r:embed="rId2">
                <a:alphaModFix amt="20000"/>
              </a:blip>
              <a:stretch>
                <a:fillRect/>
              </a:stretch>
            </p:blipFill>
            <p:spPr>
              <a:xfrm>
                <a:off x="8769074" y="3771900"/>
                <a:ext cx="800100" cy="793750"/>
              </a:xfrm>
              <a:prstGeom prst="rect">
                <a:avLst/>
              </a:prstGeom>
            </p:spPr>
          </p:pic>
          <p:sp>
            <p:nvSpPr>
              <p:cNvPr id="13" name="Rechteck 12">
                <a:extLst>
                  <a:ext uri="{FF2B5EF4-FFF2-40B4-BE49-F238E27FC236}">
                    <a16:creationId xmlns:a16="http://schemas.microsoft.com/office/drawing/2014/main" id="{F0AC87A6-D75E-6471-825B-C4B760C541E9}"/>
                  </a:ext>
                </a:extLst>
              </p:cNvPr>
              <p:cNvSpPr/>
              <p:nvPr/>
            </p:nvSpPr>
            <p:spPr>
              <a:xfrm>
                <a:off x="9569174" y="3032124"/>
                <a:ext cx="117751" cy="1533525"/>
              </a:xfrm>
              <a:prstGeom prst="rect">
                <a:avLst/>
              </a:prstGeom>
              <a:solidFill>
                <a:schemeClr val="accent2">
                  <a:lumMod val="40000"/>
                  <a:lumOff val="6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EE37321B-6B63-C6ED-C652-15B3F1A7204B}"/>
                  </a:ext>
                </a:extLst>
              </p:cNvPr>
              <p:cNvSpPr/>
              <p:nvPr/>
            </p:nvSpPr>
            <p:spPr>
              <a:xfrm>
                <a:off x="6768548" y="3032124"/>
                <a:ext cx="117751" cy="1533525"/>
              </a:xfrm>
              <a:prstGeom prst="rect">
                <a:avLst/>
              </a:prstGeom>
              <a:solidFill>
                <a:schemeClr val="accent2">
                  <a:lumMod val="40000"/>
                  <a:lumOff val="6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3" name="Rechteck 32">
              <a:extLst>
                <a:ext uri="{FF2B5EF4-FFF2-40B4-BE49-F238E27FC236}">
                  <a16:creationId xmlns:a16="http://schemas.microsoft.com/office/drawing/2014/main" id="{F95F5D45-9CE5-8112-6092-A774F6082BA8}"/>
                </a:ext>
              </a:extLst>
            </p:cNvPr>
            <p:cNvSpPr/>
            <p:nvPr/>
          </p:nvSpPr>
          <p:spPr>
            <a:xfrm>
              <a:off x="7189762" y="4772025"/>
              <a:ext cx="2095275" cy="10586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669D460D-B72E-700B-6D5B-F4D21664B190}"/>
                </a:ext>
              </a:extLst>
            </p:cNvPr>
            <p:cNvSpPr txBox="1"/>
            <p:nvPr/>
          </p:nvSpPr>
          <p:spPr>
            <a:xfrm>
              <a:off x="7283450" y="4958328"/>
              <a:ext cx="2095275" cy="1200329"/>
            </a:xfrm>
            <a:prstGeom prst="rect">
              <a:avLst/>
            </a:prstGeom>
            <a:noFill/>
          </p:spPr>
          <p:txBody>
            <a:bodyPr wrap="square" rtlCol="0">
              <a:spAutoFit/>
            </a:bodyPr>
            <a:lstStyle/>
            <a:p>
              <a:pPr algn="ctr"/>
              <a:r>
                <a:rPr lang="de-DE" sz="3600" dirty="0">
                  <a:latin typeface="WsC Grundschrift" pitchFamily="2" charset="0"/>
                </a:rPr>
                <a:t>1,79 €</a:t>
              </a:r>
            </a:p>
            <a:p>
              <a:pPr algn="ctr"/>
              <a:r>
                <a:rPr lang="de-DE" dirty="0"/>
                <a:t> </a:t>
              </a:r>
            </a:p>
            <a:p>
              <a:pPr algn="ctr"/>
              <a:endParaRPr lang="de-DE" dirty="0"/>
            </a:p>
          </p:txBody>
        </p:sp>
      </p:grpSp>
      <p:sp>
        <p:nvSpPr>
          <p:cNvPr id="36" name="Textfeld 35">
            <a:extLst>
              <a:ext uri="{FF2B5EF4-FFF2-40B4-BE49-F238E27FC236}">
                <a16:creationId xmlns:a16="http://schemas.microsoft.com/office/drawing/2014/main" id="{DB3BD0FB-94EE-7794-6480-7148E3FFCFDF}"/>
              </a:ext>
            </a:extLst>
          </p:cNvPr>
          <p:cNvSpPr txBox="1"/>
          <p:nvPr/>
        </p:nvSpPr>
        <p:spPr>
          <a:xfrm>
            <a:off x="8673548" y="4085785"/>
            <a:ext cx="1143000" cy="461665"/>
          </a:xfrm>
          <a:prstGeom prst="rect">
            <a:avLst/>
          </a:prstGeom>
          <a:noFill/>
        </p:spPr>
        <p:txBody>
          <a:bodyPr wrap="square" rtlCol="0">
            <a:spAutoFit/>
          </a:bodyPr>
          <a:lstStyle/>
          <a:p>
            <a:r>
              <a:rPr lang="de-DE" sz="2400" dirty="0">
                <a:latin typeface="WsC Grundschrift" pitchFamily="2" charset="0"/>
              </a:rPr>
              <a:t>500 g</a:t>
            </a:r>
          </a:p>
        </p:txBody>
      </p:sp>
      <p:grpSp>
        <p:nvGrpSpPr>
          <p:cNvPr id="16" name="Gruppieren 15">
            <a:extLst>
              <a:ext uri="{FF2B5EF4-FFF2-40B4-BE49-F238E27FC236}">
                <a16:creationId xmlns:a16="http://schemas.microsoft.com/office/drawing/2014/main" id="{D2903BA1-A7E2-5162-B79D-21F163044435}"/>
              </a:ext>
            </a:extLst>
          </p:cNvPr>
          <p:cNvGrpSpPr/>
          <p:nvPr/>
        </p:nvGrpSpPr>
        <p:grpSpPr>
          <a:xfrm>
            <a:off x="2219274" y="2683759"/>
            <a:ext cx="2396624" cy="3960773"/>
            <a:chOff x="2165902" y="2673349"/>
            <a:chExt cx="2396624" cy="3960773"/>
          </a:xfrm>
        </p:grpSpPr>
        <p:pic>
          <p:nvPicPr>
            <p:cNvPr id="17" name="Grafik 16">
              <a:extLst>
                <a:ext uri="{FF2B5EF4-FFF2-40B4-BE49-F238E27FC236}">
                  <a16:creationId xmlns:a16="http://schemas.microsoft.com/office/drawing/2014/main" id="{5FA5F4D1-9D38-EFCC-6A3C-CA52D79C505E}"/>
                </a:ext>
              </a:extLst>
            </p:cNvPr>
            <p:cNvPicPr>
              <a:picLocks noChangeAspect="1"/>
            </p:cNvPicPr>
            <p:nvPr/>
          </p:nvPicPr>
          <p:blipFill>
            <a:blip r:embed="rId2"/>
            <a:stretch>
              <a:fillRect/>
            </a:stretch>
          </p:blipFill>
          <p:spPr>
            <a:xfrm>
              <a:off x="3685623" y="3771899"/>
              <a:ext cx="800100" cy="793750"/>
            </a:xfrm>
            <a:prstGeom prst="rect">
              <a:avLst/>
            </a:prstGeom>
          </p:spPr>
        </p:pic>
        <p:pic>
          <p:nvPicPr>
            <p:cNvPr id="18" name="Grafik 17">
              <a:extLst>
                <a:ext uri="{FF2B5EF4-FFF2-40B4-BE49-F238E27FC236}">
                  <a16:creationId xmlns:a16="http://schemas.microsoft.com/office/drawing/2014/main" id="{F52584A2-5F7D-2AC0-9005-A80ECCFC340B}"/>
                </a:ext>
              </a:extLst>
            </p:cNvPr>
            <p:cNvPicPr>
              <a:picLocks noChangeAspect="1"/>
            </p:cNvPicPr>
            <p:nvPr/>
          </p:nvPicPr>
          <p:blipFill>
            <a:blip r:embed="rId2"/>
            <a:stretch>
              <a:fillRect/>
            </a:stretch>
          </p:blipFill>
          <p:spPr>
            <a:xfrm>
              <a:off x="2165902" y="3771899"/>
              <a:ext cx="800100" cy="793750"/>
            </a:xfrm>
            <a:prstGeom prst="rect">
              <a:avLst/>
            </a:prstGeom>
          </p:spPr>
        </p:pic>
        <p:pic>
          <p:nvPicPr>
            <p:cNvPr id="19" name="Grafik 18">
              <a:extLst>
                <a:ext uri="{FF2B5EF4-FFF2-40B4-BE49-F238E27FC236}">
                  <a16:creationId xmlns:a16="http://schemas.microsoft.com/office/drawing/2014/main" id="{B546F42E-ECFA-48BF-13A9-171FBAFA165A}"/>
                </a:ext>
              </a:extLst>
            </p:cNvPr>
            <p:cNvPicPr>
              <a:picLocks noChangeAspect="1"/>
            </p:cNvPicPr>
            <p:nvPr/>
          </p:nvPicPr>
          <p:blipFill>
            <a:blip r:embed="rId2"/>
            <a:stretch>
              <a:fillRect/>
            </a:stretch>
          </p:blipFill>
          <p:spPr>
            <a:xfrm>
              <a:off x="2914926" y="3771899"/>
              <a:ext cx="800100" cy="793750"/>
            </a:xfrm>
            <a:prstGeom prst="rect">
              <a:avLst/>
            </a:prstGeom>
          </p:spPr>
        </p:pic>
        <p:pic>
          <p:nvPicPr>
            <p:cNvPr id="21" name="Grafik 20">
              <a:extLst>
                <a:ext uri="{FF2B5EF4-FFF2-40B4-BE49-F238E27FC236}">
                  <a16:creationId xmlns:a16="http://schemas.microsoft.com/office/drawing/2014/main" id="{A29E67E1-6809-F244-D006-6E27847C33E7}"/>
                </a:ext>
              </a:extLst>
            </p:cNvPr>
            <p:cNvPicPr>
              <a:picLocks noChangeAspect="1"/>
            </p:cNvPicPr>
            <p:nvPr/>
          </p:nvPicPr>
          <p:blipFill>
            <a:blip r:embed="rId2"/>
            <a:stretch>
              <a:fillRect/>
            </a:stretch>
          </p:blipFill>
          <p:spPr>
            <a:xfrm>
              <a:off x="2530199" y="3222624"/>
              <a:ext cx="800100" cy="793750"/>
            </a:xfrm>
            <a:prstGeom prst="rect">
              <a:avLst/>
            </a:prstGeom>
          </p:spPr>
        </p:pic>
        <p:pic>
          <p:nvPicPr>
            <p:cNvPr id="24" name="Grafik 23">
              <a:extLst>
                <a:ext uri="{FF2B5EF4-FFF2-40B4-BE49-F238E27FC236}">
                  <a16:creationId xmlns:a16="http://schemas.microsoft.com/office/drawing/2014/main" id="{A2EFF1C8-3B19-BEBE-4489-74E0E88A88E5}"/>
                </a:ext>
              </a:extLst>
            </p:cNvPr>
            <p:cNvPicPr>
              <a:picLocks noChangeAspect="1"/>
            </p:cNvPicPr>
            <p:nvPr/>
          </p:nvPicPr>
          <p:blipFill>
            <a:blip r:embed="rId2"/>
            <a:stretch>
              <a:fillRect/>
            </a:stretch>
          </p:blipFill>
          <p:spPr>
            <a:xfrm>
              <a:off x="3323673" y="3213180"/>
              <a:ext cx="800100" cy="793750"/>
            </a:xfrm>
            <a:prstGeom prst="rect">
              <a:avLst/>
            </a:prstGeom>
          </p:spPr>
        </p:pic>
        <p:pic>
          <p:nvPicPr>
            <p:cNvPr id="26" name="Grafik 25">
              <a:extLst>
                <a:ext uri="{FF2B5EF4-FFF2-40B4-BE49-F238E27FC236}">
                  <a16:creationId xmlns:a16="http://schemas.microsoft.com/office/drawing/2014/main" id="{215059B7-AFCC-1D2D-0BA9-7AE7A85FB954}"/>
                </a:ext>
              </a:extLst>
            </p:cNvPr>
            <p:cNvPicPr>
              <a:picLocks noChangeAspect="1"/>
            </p:cNvPicPr>
            <p:nvPr/>
          </p:nvPicPr>
          <p:blipFill>
            <a:blip r:embed="rId2"/>
            <a:stretch>
              <a:fillRect/>
            </a:stretch>
          </p:blipFill>
          <p:spPr>
            <a:xfrm>
              <a:off x="2923623" y="2673349"/>
              <a:ext cx="800100" cy="793750"/>
            </a:xfrm>
            <a:prstGeom prst="rect">
              <a:avLst/>
            </a:prstGeom>
          </p:spPr>
        </p:pic>
        <p:sp>
          <p:nvSpPr>
            <p:cNvPr id="28" name="Rechteck 27">
              <a:extLst>
                <a:ext uri="{FF2B5EF4-FFF2-40B4-BE49-F238E27FC236}">
                  <a16:creationId xmlns:a16="http://schemas.microsoft.com/office/drawing/2014/main" id="{86112B85-8D8F-8FB5-ECCA-8B88D4497EA9}"/>
                </a:ext>
              </a:extLst>
            </p:cNvPr>
            <p:cNvSpPr/>
            <p:nvPr/>
          </p:nvSpPr>
          <p:spPr>
            <a:xfrm>
              <a:off x="2390448" y="4772025"/>
              <a:ext cx="2095275" cy="10586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BA455024-8449-E89B-B810-98B05CA43A47}"/>
                </a:ext>
              </a:extLst>
            </p:cNvPr>
            <p:cNvSpPr txBox="1"/>
            <p:nvPr/>
          </p:nvSpPr>
          <p:spPr>
            <a:xfrm>
              <a:off x="2467251" y="4787463"/>
              <a:ext cx="2095275" cy="1846659"/>
            </a:xfrm>
            <a:prstGeom prst="rect">
              <a:avLst/>
            </a:prstGeom>
            <a:noFill/>
          </p:spPr>
          <p:txBody>
            <a:bodyPr wrap="square" rtlCol="0">
              <a:spAutoFit/>
            </a:bodyPr>
            <a:lstStyle/>
            <a:p>
              <a:pPr algn="ctr"/>
              <a:r>
                <a:rPr lang="de-DE" sz="3200" dirty="0">
                  <a:latin typeface="WsC Grundschrift" pitchFamily="2" charset="0"/>
                </a:rPr>
                <a:t>100 g</a:t>
              </a:r>
            </a:p>
            <a:p>
              <a:pPr algn="ctr"/>
              <a:r>
                <a:rPr lang="de-DE" sz="3200" dirty="0">
                  <a:latin typeface="WsC Grundschrift" pitchFamily="2" charset="0"/>
                </a:rPr>
                <a:t>0,39 €</a:t>
              </a:r>
            </a:p>
            <a:p>
              <a:pPr algn="ctr"/>
              <a:r>
                <a:rPr lang="de-DE" sz="3200" dirty="0">
                  <a:latin typeface="WsC Grundschrift" pitchFamily="2" charset="0"/>
                </a:rPr>
                <a:t> </a:t>
              </a:r>
            </a:p>
            <a:p>
              <a:pPr algn="ctr"/>
              <a:endParaRPr lang="de-DE" dirty="0"/>
            </a:p>
          </p:txBody>
        </p:sp>
      </p:grpSp>
      <p:pic>
        <p:nvPicPr>
          <p:cNvPr id="20" name="Grafik 19">
            <a:extLst>
              <a:ext uri="{FF2B5EF4-FFF2-40B4-BE49-F238E27FC236}">
                <a16:creationId xmlns:a16="http://schemas.microsoft.com/office/drawing/2014/main" id="{FFE45595-1C32-DC0E-B6B6-A551D10BFA48}"/>
              </a:ext>
            </a:extLst>
          </p:cNvPr>
          <p:cNvPicPr>
            <a:picLocks noChangeAspect="1"/>
          </p:cNvPicPr>
          <p:nvPr/>
        </p:nvPicPr>
        <p:blipFill>
          <a:blip r:embed="rId3"/>
          <a:stretch>
            <a:fillRect/>
          </a:stretch>
        </p:blipFill>
        <p:spPr>
          <a:xfrm>
            <a:off x="11620259" y="50800"/>
            <a:ext cx="488795" cy="824132"/>
          </a:xfrm>
          <a:prstGeom prst="rect">
            <a:avLst/>
          </a:prstGeom>
        </p:spPr>
      </p:pic>
    </p:spTree>
    <p:extLst>
      <p:ext uri="{BB962C8B-B14F-4D97-AF65-F5344CB8AC3E}">
        <p14:creationId xmlns:p14="http://schemas.microsoft.com/office/powerpoint/2010/main" val="249532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Was bedeutet Nachhaltigkeit?</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3785652"/>
          </a:xfrm>
          <a:prstGeom prst="rect">
            <a:avLst/>
          </a:prstGeom>
          <a:noFill/>
        </p:spPr>
        <p:txBody>
          <a:bodyPr wrap="square" rtlCol="0">
            <a:spAutoFit/>
          </a:bodyPr>
          <a:lstStyle/>
          <a:p>
            <a:r>
              <a:rPr lang="de-DE" sz="2400" dirty="0">
                <a:latin typeface="WsC Grundschrift" pitchFamily="2" charset="0"/>
              </a:rPr>
              <a:t>Nachhaltig leben bedeutet, dass wir heute Entscheidungen treffen, die in der Zukunft nicht zu schlimmen Folgen für die Welt führen. Alle Lebewesen sollen so auch zukünftig auf der Erde leben können.</a:t>
            </a:r>
          </a:p>
          <a:p>
            <a:endParaRPr lang="de-DE" sz="2400" dirty="0">
              <a:latin typeface="WsC Grundschrift" pitchFamily="2" charset="0"/>
            </a:endParaRPr>
          </a:p>
          <a:p>
            <a:r>
              <a:rPr lang="de-DE" sz="2400" dirty="0">
                <a:latin typeface="WsC Grundschrift" pitchFamily="2" charset="0"/>
              </a:rPr>
              <a:t>Zur umweltlichen Nachhaltigkeit gehört, dass wir die Erde nicht mit Müll und Abgasen verschmutzen.</a:t>
            </a: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9" name="Grafik 8">
            <a:extLst>
              <a:ext uri="{FF2B5EF4-FFF2-40B4-BE49-F238E27FC236}">
                <a16:creationId xmlns:a16="http://schemas.microsoft.com/office/drawing/2014/main" id="{E8789D0D-550C-3860-BC77-9DCFC475166D}"/>
              </a:ext>
            </a:extLst>
          </p:cNvPr>
          <p:cNvPicPr>
            <a:picLocks noChangeAspect="1"/>
          </p:cNvPicPr>
          <p:nvPr/>
        </p:nvPicPr>
        <p:blipFill>
          <a:blip r:embed="rId3"/>
          <a:stretch>
            <a:fillRect/>
          </a:stretch>
        </p:blipFill>
        <p:spPr>
          <a:xfrm>
            <a:off x="5667838" y="4378460"/>
            <a:ext cx="3990512" cy="2077433"/>
          </a:xfrm>
          <a:prstGeom prst="rect">
            <a:avLst/>
          </a:prstGeom>
        </p:spPr>
      </p:pic>
      <p:pic>
        <p:nvPicPr>
          <p:cNvPr id="11" name="Grafik 10">
            <a:extLst>
              <a:ext uri="{FF2B5EF4-FFF2-40B4-BE49-F238E27FC236}">
                <a16:creationId xmlns:a16="http://schemas.microsoft.com/office/drawing/2014/main" id="{5C736174-B971-7F3C-008F-AA6327FBAD9F}"/>
              </a:ext>
            </a:extLst>
          </p:cNvPr>
          <p:cNvPicPr>
            <a:picLocks noChangeAspect="1"/>
          </p:cNvPicPr>
          <p:nvPr/>
        </p:nvPicPr>
        <p:blipFill>
          <a:blip r:embed="rId4"/>
          <a:stretch>
            <a:fillRect/>
          </a:stretch>
        </p:blipFill>
        <p:spPr>
          <a:xfrm>
            <a:off x="2473788" y="4327265"/>
            <a:ext cx="3194050" cy="2179825"/>
          </a:xfrm>
          <a:prstGeom prst="rect">
            <a:avLst/>
          </a:prstGeom>
        </p:spPr>
      </p:pic>
    </p:spTree>
    <p:extLst>
      <p:ext uri="{BB962C8B-B14F-4D97-AF65-F5344CB8AC3E}">
        <p14:creationId xmlns:p14="http://schemas.microsoft.com/office/powerpoint/2010/main" val="293167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Nachhaltigkeit beim Einkaufen – Verpackungsmüll und seine Folgen </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4524315"/>
          </a:xfrm>
          <a:prstGeom prst="rect">
            <a:avLst/>
          </a:prstGeom>
          <a:noFill/>
        </p:spPr>
        <p:txBody>
          <a:bodyPr wrap="square" rtlCol="0">
            <a:spAutoFit/>
          </a:bodyPr>
          <a:lstStyle/>
          <a:p>
            <a:pPr algn="ctr"/>
            <a:r>
              <a:rPr lang="de-DE" sz="2400" dirty="0">
                <a:latin typeface="WsC Grundschrift" pitchFamily="2" charset="0"/>
              </a:rPr>
              <a:t>Ein großer Teil des Verpackungsmülls besteht aus Plastik. Plastik verrottet nur sehr langsam. Deshalb bleibt es sehr lange auf unserer Erde und verschmutzt die Umwelt.</a:t>
            </a:r>
          </a:p>
          <a:p>
            <a:pPr algn="ctr"/>
            <a:endParaRPr lang="de-DE" sz="2400" dirty="0">
              <a:latin typeface="WsC Grundschrift" pitchFamily="2" charset="0"/>
            </a:endParaRPr>
          </a:p>
          <a:p>
            <a:pPr algn="ctr"/>
            <a:r>
              <a:rPr lang="de-DE" sz="2400" dirty="0">
                <a:latin typeface="WsC Grundschrift" pitchFamily="2" charset="0"/>
              </a:rPr>
              <a:t>Ein Teil des Plastikmülls wird verbrannt, dabei entstehen aber giftige Gase.</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9" name="Grafik 8">
            <a:extLst>
              <a:ext uri="{FF2B5EF4-FFF2-40B4-BE49-F238E27FC236}">
                <a16:creationId xmlns:a16="http://schemas.microsoft.com/office/drawing/2014/main" id="{68157775-3712-BD33-07DA-93CA36CEC75D}"/>
              </a:ext>
            </a:extLst>
          </p:cNvPr>
          <p:cNvPicPr>
            <a:picLocks noChangeAspect="1"/>
          </p:cNvPicPr>
          <p:nvPr/>
        </p:nvPicPr>
        <p:blipFill>
          <a:blip r:embed="rId4"/>
          <a:stretch>
            <a:fillRect/>
          </a:stretch>
        </p:blipFill>
        <p:spPr>
          <a:xfrm rot="16200000">
            <a:off x="6717586" y="3583527"/>
            <a:ext cx="2153353" cy="3193325"/>
          </a:xfrm>
          <a:prstGeom prst="rect">
            <a:avLst/>
          </a:prstGeom>
        </p:spPr>
      </p:pic>
      <p:pic>
        <p:nvPicPr>
          <p:cNvPr id="10" name="Grafik 9">
            <a:extLst>
              <a:ext uri="{FF2B5EF4-FFF2-40B4-BE49-F238E27FC236}">
                <a16:creationId xmlns:a16="http://schemas.microsoft.com/office/drawing/2014/main" id="{B4963DAE-3DFD-DB37-BFCF-F1A8566CCC1F}"/>
              </a:ext>
            </a:extLst>
          </p:cNvPr>
          <p:cNvPicPr>
            <a:picLocks noChangeAspect="1"/>
          </p:cNvPicPr>
          <p:nvPr/>
        </p:nvPicPr>
        <p:blipFill>
          <a:blip r:embed="rId5"/>
          <a:stretch>
            <a:fillRect/>
          </a:stretch>
        </p:blipFill>
        <p:spPr>
          <a:xfrm>
            <a:off x="2482254" y="4086578"/>
            <a:ext cx="3319500" cy="2265440"/>
          </a:xfrm>
          <a:prstGeom prst="rect">
            <a:avLst/>
          </a:prstGeom>
        </p:spPr>
      </p:pic>
    </p:spTree>
    <p:extLst>
      <p:ext uri="{BB962C8B-B14F-4D97-AF65-F5344CB8AC3E}">
        <p14:creationId xmlns:p14="http://schemas.microsoft.com/office/powerpoint/2010/main" val="1553191551"/>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Nachhaltigkeit beim Einkaufen – Verpackungsmüll und seine Folgen </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3416320"/>
          </a:xfrm>
          <a:prstGeom prst="rect">
            <a:avLst/>
          </a:prstGeom>
          <a:noFill/>
        </p:spPr>
        <p:txBody>
          <a:bodyPr wrap="square" rtlCol="0">
            <a:spAutoFit/>
          </a:bodyPr>
          <a:lstStyle/>
          <a:p>
            <a:pPr algn="ctr"/>
            <a:r>
              <a:rPr lang="de-DE" sz="2400" dirty="0">
                <a:latin typeface="WsC Grundschrift" pitchFamily="2" charset="0"/>
              </a:rPr>
              <a:t>Ein großer Teil des Plastikmülls landet zudem im Meer. Dort hat das Plastik schlimme Folgen für die Lebewesen. Tiere verheddern sich im Müll oder fressen das Plastik und werden davon krank oder ersticken.</a:t>
            </a:r>
          </a:p>
          <a:p>
            <a:pPr algn="ctr"/>
            <a:endParaRPr lang="de-DE" sz="2400" dirty="0">
              <a:latin typeface="WsC Grundschrift" pitchFamily="2" charset="0"/>
            </a:endParaRPr>
          </a:p>
          <a:p>
            <a:pPr algn="ct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10" name="Grafik 9">
            <a:extLst>
              <a:ext uri="{FF2B5EF4-FFF2-40B4-BE49-F238E27FC236}">
                <a16:creationId xmlns:a16="http://schemas.microsoft.com/office/drawing/2014/main" id="{903BF5D9-4751-58E3-B727-231D76E5CAD0}"/>
              </a:ext>
            </a:extLst>
          </p:cNvPr>
          <p:cNvPicPr>
            <a:picLocks noChangeAspect="1"/>
          </p:cNvPicPr>
          <p:nvPr/>
        </p:nvPicPr>
        <p:blipFill>
          <a:blip r:embed="rId3"/>
          <a:stretch>
            <a:fillRect/>
          </a:stretch>
        </p:blipFill>
        <p:spPr>
          <a:xfrm rot="16200000">
            <a:off x="3058807" y="3520274"/>
            <a:ext cx="2036849" cy="3072342"/>
          </a:xfrm>
          <a:prstGeom prst="rect">
            <a:avLst/>
          </a:prstGeom>
        </p:spPr>
      </p:pic>
      <p:pic>
        <p:nvPicPr>
          <p:cNvPr id="12" name="Grafik 11">
            <a:extLst>
              <a:ext uri="{FF2B5EF4-FFF2-40B4-BE49-F238E27FC236}">
                <a16:creationId xmlns:a16="http://schemas.microsoft.com/office/drawing/2014/main" id="{FAD178BA-B2A0-2103-71C3-B5E445E68F96}"/>
              </a:ext>
            </a:extLst>
          </p:cNvPr>
          <p:cNvPicPr>
            <a:picLocks noChangeAspect="1"/>
          </p:cNvPicPr>
          <p:nvPr/>
        </p:nvPicPr>
        <p:blipFill>
          <a:blip r:embed="rId4"/>
          <a:stretch>
            <a:fillRect/>
          </a:stretch>
        </p:blipFill>
        <p:spPr>
          <a:xfrm rot="16200000">
            <a:off x="7201959" y="3319504"/>
            <a:ext cx="2036848" cy="3554499"/>
          </a:xfrm>
          <a:prstGeom prst="rect">
            <a:avLst/>
          </a:prstGeom>
        </p:spPr>
      </p:pic>
    </p:spTree>
    <p:extLst>
      <p:ext uri="{BB962C8B-B14F-4D97-AF65-F5344CB8AC3E}">
        <p14:creationId xmlns:p14="http://schemas.microsoft.com/office/powerpoint/2010/main" val="188286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Nachhaltigkeit beim Einkaufen – Verpackungsmüll und seine Folgen </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6001643"/>
          </a:xfrm>
          <a:prstGeom prst="rect">
            <a:avLst/>
          </a:prstGeom>
          <a:noFill/>
        </p:spPr>
        <p:txBody>
          <a:bodyPr wrap="square" rtlCol="0">
            <a:spAutoFit/>
          </a:bodyPr>
          <a:lstStyle/>
          <a:p>
            <a:pPr algn="ctr"/>
            <a:r>
              <a:rPr lang="de-DE" sz="2400" dirty="0">
                <a:latin typeface="WsC Grundschrift" pitchFamily="2" charset="0"/>
              </a:rPr>
              <a:t>Wie groß ist das Verpackungsmüllproblem bei uns?</a:t>
            </a:r>
          </a:p>
          <a:p>
            <a:pPr algn="ctr"/>
            <a:endParaRPr lang="de-DE" sz="2400" dirty="0">
              <a:latin typeface="WsC Grundschrift" pitchFamily="2" charset="0"/>
            </a:endParaRPr>
          </a:p>
          <a:p>
            <a:pPr algn="ctr"/>
            <a:r>
              <a:rPr lang="de-DE" sz="2400" dirty="0">
                <a:latin typeface="WsC Grundschrift" pitchFamily="2" charset="0"/>
              </a:rPr>
              <a:t>Deutschland produziert jährlich einen 6.000 Meter hohen Abfallberg. </a:t>
            </a:r>
          </a:p>
          <a:p>
            <a:pPr algn="ctr"/>
            <a:r>
              <a:rPr lang="de-DE" sz="2400" dirty="0">
                <a:latin typeface="WsC Grundschrift" pitchFamily="2" charset="0"/>
              </a:rPr>
              <a:t>Das ist so hoch wie der Kilimandscharo, der höchste Berg Afrikas</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9" name="Grafik 8" descr="Ein Bild, das Muster, nähen, Pixel, Kreuzworträtsel enthält.&#10;&#10;Automatisch generierte Beschreibung">
            <a:extLst>
              <a:ext uri="{FF2B5EF4-FFF2-40B4-BE49-F238E27FC236}">
                <a16:creationId xmlns:a16="http://schemas.microsoft.com/office/drawing/2014/main" id="{CD1848A5-0D86-7C58-EA34-268A8396C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664" y="4908380"/>
            <a:ext cx="1361303" cy="1361303"/>
          </a:xfrm>
          <a:prstGeom prst="rect">
            <a:avLst/>
          </a:prstGeom>
        </p:spPr>
      </p:pic>
      <p:pic>
        <p:nvPicPr>
          <p:cNvPr id="13" name="Grafik 12">
            <a:extLst>
              <a:ext uri="{FF2B5EF4-FFF2-40B4-BE49-F238E27FC236}">
                <a16:creationId xmlns:a16="http://schemas.microsoft.com/office/drawing/2014/main" id="{47DC6BAE-C492-4EAB-FD00-63EC6F3956BD}"/>
              </a:ext>
            </a:extLst>
          </p:cNvPr>
          <p:cNvPicPr>
            <a:picLocks noChangeAspect="1"/>
          </p:cNvPicPr>
          <p:nvPr/>
        </p:nvPicPr>
        <p:blipFill>
          <a:blip r:embed="rId5"/>
          <a:stretch>
            <a:fillRect/>
          </a:stretch>
        </p:blipFill>
        <p:spPr>
          <a:xfrm>
            <a:off x="4459139" y="4053822"/>
            <a:ext cx="3476922" cy="2345763"/>
          </a:xfrm>
          <a:prstGeom prst="rect">
            <a:avLst/>
          </a:prstGeom>
        </p:spPr>
      </p:pic>
      <p:sp>
        <p:nvSpPr>
          <p:cNvPr id="8" name="Textfeld 7">
            <a:extLst>
              <a:ext uri="{FF2B5EF4-FFF2-40B4-BE49-F238E27FC236}">
                <a16:creationId xmlns:a16="http://schemas.microsoft.com/office/drawing/2014/main" id="{A5AED8B6-D238-1B07-033A-443F3BD5CDCB}"/>
              </a:ext>
            </a:extLst>
          </p:cNvPr>
          <p:cNvSpPr txBox="1"/>
          <p:nvPr/>
        </p:nvSpPr>
        <p:spPr>
          <a:xfrm>
            <a:off x="8105105" y="4218114"/>
            <a:ext cx="3695700" cy="461665"/>
          </a:xfrm>
          <a:prstGeom prst="rect">
            <a:avLst/>
          </a:prstGeom>
          <a:noFill/>
        </p:spPr>
        <p:txBody>
          <a:bodyPr wrap="square" rtlCol="0">
            <a:spAutoFit/>
          </a:bodyPr>
          <a:lstStyle/>
          <a:p>
            <a:r>
              <a:rPr lang="de-DE" sz="2400" dirty="0">
                <a:latin typeface="WsC Grundschrift" pitchFamily="2" charset="0"/>
              </a:rPr>
              <a:t>Rechnen mit Verpackungsmüll:</a:t>
            </a:r>
          </a:p>
        </p:txBody>
      </p:sp>
    </p:spTree>
    <p:extLst>
      <p:ext uri="{BB962C8B-B14F-4D97-AF65-F5344CB8AC3E}">
        <p14:creationId xmlns:p14="http://schemas.microsoft.com/office/powerpoint/2010/main" val="1469948290"/>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Nachhaltigkeit beim Einkaufen – Transportwege und seine Folgen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569660"/>
          </a:xfrm>
          <a:prstGeom prst="rect">
            <a:avLst/>
          </a:prstGeom>
          <a:noFill/>
        </p:spPr>
        <p:txBody>
          <a:bodyPr wrap="square" rtlCol="0">
            <a:spAutoFit/>
          </a:bodyPr>
          <a:lstStyle/>
          <a:p>
            <a:pPr algn="ctr"/>
            <a:r>
              <a:rPr lang="de-DE" sz="2400" dirty="0">
                <a:latin typeface="WsC Grundschrift" pitchFamily="2" charset="0"/>
              </a:rPr>
              <a:t>Durch den Transport von Lebensmitteln wird umweltschädliches Kohlendioxid ausgestoßen.</a:t>
            </a:r>
          </a:p>
          <a:p>
            <a:pPr algn="ctr"/>
            <a:r>
              <a:rPr lang="de-DE" sz="2400" dirty="0">
                <a:latin typeface="WsC Grundschrift" pitchFamily="2" charset="0"/>
              </a:rPr>
              <a:t>Durch das Gas wärmt sich die Erde immer mehr auf.</a:t>
            </a: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pic>
        <p:nvPicPr>
          <p:cNvPr id="9" name="Grafik 8">
            <a:extLst>
              <a:ext uri="{FF2B5EF4-FFF2-40B4-BE49-F238E27FC236}">
                <a16:creationId xmlns:a16="http://schemas.microsoft.com/office/drawing/2014/main" id="{C36889E2-DE48-F8B6-DBF3-C71D76AB41C8}"/>
              </a:ext>
            </a:extLst>
          </p:cNvPr>
          <p:cNvPicPr>
            <a:picLocks noChangeAspect="1"/>
          </p:cNvPicPr>
          <p:nvPr/>
        </p:nvPicPr>
        <p:blipFill>
          <a:blip r:embed="rId3"/>
          <a:stretch>
            <a:fillRect/>
          </a:stretch>
        </p:blipFill>
        <p:spPr>
          <a:xfrm>
            <a:off x="4925632" y="3240544"/>
            <a:ext cx="2340734" cy="801404"/>
          </a:xfrm>
          <a:prstGeom prst="rect">
            <a:avLst/>
          </a:prstGeom>
        </p:spPr>
      </p:pic>
      <p:pic>
        <p:nvPicPr>
          <p:cNvPr id="11" name="Grafik 10">
            <a:extLst>
              <a:ext uri="{FF2B5EF4-FFF2-40B4-BE49-F238E27FC236}">
                <a16:creationId xmlns:a16="http://schemas.microsoft.com/office/drawing/2014/main" id="{BE3C9B98-294A-1E92-2472-70E681D4FBAE}"/>
              </a:ext>
            </a:extLst>
          </p:cNvPr>
          <p:cNvPicPr>
            <a:picLocks noChangeAspect="1"/>
          </p:cNvPicPr>
          <p:nvPr/>
        </p:nvPicPr>
        <p:blipFill>
          <a:blip r:embed="rId4"/>
          <a:stretch>
            <a:fillRect/>
          </a:stretch>
        </p:blipFill>
        <p:spPr>
          <a:xfrm>
            <a:off x="9159875" y="4630000"/>
            <a:ext cx="1873250" cy="1168400"/>
          </a:xfrm>
          <a:prstGeom prst="rect">
            <a:avLst/>
          </a:prstGeom>
        </p:spPr>
      </p:pic>
      <p:pic>
        <p:nvPicPr>
          <p:cNvPr id="13" name="Grafik 12">
            <a:extLst>
              <a:ext uri="{FF2B5EF4-FFF2-40B4-BE49-F238E27FC236}">
                <a16:creationId xmlns:a16="http://schemas.microsoft.com/office/drawing/2014/main" id="{EABFAE87-13C2-5863-1751-285867DA5528}"/>
              </a:ext>
            </a:extLst>
          </p:cNvPr>
          <p:cNvPicPr>
            <a:picLocks noChangeAspect="1"/>
          </p:cNvPicPr>
          <p:nvPr/>
        </p:nvPicPr>
        <p:blipFill>
          <a:blip r:embed="rId5"/>
          <a:stretch>
            <a:fillRect/>
          </a:stretch>
        </p:blipFill>
        <p:spPr>
          <a:xfrm>
            <a:off x="1373188" y="4384335"/>
            <a:ext cx="2235200" cy="1784350"/>
          </a:xfrm>
          <a:prstGeom prst="rect">
            <a:avLst/>
          </a:prstGeom>
        </p:spPr>
      </p:pic>
      <p:pic>
        <p:nvPicPr>
          <p:cNvPr id="15" name="Grafik 14">
            <a:extLst>
              <a:ext uri="{FF2B5EF4-FFF2-40B4-BE49-F238E27FC236}">
                <a16:creationId xmlns:a16="http://schemas.microsoft.com/office/drawing/2014/main" id="{7C9EA584-3EED-36B7-2EB7-85E35DFCC5D6}"/>
              </a:ext>
            </a:extLst>
          </p:cNvPr>
          <p:cNvPicPr>
            <a:picLocks noChangeAspect="1"/>
          </p:cNvPicPr>
          <p:nvPr/>
        </p:nvPicPr>
        <p:blipFill>
          <a:blip r:embed="rId6"/>
          <a:stretch>
            <a:fillRect/>
          </a:stretch>
        </p:blipFill>
        <p:spPr>
          <a:xfrm>
            <a:off x="5175250" y="4313323"/>
            <a:ext cx="2044700" cy="2044700"/>
          </a:xfrm>
          <a:prstGeom prst="rect">
            <a:avLst/>
          </a:prstGeom>
        </p:spPr>
      </p:pic>
      <p:pic>
        <p:nvPicPr>
          <p:cNvPr id="17" name="Grafik 16">
            <a:extLst>
              <a:ext uri="{FF2B5EF4-FFF2-40B4-BE49-F238E27FC236}">
                <a16:creationId xmlns:a16="http://schemas.microsoft.com/office/drawing/2014/main" id="{46CC5874-D63F-F971-CEAA-BFC18393E708}"/>
              </a:ext>
            </a:extLst>
          </p:cNvPr>
          <p:cNvPicPr>
            <a:picLocks noChangeAspect="1"/>
          </p:cNvPicPr>
          <p:nvPr/>
        </p:nvPicPr>
        <p:blipFill>
          <a:blip r:embed="rId7"/>
          <a:stretch>
            <a:fillRect/>
          </a:stretch>
        </p:blipFill>
        <p:spPr>
          <a:xfrm>
            <a:off x="6851650" y="4651035"/>
            <a:ext cx="330200" cy="1517650"/>
          </a:xfrm>
          <a:prstGeom prst="rect">
            <a:avLst/>
          </a:prstGeom>
        </p:spPr>
      </p:pic>
    </p:spTree>
    <p:extLst>
      <p:ext uri="{BB962C8B-B14F-4D97-AF65-F5344CB8AC3E}">
        <p14:creationId xmlns:p14="http://schemas.microsoft.com/office/powerpoint/2010/main" val="2526139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Nachhaltigkeit beim Einkaufen – Transportwege und seine Folgen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461665"/>
          </a:xfrm>
          <a:prstGeom prst="rect">
            <a:avLst/>
          </a:prstGeom>
          <a:noFill/>
        </p:spPr>
        <p:txBody>
          <a:bodyPr wrap="square" rtlCol="0">
            <a:spAutoFit/>
          </a:bodyPr>
          <a:lstStyle/>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9" name="Tabelle 9">
            <a:extLst>
              <a:ext uri="{FF2B5EF4-FFF2-40B4-BE49-F238E27FC236}">
                <a16:creationId xmlns:a16="http://schemas.microsoft.com/office/drawing/2014/main" id="{0B1B3341-A13B-9CF5-E480-BBBB40C76F30}"/>
              </a:ext>
            </a:extLst>
          </p:cNvPr>
          <p:cNvGraphicFramePr>
            <a:graphicFrameLocks noGrp="1"/>
          </p:cNvGraphicFramePr>
          <p:nvPr>
            <p:extLst>
              <p:ext uri="{D42A27DB-BD31-4B8C-83A1-F6EECF244321}">
                <p14:modId xmlns:p14="http://schemas.microsoft.com/office/powerpoint/2010/main" val="3564918094"/>
              </p:ext>
            </p:extLst>
          </p:nvPr>
        </p:nvGraphicFramePr>
        <p:xfrm>
          <a:off x="2463522" y="3250821"/>
          <a:ext cx="7264956" cy="1498471"/>
        </p:xfrm>
        <a:graphic>
          <a:graphicData uri="http://schemas.openxmlformats.org/drawingml/2006/table">
            <a:tbl>
              <a:tblPr firstRow="1" bandRow="1">
                <a:tableStyleId>{5940675A-B579-460E-94D1-54222C63F5DA}</a:tableStyleId>
              </a:tblPr>
              <a:tblGrid>
                <a:gridCol w="2421652">
                  <a:extLst>
                    <a:ext uri="{9D8B030D-6E8A-4147-A177-3AD203B41FA5}">
                      <a16:colId xmlns:a16="http://schemas.microsoft.com/office/drawing/2014/main" val="1576303699"/>
                    </a:ext>
                  </a:extLst>
                </a:gridCol>
                <a:gridCol w="2421652">
                  <a:extLst>
                    <a:ext uri="{9D8B030D-6E8A-4147-A177-3AD203B41FA5}">
                      <a16:colId xmlns:a16="http://schemas.microsoft.com/office/drawing/2014/main" val="269616336"/>
                    </a:ext>
                  </a:extLst>
                </a:gridCol>
                <a:gridCol w="2421652">
                  <a:extLst>
                    <a:ext uri="{9D8B030D-6E8A-4147-A177-3AD203B41FA5}">
                      <a16:colId xmlns:a16="http://schemas.microsoft.com/office/drawing/2014/main" val="2265167655"/>
                    </a:ext>
                  </a:extLst>
                </a:gridCol>
              </a:tblGrid>
              <a:tr h="400489">
                <a:tc>
                  <a:txBody>
                    <a:bodyPr/>
                    <a:lstStyle/>
                    <a:p>
                      <a:pPr algn="ctr"/>
                      <a:r>
                        <a:rPr lang="de-DE" sz="2400" kern="1200" dirty="0">
                          <a:solidFill>
                            <a:schemeClr val="tx1"/>
                          </a:solidFill>
                          <a:latin typeface="WsC Grundschrift" pitchFamily="2" charset="0"/>
                          <a:ea typeface="+mn-ea"/>
                          <a:cs typeface="+mn-cs"/>
                        </a:rPr>
                        <a:t>Flugzeug</a:t>
                      </a:r>
                    </a:p>
                  </a:txBody>
                  <a:tcPr>
                    <a:solidFill>
                      <a:schemeClr val="accent5">
                        <a:lumMod val="40000"/>
                        <a:lumOff val="60000"/>
                      </a:schemeClr>
                    </a:solidFill>
                  </a:tcPr>
                </a:tc>
                <a:tc>
                  <a:txBody>
                    <a:bodyPr/>
                    <a:lstStyle/>
                    <a:p>
                      <a:pPr algn="ctr"/>
                      <a:r>
                        <a:rPr lang="de-DE" sz="2400" kern="1200" dirty="0">
                          <a:solidFill>
                            <a:schemeClr val="tx1"/>
                          </a:solidFill>
                          <a:latin typeface="WsC Grundschrift" pitchFamily="2" charset="0"/>
                          <a:ea typeface="+mn-ea"/>
                          <a:cs typeface="+mn-cs"/>
                        </a:rPr>
                        <a:t>LKW</a:t>
                      </a:r>
                    </a:p>
                  </a:txBody>
                  <a:tcPr>
                    <a:solidFill>
                      <a:schemeClr val="accent5">
                        <a:lumMod val="40000"/>
                        <a:lumOff val="60000"/>
                      </a:schemeClr>
                    </a:solidFill>
                  </a:tcPr>
                </a:tc>
                <a:tc>
                  <a:txBody>
                    <a:bodyPr/>
                    <a:lstStyle/>
                    <a:p>
                      <a:pPr algn="ctr"/>
                      <a:r>
                        <a:rPr lang="de-DE" sz="2400" kern="1200" dirty="0">
                          <a:solidFill>
                            <a:schemeClr val="tx1"/>
                          </a:solidFill>
                          <a:latin typeface="WsC Grundschrift" pitchFamily="2" charset="0"/>
                          <a:ea typeface="+mn-ea"/>
                          <a:cs typeface="+mn-cs"/>
                        </a:rPr>
                        <a:t>Zug</a:t>
                      </a:r>
                    </a:p>
                  </a:txBody>
                  <a:tcPr>
                    <a:solidFill>
                      <a:schemeClr val="accent5">
                        <a:lumMod val="40000"/>
                        <a:lumOff val="60000"/>
                      </a:schemeClr>
                    </a:solidFill>
                  </a:tcPr>
                </a:tc>
                <a:extLst>
                  <a:ext uri="{0D108BD9-81ED-4DB2-BD59-A6C34878D82A}">
                    <a16:rowId xmlns:a16="http://schemas.microsoft.com/office/drawing/2014/main" val="638823961"/>
                  </a:ext>
                </a:extLst>
              </a:tr>
              <a:tr h="1041271">
                <a:tc>
                  <a:txBody>
                    <a:bodyPr/>
                    <a:lstStyle/>
                    <a:p>
                      <a:r>
                        <a:rPr lang="de-DE" sz="2400" kern="1200" dirty="0">
                          <a:solidFill>
                            <a:schemeClr val="tx1"/>
                          </a:solidFill>
                          <a:latin typeface="WsC Grundschrift" pitchFamily="2" charset="0"/>
                          <a:ea typeface="+mn-ea"/>
                          <a:cs typeface="+mn-cs"/>
                        </a:rPr>
                        <a:t>930 g CO2 pro Tonnenkilometer</a:t>
                      </a:r>
                    </a:p>
                  </a:txBody>
                  <a:tcPr>
                    <a:solidFill>
                      <a:schemeClr val="accent5">
                        <a:lumMod val="20000"/>
                        <a:lumOff val="80000"/>
                      </a:schemeClr>
                    </a:solidFill>
                  </a:tcPr>
                </a:tc>
                <a:tc>
                  <a:txBody>
                    <a:bodyPr/>
                    <a:lstStyle/>
                    <a:p>
                      <a:r>
                        <a:rPr lang="de-DE" sz="2400" kern="1200" dirty="0">
                          <a:solidFill>
                            <a:schemeClr val="tx1"/>
                          </a:solidFill>
                          <a:latin typeface="WsC Grundschrift" pitchFamily="2" charset="0"/>
                          <a:ea typeface="+mn-ea"/>
                          <a:cs typeface="+mn-cs"/>
                        </a:rPr>
                        <a:t>70 g CO2 pro Tonnenkilometer</a:t>
                      </a:r>
                    </a:p>
                  </a:txBody>
                  <a:tcPr>
                    <a:solidFill>
                      <a:schemeClr val="accent5">
                        <a:lumMod val="20000"/>
                        <a:lumOff val="80000"/>
                      </a:schemeClr>
                    </a:solidFill>
                  </a:tcPr>
                </a:tc>
                <a:tc>
                  <a:txBody>
                    <a:bodyPr/>
                    <a:lstStyle/>
                    <a:p>
                      <a:r>
                        <a:rPr lang="de-DE" sz="2400" kern="1200" dirty="0">
                          <a:solidFill>
                            <a:schemeClr val="tx1"/>
                          </a:solidFill>
                          <a:latin typeface="WsC Grundschrift" pitchFamily="2" charset="0"/>
                          <a:ea typeface="+mn-ea"/>
                          <a:cs typeface="+mn-cs"/>
                        </a:rPr>
                        <a:t>30 g pro Tonnenkilometer</a:t>
                      </a:r>
                    </a:p>
                  </a:txBody>
                  <a:tcPr>
                    <a:solidFill>
                      <a:schemeClr val="accent5">
                        <a:lumMod val="20000"/>
                        <a:lumOff val="80000"/>
                      </a:schemeClr>
                    </a:solidFill>
                  </a:tcPr>
                </a:tc>
                <a:extLst>
                  <a:ext uri="{0D108BD9-81ED-4DB2-BD59-A6C34878D82A}">
                    <a16:rowId xmlns:a16="http://schemas.microsoft.com/office/drawing/2014/main" val="2275192346"/>
                  </a:ext>
                </a:extLst>
              </a:tr>
            </a:tbl>
          </a:graphicData>
        </a:graphic>
      </p:graphicFrame>
      <p:sp>
        <p:nvSpPr>
          <p:cNvPr id="12" name="Textfeld 11">
            <a:extLst>
              <a:ext uri="{FF2B5EF4-FFF2-40B4-BE49-F238E27FC236}">
                <a16:creationId xmlns:a16="http://schemas.microsoft.com/office/drawing/2014/main" id="{77A93319-2518-9B5D-A9C9-AA38E2369125}"/>
              </a:ext>
            </a:extLst>
          </p:cNvPr>
          <p:cNvSpPr txBox="1"/>
          <p:nvPr/>
        </p:nvSpPr>
        <p:spPr>
          <a:xfrm>
            <a:off x="2096880" y="5582368"/>
            <a:ext cx="8036340" cy="830997"/>
          </a:xfrm>
          <a:prstGeom prst="rect">
            <a:avLst/>
          </a:prstGeom>
          <a:noFill/>
        </p:spPr>
        <p:txBody>
          <a:bodyPr wrap="square" rtlCol="0">
            <a:spAutoFit/>
          </a:bodyPr>
          <a:lstStyle/>
          <a:p>
            <a:pPr algn="ctr"/>
            <a:r>
              <a:rPr lang="de-DE" sz="2400" dirty="0">
                <a:latin typeface="WsC Grundschrift" pitchFamily="2" charset="0"/>
              </a:rPr>
              <a:t>CO2 pro Tonnenkilometer: So viel CO2 wird pro Tonne, </a:t>
            </a:r>
          </a:p>
          <a:p>
            <a:pPr algn="ctr"/>
            <a:r>
              <a:rPr lang="de-DE" sz="2400" dirty="0">
                <a:latin typeface="WsC Grundschrift" pitchFamily="2" charset="0"/>
              </a:rPr>
              <a:t>die einen Kilometer transportiert wird, ausgestoßen.</a:t>
            </a:r>
          </a:p>
        </p:txBody>
      </p:sp>
    </p:spTree>
    <p:extLst>
      <p:ext uri="{BB962C8B-B14F-4D97-AF65-F5344CB8AC3E}">
        <p14:creationId xmlns:p14="http://schemas.microsoft.com/office/powerpoint/2010/main" val="2862511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Nachhaltigkeit beim Einkaufen – Transportwege und seine Folgen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461665"/>
          </a:xfrm>
          <a:prstGeom prst="rect">
            <a:avLst/>
          </a:prstGeom>
          <a:noFill/>
        </p:spPr>
        <p:txBody>
          <a:bodyPr wrap="square" rtlCol="0">
            <a:spAutoFit/>
          </a:bodyPr>
          <a:lstStyle/>
          <a:p>
            <a:pPr marL="342900" indent="-342900">
              <a:buFont typeface="Wingdings" panose="05000000000000000000" pitchFamily="2" charset="2"/>
              <a:buChar char="à"/>
            </a:pPr>
            <a:endParaRPr lang="de-DE" sz="2400" dirty="0">
              <a:latin typeface="WsC Grundschrift" pitchFamily="2" charset="0"/>
            </a:endParaRPr>
          </a:p>
        </p:txBody>
      </p:sp>
      <p:pic>
        <p:nvPicPr>
          <p:cNvPr id="10" name="Grafik 9">
            <a:extLst>
              <a:ext uri="{FF2B5EF4-FFF2-40B4-BE49-F238E27FC236}">
                <a16:creationId xmlns:a16="http://schemas.microsoft.com/office/drawing/2014/main" id="{BC8F04AF-17A8-681F-2FB6-140745D8674D}"/>
              </a:ext>
            </a:extLst>
          </p:cNvPr>
          <p:cNvPicPr>
            <a:picLocks noChangeAspect="1"/>
          </p:cNvPicPr>
          <p:nvPr/>
        </p:nvPicPr>
        <p:blipFill rotWithShape="1">
          <a:blip r:embed="rId3"/>
          <a:srcRect t="4697"/>
          <a:stretch/>
        </p:blipFill>
        <p:spPr>
          <a:xfrm>
            <a:off x="3517106" y="2082282"/>
            <a:ext cx="5157787" cy="4328218"/>
          </a:xfrm>
          <a:prstGeom prst="rect">
            <a:avLst/>
          </a:prstGeom>
        </p:spPr>
      </p:pic>
    </p:spTree>
    <p:extLst>
      <p:ext uri="{BB962C8B-B14F-4D97-AF65-F5344CB8AC3E}">
        <p14:creationId xmlns:p14="http://schemas.microsoft.com/office/powerpoint/2010/main" val="174836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8 und 9: Ausgaben und Kaufen – Umwelt und Nachhaltigkeit</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5" name="Diagramm 4">
            <a:extLst>
              <a:ext uri="{FF2B5EF4-FFF2-40B4-BE49-F238E27FC236}">
                <a16:creationId xmlns:a16="http://schemas.microsoft.com/office/drawing/2014/main" id="{0758EFB8-5D04-8413-C4A8-C675CB79541E}"/>
              </a:ext>
            </a:extLst>
          </p:cNvPr>
          <p:cNvGraphicFramePr/>
          <p:nvPr>
            <p:extLst>
              <p:ext uri="{D42A27DB-BD31-4B8C-83A1-F6EECF244321}">
                <p14:modId xmlns:p14="http://schemas.microsoft.com/office/powerpoint/2010/main" val="2248245216"/>
              </p:ext>
            </p:extLst>
          </p:nvPr>
        </p:nvGraphicFramePr>
        <p:xfrm>
          <a:off x="3235325" y="1689100"/>
          <a:ext cx="5759450"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1446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Nachhaltigkeit beim Einkaufen – Transportwege und seine Folgen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461665"/>
          </a:xfrm>
          <a:prstGeom prst="rect">
            <a:avLst/>
          </a:prstGeom>
          <a:noFill/>
        </p:spPr>
        <p:txBody>
          <a:bodyPr wrap="square" rtlCol="0">
            <a:spAutoFit/>
          </a:bodyPr>
          <a:lstStyle/>
          <a:p>
            <a:pPr marL="342900" indent="-342900">
              <a:buFont typeface="Wingdings" panose="05000000000000000000" pitchFamily="2" charset="2"/>
              <a:buChar char="à"/>
            </a:pPr>
            <a:endParaRPr lang="de-DE" sz="2400" dirty="0">
              <a:latin typeface="WsC Grundschrift" pitchFamily="2" charset="0"/>
            </a:endParaRPr>
          </a:p>
        </p:txBody>
      </p:sp>
      <p:sp>
        <p:nvSpPr>
          <p:cNvPr id="9" name="Textfeld 8">
            <a:extLst>
              <a:ext uri="{FF2B5EF4-FFF2-40B4-BE49-F238E27FC236}">
                <a16:creationId xmlns:a16="http://schemas.microsoft.com/office/drawing/2014/main" id="{36AB5738-3D0B-F3E2-C9AC-846F4DD31FAC}"/>
              </a:ext>
            </a:extLst>
          </p:cNvPr>
          <p:cNvSpPr txBox="1"/>
          <p:nvPr/>
        </p:nvSpPr>
        <p:spPr>
          <a:xfrm>
            <a:off x="1204912" y="5118524"/>
            <a:ext cx="9820275" cy="461665"/>
          </a:xfrm>
          <a:prstGeom prst="rect">
            <a:avLst/>
          </a:prstGeom>
          <a:noFill/>
        </p:spPr>
        <p:txBody>
          <a:bodyPr wrap="square" rtlCol="0">
            <a:spAutoFit/>
          </a:bodyPr>
          <a:lstStyle/>
          <a:p>
            <a:pPr algn="ctr"/>
            <a:r>
              <a:rPr lang="de-DE" sz="2400" dirty="0" err="1">
                <a:latin typeface="WsC Grundschrift" pitchFamily="2" charset="0"/>
              </a:rPr>
              <a:t>Padlet</a:t>
            </a:r>
            <a:r>
              <a:rPr lang="de-DE" sz="2400" dirty="0">
                <a:latin typeface="WsC Grundschrift" pitchFamily="2" charset="0"/>
              </a:rPr>
              <a:t>: Berechne den Kohlendioxid-Ausstoß pro Tonnenkilometer für das Gemüse.</a:t>
            </a:r>
          </a:p>
        </p:txBody>
      </p:sp>
      <p:pic>
        <p:nvPicPr>
          <p:cNvPr id="3078" name="Picture 6" descr="QR-Code für dieses Padlet">
            <a:extLst>
              <a:ext uri="{FF2B5EF4-FFF2-40B4-BE49-F238E27FC236}">
                <a16:creationId xmlns:a16="http://schemas.microsoft.com/office/drawing/2014/main" id="{5410F1B2-E796-200C-389A-6E8D08E25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3683" y="3176420"/>
            <a:ext cx="1639111" cy="16391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15B81B2F-97A3-BCE2-2DDE-F64BA0130484}"/>
              </a:ext>
            </a:extLst>
          </p:cNvPr>
          <p:cNvSpPr txBox="1"/>
          <p:nvPr/>
        </p:nvSpPr>
        <p:spPr>
          <a:xfrm>
            <a:off x="9554639" y="2780064"/>
            <a:ext cx="2557198" cy="400110"/>
          </a:xfrm>
          <a:prstGeom prst="rect">
            <a:avLst/>
          </a:prstGeom>
          <a:noFill/>
        </p:spPr>
        <p:txBody>
          <a:bodyPr wrap="square" rtlCol="0">
            <a:spAutoFit/>
          </a:bodyPr>
          <a:lstStyle/>
          <a:p>
            <a:pPr algn="ctr"/>
            <a:r>
              <a:rPr lang="de-DE" sz="2000" dirty="0">
                <a:latin typeface="WsC Grundschrift" pitchFamily="2" charset="0"/>
              </a:rPr>
              <a:t>Link zum </a:t>
            </a:r>
            <a:r>
              <a:rPr lang="de-DE" sz="2000" dirty="0" err="1">
                <a:latin typeface="WsC Grundschrift" pitchFamily="2" charset="0"/>
              </a:rPr>
              <a:t>Padlet</a:t>
            </a:r>
            <a:r>
              <a:rPr lang="de-DE" sz="2000" dirty="0">
                <a:latin typeface="WsC Grundschrift" pitchFamily="2" charset="0"/>
              </a:rPr>
              <a:t>:</a:t>
            </a:r>
          </a:p>
        </p:txBody>
      </p:sp>
      <p:graphicFrame>
        <p:nvGraphicFramePr>
          <p:cNvPr id="11" name="Tabelle 9">
            <a:extLst>
              <a:ext uri="{FF2B5EF4-FFF2-40B4-BE49-F238E27FC236}">
                <a16:creationId xmlns:a16="http://schemas.microsoft.com/office/drawing/2014/main" id="{D6E8A44F-3380-CB32-E8E4-F8ED6A618082}"/>
              </a:ext>
            </a:extLst>
          </p:cNvPr>
          <p:cNvGraphicFramePr>
            <a:graphicFrameLocks noGrp="1"/>
          </p:cNvGraphicFramePr>
          <p:nvPr>
            <p:extLst>
              <p:ext uri="{D42A27DB-BD31-4B8C-83A1-F6EECF244321}">
                <p14:modId xmlns:p14="http://schemas.microsoft.com/office/powerpoint/2010/main" val="580117810"/>
              </p:ext>
            </p:extLst>
          </p:nvPr>
        </p:nvGraphicFramePr>
        <p:xfrm>
          <a:off x="2463522" y="3250821"/>
          <a:ext cx="7264956" cy="1498471"/>
        </p:xfrm>
        <a:graphic>
          <a:graphicData uri="http://schemas.openxmlformats.org/drawingml/2006/table">
            <a:tbl>
              <a:tblPr firstRow="1" bandRow="1">
                <a:tableStyleId>{5940675A-B579-460E-94D1-54222C63F5DA}</a:tableStyleId>
              </a:tblPr>
              <a:tblGrid>
                <a:gridCol w="2421652">
                  <a:extLst>
                    <a:ext uri="{9D8B030D-6E8A-4147-A177-3AD203B41FA5}">
                      <a16:colId xmlns:a16="http://schemas.microsoft.com/office/drawing/2014/main" val="1576303699"/>
                    </a:ext>
                  </a:extLst>
                </a:gridCol>
                <a:gridCol w="2421652">
                  <a:extLst>
                    <a:ext uri="{9D8B030D-6E8A-4147-A177-3AD203B41FA5}">
                      <a16:colId xmlns:a16="http://schemas.microsoft.com/office/drawing/2014/main" val="269616336"/>
                    </a:ext>
                  </a:extLst>
                </a:gridCol>
                <a:gridCol w="2421652">
                  <a:extLst>
                    <a:ext uri="{9D8B030D-6E8A-4147-A177-3AD203B41FA5}">
                      <a16:colId xmlns:a16="http://schemas.microsoft.com/office/drawing/2014/main" val="2265167655"/>
                    </a:ext>
                  </a:extLst>
                </a:gridCol>
              </a:tblGrid>
              <a:tr h="400489">
                <a:tc>
                  <a:txBody>
                    <a:bodyPr/>
                    <a:lstStyle/>
                    <a:p>
                      <a:pPr algn="ctr"/>
                      <a:r>
                        <a:rPr lang="de-DE" sz="2400" kern="1200" dirty="0">
                          <a:solidFill>
                            <a:schemeClr val="tx1"/>
                          </a:solidFill>
                          <a:latin typeface="WsC Grundschrift" pitchFamily="2" charset="0"/>
                          <a:ea typeface="+mn-ea"/>
                          <a:cs typeface="+mn-cs"/>
                        </a:rPr>
                        <a:t>Flugzeug</a:t>
                      </a:r>
                    </a:p>
                  </a:txBody>
                  <a:tcPr>
                    <a:solidFill>
                      <a:schemeClr val="accent5">
                        <a:lumMod val="40000"/>
                        <a:lumOff val="60000"/>
                      </a:schemeClr>
                    </a:solidFill>
                  </a:tcPr>
                </a:tc>
                <a:tc>
                  <a:txBody>
                    <a:bodyPr/>
                    <a:lstStyle/>
                    <a:p>
                      <a:pPr algn="ctr"/>
                      <a:r>
                        <a:rPr lang="de-DE" sz="2400" kern="1200" dirty="0">
                          <a:solidFill>
                            <a:schemeClr val="tx1"/>
                          </a:solidFill>
                          <a:latin typeface="WsC Grundschrift" pitchFamily="2" charset="0"/>
                          <a:ea typeface="+mn-ea"/>
                          <a:cs typeface="+mn-cs"/>
                        </a:rPr>
                        <a:t>LKW</a:t>
                      </a:r>
                    </a:p>
                  </a:txBody>
                  <a:tcPr>
                    <a:solidFill>
                      <a:schemeClr val="accent5">
                        <a:lumMod val="40000"/>
                        <a:lumOff val="60000"/>
                      </a:schemeClr>
                    </a:solidFill>
                  </a:tcPr>
                </a:tc>
                <a:tc>
                  <a:txBody>
                    <a:bodyPr/>
                    <a:lstStyle/>
                    <a:p>
                      <a:pPr algn="ctr"/>
                      <a:r>
                        <a:rPr lang="de-DE" sz="2400" kern="1200" dirty="0">
                          <a:solidFill>
                            <a:schemeClr val="tx1"/>
                          </a:solidFill>
                          <a:latin typeface="WsC Grundschrift" pitchFamily="2" charset="0"/>
                          <a:ea typeface="+mn-ea"/>
                          <a:cs typeface="+mn-cs"/>
                        </a:rPr>
                        <a:t>Zug</a:t>
                      </a:r>
                    </a:p>
                  </a:txBody>
                  <a:tcPr>
                    <a:solidFill>
                      <a:schemeClr val="accent5">
                        <a:lumMod val="40000"/>
                        <a:lumOff val="60000"/>
                      </a:schemeClr>
                    </a:solidFill>
                  </a:tcPr>
                </a:tc>
                <a:extLst>
                  <a:ext uri="{0D108BD9-81ED-4DB2-BD59-A6C34878D82A}">
                    <a16:rowId xmlns:a16="http://schemas.microsoft.com/office/drawing/2014/main" val="638823961"/>
                  </a:ext>
                </a:extLst>
              </a:tr>
              <a:tr h="1041271">
                <a:tc>
                  <a:txBody>
                    <a:bodyPr/>
                    <a:lstStyle/>
                    <a:p>
                      <a:r>
                        <a:rPr lang="de-DE" sz="2400" kern="1200" dirty="0">
                          <a:solidFill>
                            <a:schemeClr val="tx1"/>
                          </a:solidFill>
                          <a:latin typeface="WsC Grundschrift" pitchFamily="2" charset="0"/>
                          <a:ea typeface="+mn-ea"/>
                          <a:cs typeface="+mn-cs"/>
                        </a:rPr>
                        <a:t>930 g CO2 pro Tonnenkilometer</a:t>
                      </a:r>
                    </a:p>
                  </a:txBody>
                  <a:tcPr>
                    <a:solidFill>
                      <a:schemeClr val="accent5">
                        <a:lumMod val="20000"/>
                        <a:lumOff val="80000"/>
                      </a:schemeClr>
                    </a:solidFill>
                  </a:tcPr>
                </a:tc>
                <a:tc>
                  <a:txBody>
                    <a:bodyPr/>
                    <a:lstStyle/>
                    <a:p>
                      <a:r>
                        <a:rPr lang="de-DE" sz="2400" kern="1200" dirty="0">
                          <a:solidFill>
                            <a:schemeClr val="tx1"/>
                          </a:solidFill>
                          <a:latin typeface="WsC Grundschrift" pitchFamily="2" charset="0"/>
                          <a:ea typeface="+mn-ea"/>
                          <a:cs typeface="+mn-cs"/>
                        </a:rPr>
                        <a:t>70 g CO2 pro Tonnenkilometer</a:t>
                      </a:r>
                    </a:p>
                  </a:txBody>
                  <a:tcPr>
                    <a:solidFill>
                      <a:schemeClr val="accent5">
                        <a:lumMod val="20000"/>
                        <a:lumOff val="80000"/>
                      </a:schemeClr>
                    </a:solidFill>
                  </a:tcPr>
                </a:tc>
                <a:tc>
                  <a:txBody>
                    <a:bodyPr/>
                    <a:lstStyle/>
                    <a:p>
                      <a:r>
                        <a:rPr lang="de-DE" sz="2400" kern="1200" dirty="0">
                          <a:solidFill>
                            <a:schemeClr val="tx1"/>
                          </a:solidFill>
                          <a:latin typeface="WsC Grundschrift" pitchFamily="2" charset="0"/>
                          <a:ea typeface="+mn-ea"/>
                          <a:cs typeface="+mn-cs"/>
                        </a:rPr>
                        <a:t>30 g pro Tonnenkilometer</a:t>
                      </a:r>
                    </a:p>
                  </a:txBody>
                  <a:tcPr>
                    <a:solidFill>
                      <a:schemeClr val="accent5">
                        <a:lumMod val="20000"/>
                        <a:lumOff val="80000"/>
                      </a:schemeClr>
                    </a:solidFill>
                  </a:tcPr>
                </a:tc>
                <a:extLst>
                  <a:ext uri="{0D108BD9-81ED-4DB2-BD59-A6C34878D82A}">
                    <a16:rowId xmlns:a16="http://schemas.microsoft.com/office/drawing/2014/main" val="2275192346"/>
                  </a:ext>
                </a:extLst>
              </a:tr>
            </a:tbl>
          </a:graphicData>
        </a:graphic>
      </p:graphicFrame>
    </p:spTree>
    <p:extLst>
      <p:ext uri="{BB962C8B-B14F-4D97-AF65-F5344CB8AC3E}">
        <p14:creationId xmlns:p14="http://schemas.microsoft.com/office/powerpoint/2010/main" val="2276201507"/>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015663"/>
          </a:xfrm>
          <a:prstGeom prst="rect">
            <a:avLst/>
          </a:prstGeom>
          <a:noFill/>
        </p:spPr>
        <p:txBody>
          <a:bodyPr wrap="square" rtlCol="0">
            <a:spAutoFit/>
          </a:bodyPr>
          <a:lstStyle/>
          <a:p>
            <a:pPr algn="ctr"/>
            <a:r>
              <a:rPr lang="de-DE" sz="3600" dirty="0">
                <a:latin typeface="WsC Grundschrift" pitchFamily="2" charset="0"/>
              </a:rPr>
              <a:t>Informationen sammeln</a:t>
            </a:r>
          </a:p>
          <a:p>
            <a:pPr algn="ctr"/>
            <a:r>
              <a:rPr lang="de-DE" sz="2400" dirty="0">
                <a:latin typeface="WsC Grundschrift" pitchFamily="2" charset="0"/>
              </a:rPr>
              <a:t>Welche Kriterien </a:t>
            </a:r>
            <a:r>
              <a:rPr lang="de-DE" sz="2400">
                <a:latin typeface="WsC Grundschrift" pitchFamily="2" charset="0"/>
              </a:rPr>
              <a:t>kannst du </a:t>
            </a:r>
            <a:r>
              <a:rPr lang="de-DE" sz="2400" dirty="0">
                <a:latin typeface="WsC Grundschrift" pitchFamily="2" charset="0"/>
              </a:rPr>
              <a:t>zur Entscheidung heranziehen?</a:t>
            </a:r>
            <a:endParaRPr lang="de-DE" sz="2800" dirty="0">
              <a:latin typeface="WsC Grundschrift" pitchFamily="2" charset="0"/>
            </a:endParaRP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938992"/>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13" name="Tabelle 13">
            <a:extLst>
              <a:ext uri="{FF2B5EF4-FFF2-40B4-BE49-F238E27FC236}">
                <a16:creationId xmlns:a16="http://schemas.microsoft.com/office/drawing/2014/main" id="{C86440B8-ED4E-F04A-212A-99C562B4B54D}"/>
              </a:ext>
            </a:extLst>
          </p:cNvPr>
          <p:cNvGraphicFramePr>
            <a:graphicFrameLocks noGrp="1"/>
          </p:cNvGraphicFramePr>
          <p:nvPr>
            <p:extLst>
              <p:ext uri="{D42A27DB-BD31-4B8C-83A1-F6EECF244321}">
                <p14:modId xmlns:p14="http://schemas.microsoft.com/office/powerpoint/2010/main" val="2650409039"/>
              </p:ext>
            </p:extLst>
          </p:nvPr>
        </p:nvGraphicFramePr>
        <p:xfrm>
          <a:off x="2711450" y="3012702"/>
          <a:ext cx="6807200" cy="2651760"/>
        </p:xfrm>
        <a:graphic>
          <a:graphicData uri="http://schemas.openxmlformats.org/drawingml/2006/table">
            <a:tbl>
              <a:tblPr firstRow="1" bandRow="1">
                <a:tableStyleId>{5940675A-B579-460E-94D1-54222C63F5DA}</a:tableStyleId>
              </a:tblPr>
              <a:tblGrid>
                <a:gridCol w="3403600">
                  <a:extLst>
                    <a:ext uri="{9D8B030D-6E8A-4147-A177-3AD203B41FA5}">
                      <a16:colId xmlns:a16="http://schemas.microsoft.com/office/drawing/2014/main" val="3686154518"/>
                    </a:ext>
                  </a:extLst>
                </a:gridCol>
                <a:gridCol w="3403600">
                  <a:extLst>
                    <a:ext uri="{9D8B030D-6E8A-4147-A177-3AD203B41FA5}">
                      <a16:colId xmlns:a16="http://schemas.microsoft.com/office/drawing/2014/main" val="628126256"/>
                    </a:ext>
                  </a:extLst>
                </a:gridCol>
              </a:tblGrid>
              <a:tr h="386975">
                <a:tc>
                  <a:txBody>
                    <a:bodyPr/>
                    <a:lstStyle/>
                    <a:p>
                      <a:pPr algn="ctr"/>
                      <a:r>
                        <a:rPr lang="de-DE" sz="2400" dirty="0">
                          <a:latin typeface="WsC Grundschrift" pitchFamily="2" charset="0"/>
                        </a:rPr>
                        <a:t>Informationen</a:t>
                      </a:r>
                    </a:p>
                  </a:txBody>
                  <a:tcPr>
                    <a:solidFill>
                      <a:schemeClr val="accent5">
                        <a:lumMod val="40000"/>
                        <a:lumOff val="60000"/>
                      </a:schemeClr>
                    </a:solidFill>
                  </a:tcPr>
                </a:tc>
                <a:tc>
                  <a:txBody>
                    <a:bodyPr/>
                    <a:lstStyle/>
                    <a:p>
                      <a:pPr algn="ctr"/>
                      <a:r>
                        <a:rPr lang="de-DE" sz="2400" dirty="0">
                          <a:latin typeface="WsC Grundschrift" pitchFamily="2" charset="0"/>
                        </a:rPr>
                        <a:t>Entscheidungskriterium</a:t>
                      </a:r>
                    </a:p>
                  </a:txBody>
                  <a:tcPr>
                    <a:solidFill>
                      <a:schemeClr val="accent5">
                        <a:lumMod val="40000"/>
                        <a:lumOff val="60000"/>
                      </a:schemeClr>
                    </a:solidFill>
                  </a:tcPr>
                </a:tc>
                <a:extLst>
                  <a:ext uri="{0D108BD9-81ED-4DB2-BD59-A6C34878D82A}">
                    <a16:rowId xmlns:a16="http://schemas.microsoft.com/office/drawing/2014/main" val="2300851364"/>
                  </a:ext>
                </a:extLst>
              </a:tr>
              <a:tr h="0">
                <a:tc>
                  <a:txBody>
                    <a:bodyPr/>
                    <a:lstStyle/>
                    <a:p>
                      <a:pPr algn="l"/>
                      <a:r>
                        <a:rPr lang="de-DE" sz="2400" dirty="0">
                          <a:latin typeface="WsC Grundschrift" pitchFamily="2" charset="0"/>
                        </a:rPr>
                        <a:t>Brauche ich das Produkt?</a:t>
                      </a:r>
                    </a:p>
                  </a:txBody>
                  <a:tcPr>
                    <a:solidFill>
                      <a:schemeClr val="accent5">
                        <a:lumMod val="20000"/>
                        <a:lumOff val="80000"/>
                      </a:schemeClr>
                    </a:solidFill>
                  </a:tcPr>
                </a:tc>
                <a:tc>
                  <a:txBody>
                    <a:bodyPr/>
                    <a:lstStyle/>
                    <a:p>
                      <a:pPr algn="l"/>
                      <a:endParaRPr lang="de-DE" sz="2400"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2301458466"/>
                  </a:ext>
                </a:extLst>
              </a:tr>
              <a:tr h="0">
                <a:tc>
                  <a:txBody>
                    <a:bodyPr/>
                    <a:lstStyle/>
                    <a:p>
                      <a:pPr algn="l"/>
                      <a:r>
                        <a:rPr lang="de-DE" sz="2400" dirty="0">
                          <a:latin typeface="WsC Grundschrift" pitchFamily="2" charset="0"/>
                        </a:rPr>
                        <a:t>Ist das Produkt preiswert?</a:t>
                      </a:r>
                    </a:p>
                  </a:txBody>
                  <a:tcPr>
                    <a:solidFill>
                      <a:schemeClr val="accent5">
                        <a:lumMod val="20000"/>
                        <a:lumOff val="80000"/>
                      </a:schemeClr>
                    </a:solidFill>
                  </a:tcPr>
                </a:tc>
                <a:tc>
                  <a:txBody>
                    <a:bodyPr/>
                    <a:lstStyle/>
                    <a:p>
                      <a:pPr algn="l"/>
                      <a:endParaRPr lang="de-DE" sz="2400"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2234839627"/>
                  </a:ext>
                </a:extLst>
              </a:tr>
              <a:tr h="386975">
                <a:tc rowSpan="2">
                  <a:txBody>
                    <a:bodyPr/>
                    <a:lstStyle/>
                    <a:p>
                      <a:pPr algn="l"/>
                      <a:r>
                        <a:rPr lang="de-DE" sz="2400" dirty="0">
                          <a:latin typeface="WsC Grundschrift" pitchFamily="2" charset="0"/>
                        </a:rPr>
                        <a:t>Ist der Kauf des Produkts auch in der Zukunft gut?</a:t>
                      </a:r>
                    </a:p>
                  </a:txBody>
                  <a:tcPr>
                    <a:solidFill>
                      <a:schemeClr val="accent5">
                        <a:lumMod val="20000"/>
                        <a:lumOff val="80000"/>
                      </a:schemeClr>
                    </a:solidFill>
                  </a:tcPr>
                </a:tc>
                <a:tc>
                  <a:txBody>
                    <a:bodyPr/>
                    <a:lstStyle/>
                    <a:p>
                      <a:pPr algn="l"/>
                      <a:endParaRPr lang="de-DE" sz="2400"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3489164597"/>
                  </a:ext>
                </a:extLst>
              </a:tr>
              <a:tr h="386975">
                <a:tc vMerge="1">
                  <a:txBody>
                    <a:bodyPr/>
                    <a:lstStyle/>
                    <a:p>
                      <a:pPr algn="l"/>
                      <a:endParaRPr lang="de-DE" sz="2400" dirty="0">
                        <a:latin typeface="WsC Grundschrift" pitchFamily="2" charset="0"/>
                      </a:endParaRPr>
                    </a:p>
                  </a:txBody>
                  <a:tcPr>
                    <a:solidFill>
                      <a:schemeClr val="accent5">
                        <a:lumMod val="20000"/>
                        <a:lumOff val="80000"/>
                      </a:schemeClr>
                    </a:solidFill>
                  </a:tcPr>
                </a:tc>
                <a:tc>
                  <a:txBody>
                    <a:bodyPr/>
                    <a:lstStyle/>
                    <a:p>
                      <a:pPr algn="l"/>
                      <a:endParaRPr lang="de-DE" sz="2400"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spTree>
    <p:extLst>
      <p:ext uri="{BB962C8B-B14F-4D97-AF65-F5344CB8AC3E}">
        <p14:creationId xmlns:p14="http://schemas.microsoft.com/office/powerpoint/2010/main" val="121279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015663"/>
          </a:xfrm>
          <a:prstGeom prst="rect">
            <a:avLst/>
          </a:prstGeom>
          <a:noFill/>
        </p:spPr>
        <p:txBody>
          <a:bodyPr wrap="square" rtlCol="0">
            <a:spAutoFit/>
          </a:bodyPr>
          <a:lstStyle/>
          <a:p>
            <a:pPr algn="ctr"/>
            <a:r>
              <a:rPr lang="de-DE" sz="3600" dirty="0">
                <a:latin typeface="WsC Grundschrift" pitchFamily="2" charset="0"/>
              </a:rPr>
              <a:t>Informationen sammeln</a:t>
            </a:r>
          </a:p>
          <a:p>
            <a:pPr algn="ctr"/>
            <a:r>
              <a:rPr lang="de-DE" sz="2400" dirty="0">
                <a:latin typeface="WsC Grundschrift" pitchFamily="2" charset="0"/>
              </a:rPr>
              <a:t>Welche Kriterien kannst zu zur Entscheidung heranziehen?</a:t>
            </a:r>
            <a:endParaRPr lang="de-DE" sz="2800" dirty="0">
              <a:latin typeface="WsC Grundschrift" pitchFamily="2" charset="0"/>
            </a:endParaRP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938992"/>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13" name="Tabelle 13">
            <a:extLst>
              <a:ext uri="{FF2B5EF4-FFF2-40B4-BE49-F238E27FC236}">
                <a16:creationId xmlns:a16="http://schemas.microsoft.com/office/drawing/2014/main" id="{C86440B8-ED4E-F04A-212A-99C562B4B54D}"/>
              </a:ext>
            </a:extLst>
          </p:cNvPr>
          <p:cNvGraphicFramePr>
            <a:graphicFrameLocks noGrp="1"/>
          </p:cNvGraphicFramePr>
          <p:nvPr>
            <p:extLst>
              <p:ext uri="{D42A27DB-BD31-4B8C-83A1-F6EECF244321}">
                <p14:modId xmlns:p14="http://schemas.microsoft.com/office/powerpoint/2010/main" val="3512965303"/>
              </p:ext>
            </p:extLst>
          </p:nvPr>
        </p:nvGraphicFramePr>
        <p:xfrm>
          <a:off x="2711450" y="2829822"/>
          <a:ext cx="6807200" cy="3017520"/>
        </p:xfrm>
        <a:graphic>
          <a:graphicData uri="http://schemas.openxmlformats.org/drawingml/2006/table">
            <a:tbl>
              <a:tblPr firstRow="1" bandRow="1">
                <a:tableStyleId>{5940675A-B579-460E-94D1-54222C63F5DA}</a:tableStyleId>
              </a:tblPr>
              <a:tblGrid>
                <a:gridCol w="3403600">
                  <a:extLst>
                    <a:ext uri="{9D8B030D-6E8A-4147-A177-3AD203B41FA5}">
                      <a16:colId xmlns:a16="http://schemas.microsoft.com/office/drawing/2014/main" val="3686154518"/>
                    </a:ext>
                  </a:extLst>
                </a:gridCol>
                <a:gridCol w="3403600">
                  <a:extLst>
                    <a:ext uri="{9D8B030D-6E8A-4147-A177-3AD203B41FA5}">
                      <a16:colId xmlns:a16="http://schemas.microsoft.com/office/drawing/2014/main" val="628126256"/>
                    </a:ext>
                  </a:extLst>
                </a:gridCol>
              </a:tblGrid>
              <a:tr h="386975">
                <a:tc>
                  <a:txBody>
                    <a:bodyPr/>
                    <a:lstStyle/>
                    <a:p>
                      <a:pPr algn="ctr"/>
                      <a:r>
                        <a:rPr lang="de-DE" sz="2400" dirty="0">
                          <a:latin typeface="WsC Grundschrift" pitchFamily="2" charset="0"/>
                        </a:rPr>
                        <a:t>Informationen</a:t>
                      </a:r>
                    </a:p>
                  </a:txBody>
                  <a:tcPr>
                    <a:solidFill>
                      <a:schemeClr val="accent5">
                        <a:lumMod val="40000"/>
                        <a:lumOff val="60000"/>
                      </a:schemeClr>
                    </a:solidFill>
                  </a:tcPr>
                </a:tc>
                <a:tc>
                  <a:txBody>
                    <a:bodyPr/>
                    <a:lstStyle/>
                    <a:p>
                      <a:pPr algn="ctr"/>
                      <a:r>
                        <a:rPr lang="de-DE" sz="2400" dirty="0">
                          <a:latin typeface="WsC Grundschrift" pitchFamily="2" charset="0"/>
                        </a:rPr>
                        <a:t>Entscheidungskriterium</a:t>
                      </a:r>
                    </a:p>
                  </a:txBody>
                  <a:tcPr>
                    <a:solidFill>
                      <a:schemeClr val="accent5">
                        <a:lumMod val="40000"/>
                        <a:lumOff val="60000"/>
                      </a:schemeClr>
                    </a:solidFill>
                  </a:tcPr>
                </a:tc>
                <a:extLst>
                  <a:ext uri="{0D108BD9-81ED-4DB2-BD59-A6C34878D82A}">
                    <a16:rowId xmlns:a16="http://schemas.microsoft.com/office/drawing/2014/main" val="2300851364"/>
                  </a:ext>
                </a:extLst>
              </a:tr>
              <a:tr h="0">
                <a:tc>
                  <a:txBody>
                    <a:bodyPr/>
                    <a:lstStyle/>
                    <a:p>
                      <a:pPr algn="l"/>
                      <a:r>
                        <a:rPr lang="de-DE" sz="2400" dirty="0">
                          <a:latin typeface="WsC Grundschrift" pitchFamily="2" charset="0"/>
                        </a:rPr>
                        <a:t>Brauche ich das Produkt?</a:t>
                      </a:r>
                    </a:p>
                  </a:txBody>
                  <a:tcPr>
                    <a:solidFill>
                      <a:schemeClr val="accent5">
                        <a:lumMod val="20000"/>
                        <a:lumOff val="80000"/>
                      </a:schemeClr>
                    </a:solidFill>
                  </a:tcPr>
                </a:tc>
                <a:tc>
                  <a:txBody>
                    <a:bodyPr/>
                    <a:lstStyle/>
                    <a:p>
                      <a:pPr algn="l"/>
                      <a:r>
                        <a:rPr lang="de-DE" sz="2400" dirty="0">
                          <a:latin typeface="WsC Grundschrift" pitchFamily="2" charset="0"/>
                        </a:rPr>
                        <a:t>Notwendigkeit</a:t>
                      </a:r>
                    </a:p>
                  </a:txBody>
                  <a:tcPr>
                    <a:solidFill>
                      <a:schemeClr val="accent5">
                        <a:lumMod val="20000"/>
                        <a:lumOff val="80000"/>
                      </a:schemeClr>
                    </a:solidFill>
                  </a:tcPr>
                </a:tc>
                <a:extLst>
                  <a:ext uri="{0D108BD9-81ED-4DB2-BD59-A6C34878D82A}">
                    <a16:rowId xmlns:a16="http://schemas.microsoft.com/office/drawing/2014/main" val="2301458466"/>
                  </a:ext>
                </a:extLst>
              </a:tr>
              <a:tr h="0">
                <a:tc>
                  <a:txBody>
                    <a:bodyPr/>
                    <a:lstStyle/>
                    <a:p>
                      <a:pPr algn="l"/>
                      <a:r>
                        <a:rPr lang="de-DE" sz="2400" dirty="0">
                          <a:latin typeface="WsC Grundschrift" pitchFamily="2" charset="0"/>
                        </a:rPr>
                        <a:t>Ist das Produkt preiswert?</a:t>
                      </a:r>
                    </a:p>
                  </a:txBody>
                  <a:tcPr>
                    <a:solidFill>
                      <a:schemeClr val="accent5">
                        <a:lumMod val="20000"/>
                        <a:lumOff val="80000"/>
                      </a:schemeClr>
                    </a:solidFill>
                  </a:tcPr>
                </a:tc>
                <a:tc>
                  <a:txBody>
                    <a:bodyPr/>
                    <a:lstStyle/>
                    <a:p>
                      <a:pPr algn="l"/>
                      <a:r>
                        <a:rPr lang="de-DE" sz="2400" dirty="0">
                          <a:latin typeface="WsC Grundschrift" pitchFamily="2" charset="0"/>
                        </a:rPr>
                        <a:t>Preis und Preis-Leistung</a:t>
                      </a:r>
                    </a:p>
                  </a:txBody>
                  <a:tcPr>
                    <a:solidFill>
                      <a:schemeClr val="accent5">
                        <a:lumMod val="20000"/>
                        <a:lumOff val="80000"/>
                      </a:schemeClr>
                    </a:solidFill>
                  </a:tcPr>
                </a:tc>
                <a:extLst>
                  <a:ext uri="{0D108BD9-81ED-4DB2-BD59-A6C34878D82A}">
                    <a16:rowId xmlns:a16="http://schemas.microsoft.com/office/drawing/2014/main" val="2234839627"/>
                  </a:ext>
                </a:extLst>
              </a:tr>
              <a:tr h="386975">
                <a:tc rowSpan="2">
                  <a:txBody>
                    <a:bodyPr/>
                    <a:lstStyle/>
                    <a:p>
                      <a:pPr algn="l"/>
                      <a:r>
                        <a:rPr lang="de-DE" sz="2400" dirty="0">
                          <a:latin typeface="WsC Grundschrift" pitchFamily="2" charset="0"/>
                        </a:rPr>
                        <a:t>Ist der Kauf des Produkts auch in der Zukunft gut?</a:t>
                      </a:r>
                    </a:p>
                  </a:txBody>
                  <a:tcPr>
                    <a:solidFill>
                      <a:schemeClr val="accent5">
                        <a:lumMod val="20000"/>
                        <a:lumOff val="80000"/>
                      </a:schemeClr>
                    </a:solidFill>
                  </a:tcPr>
                </a:tc>
                <a:tc>
                  <a:txBody>
                    <a:bodyPr/>
                    <a:lstStyle/>
                    <a:p>
                      <a:pPr algn="l"/>
                      <a:r>
                        <a:rPr lang="de-DE" sz="2400" dirty="0">
                          <a:latin typeface="WsC Grundschrift" pitchFamily="2" charset="0"/>
                        </a:rPr>
                        <a:t>Eigene Zukunft und Situation</a:t>
                      </a:r>
                    </a:p>
                  </a:txBody>
                  <a:tcPr>
                    <a:solidFill>
                      <a:schemeClr val="accent5">
                        <a:lumMod val="20000"/>
                        <a:lumOff val="80000"/>
                      </a:schemeClr>
                    </a:solidFill>
                  </a:tcPr>
                </a:tc>
                <a:extLst>
                  <a:ext uri="{0D108BD9-81ED-4DB2-BD59-A6C34878D82A}">
                    <a16:rowId xmlns:a16="http://schemas.microsoft.com/office/drawing/2014/main" val="3489164597"/>
                  </a:ext>
                </a:extLst>
              </a:tr>
              <a:tr h="386975">
                <a:tc vMerge="1">
                  <a:txBody>
                    <a:bodyPr/>
                    <a:lstStyle/>
                    <a:p>
                      <a:pPr algn="l"/>
                      <a:endParaRPr lang="de-DE" sz="2400" dirty="0">
                        <a:latin typeface="WsC Grundschrift" pitchFamily="2" charset="0"/>
                      </a:endParaRPr>
                    </a:p>
                  </a:txBody>
                  <a:tcPr>
                    <a:solidFill>
                      <a:schemeClr val="accent5">
                        <a:lumMod val="20000"/>
                        <a:lumOff val="80000"/>
                      </a:schemeClr>
                    </a:solidFill>
                  </a:tcPr>
                </a:tc>
                <a:tc>
                  <a:txBody>
                    <a:bodyPr/>
                    <a:lstStyle/>
                    <a:p>
                      <a:pPr algn="l"/>
                      <a:r>
                        <a:rPr lang="de-DE" sz="2400" dirty="0">
                          <a:latin typeface="WsC Grundschrift" pitchFamily="2" charset="0"/>
                        </a:rPr>
                        <a:t>Zukunft der Umwelt</a:t>
                      </a:r>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spTree>
    <p:extLst>
      <p:ext uri="{BB962C8B-B14F-4D97-AF65-F5344CB8AC3E}">
        <p14:creationId xmlns:p14="http://schemas.microsoft.com/office/powerpoint/2010/main" val="2836516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WsC Grundschrift" pitchFamily="2" charset="0"/>
              </a:rPr>
              <a:t>.</a:t>
            </a:r>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Entscheidungsfindung: Gemüse kaufen</a:t>
            </a:r>
          </a:p>
        </p:txBody>
      </p:sp>
      <p:sp>
        <p:nvSpPr>
          <p:cNvPr id="29" name="Textfeld 28">
            <a:extLst>
              <a:ext uri="{FF2B5EF4-FFF2-40B4-BE49-F238E27FC236}">
                <a16:creationId xmlns:a16="http://schemas.microsoft.com/office/drawing/2014/main" id="{AC47F245-A3B7-62C4-9298-F85F4703084F}"/>
              </a:ext>
            </a:extLst>
          </p:cNvPr>
          <p:cNvSpPr txBox="1"/>
          <p:nvPr/>
        </p:nvSpPr>
        <p:spPr>
          <a:xfrm>
            <a:off x="867833" y="1110148"/>
            <a:ext cx="10888134" cy="4401205"/>
          </a:xfrm>
          <a:prstGeom prst="rect">
            <a:avLst/>
          </a:prstGeom>
          <a:noFill/>
        </p:spPr>
        <p:txBody>
          <a:bodyPr wrap="square" rtlCol="0">
            <a:spAutoFit/>
          </a:bodyPr>
          <a:lstStyle/>
          <a:p>
            <a:pPr algn="ctr"/>
            <a:r>
              <a:rPr lang="de-DE" sz="2000" dirty="0">
                <a:solidFill>
                  <a:schemeClr val="tx1"/>
                </a:solidFill>
                <a:latin typeface="WsC Grundschrift" pitchFamily="2" charset="0"/>
              </a:rPr>
              <a:t>Hilf Leon und Lina, Gemüse im Supermarkt zu kaufen. </a:t>
            </a:r>
          </a:p>
          <a:p>
            <a:pPr algn="ctr"/>
            <a:r>
              <a:rPr lang="de-DE" sz="2000" dirty="0">
                <a:solidFill>
                  <a:schemeClr val="tx1"/>
                </a:solidFill>
                <a:latin typeface="WsC Grundschrift" pitchFamily="2" charset="0"/>
              </a:rPr>
              <a:t>Insgesamt brauchen sie </a:t>
            </a:r>
            <a:r>
              <a:rPr lang="de-DE" sz="2000" b="1" dirty="0">
                <a:solidFill>
                  <a:schemeClr val="tx1"/>
                </a:solidFill>
                <a:latin typeface="WsC Grundschrift" pitchFamily="2" charset="0"/>
              </a:rPr>
              <a:t>7 kg Gemüse </a:t>
            </a:r>
            <a:r>
              <a:rPr lang="de-DE" sz="2000" dirty="0">
                <a:solidFill>
                  <a:schemeClr val="tx1"/>
                </a:solidFill>
                <a:latin typeface="WsC Grundschrift" pitchFamily="2" charset="0"/>
              </a:rPr>
              <a:t>und mindestens </a:t>
            </a:r>
            <a:r>
              <a:rPr lang="de-DE" sz="2000" b="1" dirty="0">
                <a:solidFill>
                  <a:schemeClr val="tx1"/>
                </a:solidFill>
                <a:latin typeface="WsC Grundschrift" pitchFamily="2" charset="0"/>
              </a:rPr>
              <a:t>4 verschiedene Gemüsesorten</a:t>
            </a:r>
            <a:r>
              <a:rPr lang="de-DE" sz="2000" dirty="0">
                <a:solidFill>
                  <a:schemeClr val="tx1"/>
                </a:solidFill>
                <a:latin typeface="WsC Grundschrift" pitchFamily="2" charset="0"/>
              </a:rPr>
              <a:t>. </a:t>
            </a:r>
          </a:p>
          <a:p>
            <a:pPr algn="ctr"/>
            <a:endParaRPr lang="de-DE" sz="2000" dirty="0">
              <a:latin typeface="WsC Grundschrift" pitchFamily="2" charset="0"/>
            </a:endParaRPr>
          </a:p>
          <a:p>
            <a:pPr algn="ctr"/>
            <a:endParaRPr lang="de-DE" sz="2000" dirty="0">
              <a:latin typeface="WsC Grundschrift" pitchFamily="2" charset="0"/>
            </a:endParaRPr>
          </a:p>
          <a:p>
            <a:pPr algn="ctr"/>
            <a:endParaRPr lang="de-DE" sz="2000" dirty="0">
              <a:latin typeface="WsC Grundschrift" pitchFamily="2" charset="0"/>
            </a:endParaRPr>
          </a:p>
          <a:p>
            <a:r>
              <a:rPr lang="de-DE" sz="2000" dirty="0">
                <a:latin typeface="WsC Grundschrift" pitchFamily="2" charset="0"/>
              </a:rPr>
              <a:t>Sammle zuerst nötige Informationen (</a:t>
            </a:r>
            <a:r>
              <a:rPr lang="de-DE" sz="2000" dirty="0" err="1">
                <a:latin typeface="WsC Grundschrift" pitchFamily="2" charset="0"/>
              </a:rPr>
              <a:t>Padlet</a:t>
            </a:r>
            <a:r>
              <a:rPr lang="de-DE" sz="2000" dirty="0">
                <a:latin typeface="WsC Grundschrift" pitchFamily="2" charset="0"/>
              </a:rPr>
              <a:t>, Informationskarten). </a:t>
            </a:r>
          </a:p>
          <a:p>
            <a:pPr marL="457200" indent="-457200">
              <a:buFont typeface="+mj-lt"/>
              <a:buAutoNum type="arabicPeriod"/>
            </a:pPr>
            <a:endParaRPr lang="de-DE" sz="2000" dirty="0">
              <a:latin typeface="WsC Grundschrift" pitchFamily="2" charset="0"/>
            </a:endParaRPr>
          </a:p>
          <a:p>
            <a:endParaRPr lang="de-DE" sz="2000" dirty="0">
              <a:latin typeface="WsC Grundschrift" pitchFamily="2" charset="0"/>
            </a:endParaRPr>
          </a:p>
          <a:p>
            <a:r>
              <a:rPr lang="de-DE" sz="2000" dirty="0">
                <a:latin typeface="WsC Grundschrift" pitchFamily="2" charset="0"/>
              </a:rPr>
              <a:t>Sammle und vergleiche dann die Kaufoptionen im Supermarkt (Gemüseauswahl).</a:t>
            </a:r>
          </a:p>
          <a:p>
            <a:pPr marL="457200" indent="-457200">
              <a:buFont typeface="+mj-lt"/>
              <a:buAutoNum type="arabicPeriod"/>
            </a:pPr>
            <a:endParaRPr lang="de-DE" sz="2000" dirty="0">
              <a:latin typeface="WsC Grundschrift" pitchFamily="2" charset="0"/>
            </a:endParaRPr>
          </a:p>
          <a:p>
            <a:pPr marL="457200" indent="-457200">
              <a:buFont typeface="+mj-lt"/>
              <a:buAutoNum type="arabicPeriod"/>
            </a:pPr>
            <a:endParaRPr lang="de-DE" sz="2000" dirty="0">
              <a:latin typeface="WsC Grundschrift" pitchFamily="2" charset="0"/>
            </a:endParaRPr>
          </a:p>
          <a:p>
            <a:r>
              <a:rPr lang="de-DE" sz="2000" dirty="0">
                <a:latin typeface="WsC Grundschrift" pitchFamily="2" charset="0"/>
              </a:rPr>
              <a:t>Entscheide dich aufgrund von sinnvollen Kriterien für eine Kaufoption.</a:t>
            </a:r>
          </a:p>
          <a:p>
            <a:r>
              <a:rPr lang="de-DE" sz="2000" dirty="0">
                <a:latin typeface="WsC Grundschrift" pitchFamily="2" charset="0"/>
              </a:rPr>
              <a:t>Begründe deine Entscheidung anschließend.</a:t>
            </a:r>
          </a:p>
          <a:p>
            <a:pPr algn="ctr"/>
            <a:endParaRPr lang="de-DE" sz="2000" dirty="0"/>
          </a:p>
        </p:txBody>
      </p:sp>
      <p:graphicFrame>
        <p:nvGraphicFramePr>
          <p:cNvPr id="30" name="Tabelle 13">
            <a:extLst>
              <a:ext uri="{FF2B5EF4-FFF2-40B4-BE49-F238E27FC236}">
                <a16:creationId xmlns:a16="http://schemas.microsoft.com/office/drawing/2014/main" id="{7A7002FF-3CAB-54B8-8F5D-F42C7F6A4872}"/>
              </a:ext>
            </a:extLst>
          </p:cNvPr>
          <p:cNvGraphicFramePr>
            <a:graphicFrameLocks noGrp="1"/>
          </p:cNvGraphicFramePr>
          <p:nvPr>
            <p:extLst>
              <p:ext uri="{D42A27DB-BD31-4B8C-83A1-F6EECF244321}">
                <p14:modId xmlns:p14="http://schemas.microsoft.com/office/powerpoint/2010/main" val="653809512"/>
              </p:ext>
            </p:extLst>
          </p:nvPr>
        </p:nvGraphicFramePr>
        <p:xfrm>
          <a:off x="9061451" y="4118366"/>
          <a:ext cx="2694516" cy="2042160"/>
        </p:xfrm>
        <a:graphic>
          <a:graphicData uri="http://schemas.openxmlformats.org/drawingml/2006/table">
            <a:tbl>
              <a:tblPr firstRow="1" bandRow="1">
                <a:tableStyleId>{5940675A-B579-460E-94D1-54222C63F5DA}</a:tableStyleId>
              </a:tblPr>
              <a:tblGrid>
                <a:gridCol w="2694516">
                  <a:extLst>
                    <a:ext uri="{9D8B030D-6E8A-4147-A177-3AD203B41FA5}">
                      <a16:colId xmlns:a16="http://schemas.microsoft.com/office/drawing/2014/main" val="628126256"/>
                    </a:ext>
                  </a:extLst>
                </a:gridCol>
              </a:tblGrid>
              <a:tr h="452518">
                <a:tc>
                  <a:txBody>
                    <a:bodyPr/>
                    <a:lstStyle/>
                    <a:p>
                      <a:pPr algn="ctr"/>
                      <a:r>
                        <a:rPr lang="de-DE" sz="2400" dirty="0">
                          <a:latin typeface="WsC Grundschrift" pitchFamily="2" charset="0"/>
                        </a:rPr>
                        <a:t>Kriterien</a:t>
                      </a:r>
                    </a:p>
                  </a:txBody>
                  <a:tcPr>
                    <a:solidFill>
                      <a:schemeClr val="accent5">
                        <a:lumMod val="40000"/>
                        <a:lumOff val="60000"/>
                      </a:schemeClr>
                    </a:solidFill>
                  </a:tcPr>
                </a:tc>
                <a:extLst>
                  <a:ext uri="{0D108BD9-81ED-4DB2-BD59-A6C34878D82A}">
                    <a16:rowId xmlns:a16="http://schemas.microsoft.com/office/drawing/2014/main" val="2300851364"/>
                  </a:ext>
                </a:extLst>
              </a:tr>
              <a:tr h="392182">
                <a:tc>
                  <a:txBody>
                    <a:bodyPr/>
                    <a:lstStyle/>
                    <a:p>
                      <a:pPr algn="l"/>
                      <a:r>
                        <a:rPr lang="de-DE" sz="2000" dirty="0">
                          <a:latin typeface="WsC Grundschrift" pitchFamily="2" charset="0"/>
                        </a:rPr>
                        <a:t>Notwendigkeit</a:t>
                      </a:r>
                    </a:p>
                  </a:txBody>
                  <a:tcPr>
                    <a:solidFill>
                      <a:schemeClr val="accent5">
                        <a:lumMod val="20000"/>
                        <a:lumOff val="80000"/>
                      </a:schemeClr>
                    </a:solidFill>
                  </a:tcPr>
                </a:tc>
                <a:extLst>
                  <a:ext uri="{0D108BD9-81ED-4DB2-BD59-A6C34878D82A}">
                    <a16:rowId xmlns:a16="http://schemas.microsoft.com/office/drawing/2014/main" val="2301458466"/>
                  </a:ext>
                </a:extLst>
              </a:tr>
              <a:tr h="392182">
                <a:tc>
                  <a:txBody>
                    <a:bodyPr/>
                    <a:lstStyle/>
                    <a:p>
                      <a:pPr algn="l"/>
                      <a:r>
                        <a:rPr lang="de-DE" sz="2000" dirty="0">
                          <a:latin typeface="WsC Grundschrift" pitchFamily="2" charset="0"/>
                        </a:rPr>
                        <a:t>Preis und Preis-Leistung</a:t>
                      </a:r>
                    </a:p>
                  </a:txBody>
                  <a:tcPr>
                    <a:solidFill>
                      <a:schemeClr val="accent5">
                        <a:lumMod val="20000"/>
                        <a:lumOff val="80000"/>
                      </a:schemeClr>
                    </a:solidFill>
                  </a:tcPr>
                </a:tc>
                <a:extLst>
                  <a:ext uri="{0D108BD9-81ED-4DB2-BD59-A6C34878D82A}">
                    <a16:rowId xmlns:a16="http://schemas.microsoft.com/office/drawing/2014/main" val="2234839627"/>
                  </a:ext>
                </a:extLst>
              </a:tr>
              <a:tr h="392182">
                <a:tc>
                  <a:txBody>
                    <a:bodyPr/>
                    <a:lstStyle/>
                    <a:p>
                      <a:pPr algn="l"/>
                      <a:r>
                        <a:rPr lang="de-DE" sz="2000" dirty="0">
                          <a:latin typeface="WsC Grundschrift" pitchFamily="2" charset="0"/>
                        </a:rPr>
                        <a:t>Eigene Zukunft</a:t>
                      </a:r>
                    </a:p>
                  </a:txBody>
                  <a:tcPr>
                    <a:solidFill>
                      <a:schemeClr val="accent5">
                        <a:lumMod val="20000"/>
                        <a:lumOff val="80000"/>
                      </a:schemeClr>
                    </a:solidFill>
                  </a:tcPr>
                </a:tc>
                <a:extLst>
                  <a:ext uri="{0D108BD9-81ED-4DB2-BD59-A6C34878D82A}">
                    <a16:rowId xmlns:a16="http://schemas.microsoft.com/office/drawing/2014/main" val="3489164597"/>
                  </a:ext>
                </a:extLst>
              </a:tr>
              <a:tr h="392182">
                <a:tc>
                  <a:txBody>
                    <a:bodyPr/>
                    <a:lstStyle/>
                    <a:p>
                      <a:pPr algn="l"/>
                      <a:r>
                        <a:rPr lang="de-DE" sz="2000" dirty="0">
                          <a:latin typeface="WsC Grundschrift" pitchFamily="2" charset="0"/>
                        </a:rPr>
                        <a:t>Zukunft der Umwelt</a:t>
                      </a:r>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pic>
        <p:nvPicPr>
          <p:cNvPr id="5123" name="Grafik 5122" descr="Ein Bild, das Muster, Pixel, nähen enthält.&#10;&#10;Automatisch generierte Beschreibung">
            <a:extLst>
              <a:ext uri="{FF2B5EF4-FFF2-40B4-BE49-F238E27FC236}">
                <a16:creationId xmlns:a16="http://schemas.microsoft.com/office/drawing/2014/main" id="{2F6ACC7B-113C-DC78-0A8F-732B0A964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1451" y="2299653"/>
            <a:ext cx="1011099" cy="1011099"/>
          </a:xfrm>
          <a:prstGeom prst="rect">
            <a:avLst/>
          </a:prstGeom>
        </p:spPr>
      </p:pic>
      <p:sp>
        <p:nvSpPr>
          <p:cNvPr id="5125" name="Textfeld 5124">
            <a:extLst>
              <a:ext uri="{FF2B5EF4-FFF2-40B4-BE49-F238E27FC236}">
                <a16:creationId xmlns:a16="http://schemas.microsoft.com/office/drawing/2014/main" id="{72A812D6-B05E-40BC-B0DB-504134559056}"/>
              </a:ext>
            </a:extLst>
          </p:cNvPr>
          <p:cNvSpPr txBox="1"/>
          <p:nvPr/>
        </p:nvSpPr>
        <p:spPr>
          <a:xfrm>
            <a:off x="8360834" y="1902923"/>
            <a:ext cx="2438400" cy="461665"/>
          </a:xfrm>
          <a:prstGeom prst="rect">
            <a:avLst/>
          </a:prstGeom>
          <a:noFill/>
        </p:spPr>
        <p:txBody>
          <a:bodyPr wrap="square" rtlCol="0">
            <a:spAutoFit/>
          </a:bodyPr>
          <a:lstStyle/>
          <a:p>
            <a:pPr algn="ctr"/>
            <a:r>
              <a:rPr lang="de-DE" sz="1200" dirty="0">
                <a:latin typeface="WsC Grundschrift" pitchFamily="2" charset="0"/>
              </a:rPr>
              <a:t>Link zu den </a:t>
            </a:r>
          </a:p>
          <a:p>
            <a:pPr algn="ctr"/>
            <a:r>
              <a:rPr lang="de-DE" sz="1200" dirty="0">
                <a:latin typeface="WsC Grundschrift" pitchFamily="2" charset="0"/>
              </a:rPr>
              <a:t>Informationskarten</a:t>
            </a:r>
          </a:p>
        </p:txBody>
      </p:sp>
      <p:pic>
        <p:nvPicPr>
          <p:cNvPr id="5127" name="Grafik 5126" descr="Ein Bild, das Muster, Pixel, nähen enthält.&#10;&#10;Automatisch generierte Beschreibung">
            <a:extLst>
              <a:ext uri="{FF2B5EF4-FFF2-40B4-BE49-F238E27FC236}">
                <a16:creationId xmlns:a16="http://schemas.microsoft.com/office/drawing/2014/main" id="{2C435AC6-779D-7936-921D-FD227D01E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2877" y="2299652"/>
            <a:ext cx="1011099" cy="1011099"/>
          </a:xfrm>
          <a:prstGeom prst="rect">
            <a:avLst/>
          </a:prstGeom>
        </p:spPr>
      </p:pic>
      <p:sp>
        <p:nvSpPr>
          <p:cNvPr id="5128" name="Textfeld 5127">
            <a:extLst>
              <a:ext uri="{FF2B5EF4-FFF2-40B4-BE49-F238E27FC236}">
                <a16:creationId xmlns:a16="http://schemas.microsoft.com/office/drawing/2014/main" id="{EA614027-D69F-E7C8-96D1-1BC196C18A3C}"/>
              </a:ext>
            </a:extLst>
          </p:cNvPr>
          <p:cNvSpPr txBox="1"/>
          <p:nvPr/>
        </p:nvSpPr>
        <p:spPr>
          <a:xfrm>
            <a:off x="9929226" y="1902922"/>
            <a:ext cx="2438400" cy="461665"/>
          </a:xfrm>
          <a:prstGeom prst="rect">
            <a:avLst/>
          </a:prstGeom>
          <a:noFill/>
        </p:spPr>
        <p:txBody>
          <a:bodyPr wrap="square" rtlCol="0">
            <a:spAutoFit/>
          </a:bodyPr>
          <a:lstStyle/>
          <a:p>
            <a:pPr algn="ctr"/>
            <a:r>
              <a:rPr lang="de-DE" sz="1200" dirty="0">
                <a:latin typeface="WsC Grundschrift" pitchFamily="2" charset="0"/>
              </a:rPr>
              <a:t>Link zur</a:t>
            </a:r>
          </a:p>
          <a:p>
            <a:pPr algn="ctr"/>
            <a:r>
              <a:rPr lang="de-DE" sz="1200" dirty="0">
                <a:latin typeface="WsC Grundschrift" pitchFamily="2" charset="0"/>
              </a:rPr>
              <a:t>Gemüseauswahl</a:t>
            </a:r>
          </a:p>
        </p:txBody>
      </p:sp>
      <p:pic>
        <p:nvPicPr>
          <p:cNvPr id="5" name="Grafik 4">
            <a:extLst>
              <a:ext uri="{FF2B5EF4-FFF2-40B4-BE49-F238E27FC236}">
                <a16:creationId xmlns:a16="http://schemas.microsoft.com/office/drawing/2014/main" id="{F51228DB-C108-058C-A9F5-62B8D79D3CD6}"/>
              </a:ext>
            </a:extLst>
          </p:cNvPr>
          <p:cNvPicPr>
            <a:picLocks noChangeAspect="1"/>
          </p:cNvPicPr>
          <p:nvPr/>
        </p:nvPicPr>
        <p:blipFill>
          <a:blip r:embed="rId4"/>
          <a:stretch>
            <a:fillRect/>
          </a:stretch>
        </p:blipFill>
        <p:spPr>
          <a:xfrm>
            <a:off x="479519" y="2526794"/>
            <a:ext cx="397406" cy="646331"/>
          </a:xfrm>
          <a:prstGeom prst="rect">
            <a:avLst/>
          </a:prstGeom>
        </p:spPr>
      </p:pic>
      <p:pic>
        <p:nvPicPr>
          <p:cNvPr id="6" name="Grafik 5">
            <a:extLst>
              <a:ext uri="{FF2B5EF4-FFF2-40B4-BE49-F238E27FC236}">
                <a16:creationId xmlns:a16="http://schemas.microsoft.com/office/drawing/2014/main" id="{CC3BE35F-118E-DC44-C97A-E1330545083D}"/>
              </a:ext>
            </a:extLst>
          </p:cNvPr>
          <p:cNvPicPr>
            <a:picLocks noChangeAspect="1"/>
          </p:cNvPicPr>
          <p:nvPr/>
        </p:nvPicPr>
        <p:blipFill>
          <a:blip r:embed="rId5"/>
          <a:stretch>
            <a:fillRect/>
          </a:stretch>
        </p:blipFill>
        <p:spPr>
          <a:xfrm>
            <a:off x="538024" y="3408341"/>
            <a:ext cx="477640" cy="888365"/>
          </a:xfrm>
          <a:prstGeom prst="rect">
            <a:avLst/>
          </a:prstGeom>
        </p:spPr>
      </p:pic>
      <p:pic>
        <p:nvPicPr>
          <p:cNvPr id="7" name="Grafik 6">
            <a:extLst>
              <a:ext uri="{FF2B5EF4-FFF2-40B4-BE49-F238E27FC236}">
                <a16:creationId xmlns:a16="http://schemas.microsoft.com/office/drawing/2014/main" id="{3E4DE9FD-E6FD-9593-366D-89801A058988}"/>
              </a:ext>
            </a:extLst>
          </p:cNvPr>
          <p:cNvPicPr>
            <a:picLocks noChangeAspect="1"/>
          </p:cNvPicPr>
          <p:nvPr/>
        </p:nvPicPr>
        <p:blipFill>
          <a:blip r:embed="rId6"/>
          <a:stretch>
            <a:fillRect/>
          </a:stretch>
        </p:blipFill>
        <p:spPr>
          <a:xfrm>
            <a:off x="401753" y="4576681"/>
            <a:ext cx="526692" cy="501611"/>
          </a:xfrm>
          <a:prstGeom prst="rect">
            <a:avLst/>
          </a:prstGeom>
        </p:spPr>
      </p:pic>
    </p:spTree>
    <p:extLst>
      <p:ext uri="{BB962C8B-B14F-4D97-AF65-F5344CB8AC3E}">
        <p14:creationId xmlns:p14="http://schemas.microsoft.com/office/powerpoint/2010/main" val="739900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Entscheidung treffen und begründen</a:t>
            </a:r>
          </a:p>
        </p:txBody>
      </p:sp>
      <p:sp>
        <p:nvSpPr>
          <p:cNvPr id="5" name="Textfeld 4">
            <a:extLst>
              <a:ext uri="{FF2B5EF4-FFF2-40B4-BE49-F238E27FC236}">
                <a16:creationId xmlns:a16="http://schemas.microsoft.com/office/drawing/2014/main" id="{51090FD3-0EFA-310C-41FE-88BFE08F278A}"/>
              </a:ext>
            </a:extLst>
          </p:cNvPr>
          <p:cNvSpPr txBox="1"/>
          <p:nvPr/>
        </p:nvSpPr>
        <p:spPr>
          <a:xfrm>
            <a:off x="1219200" y="994529"/>
            <a:ext cx="9753600" cy="1200329"/>
          </a:xfrm>
          <a:prstGeom prst="rect">
            <a:avLst/>
          </a:prstGeom>
          <a:noFill/>
        </p:spPr>
        <p:txBody>
          <a:bodyPr wrap="square" rtlCol="0">
            <a:spAutoFit/>
          </a:bodyPr>
          <a:lstStyle/>
          <a:p>
            <a:pPr algn="ctr"/>
            <a:r>
              <a:rPr lang="de-DE" sz="2400" dirty="0">
                <a:latin typeface="WsC Grundschrift" pitchFamily="2" charset="0"/>
              </a:rPr>
              <a:t>Wie hast du entschieden? Stelle deine Kaufentscheidung vor und begründe sie. </a:t>
            </a:r>
          </a:p>
          <a:p>
            <a:pPr algn="ctr"/>
            <a:endParaRPr lang="de-DE" sz="2400" dirty="0">
              <a:latin typeface="WsC Grundschrift" pitchFamily="2" charset="0"/>
            </a:endParaRPr>
          </a:p>
          <a:p>
            <a:pPr algn="ctr"/>
            <a:endParaRPr lang="de-DE" sz="2400" dirty="0">
              <a:solidFill>
                <a:schemeClr val="accent6">
                  <a:lumMod val="60000"/>
                  <a:lumOff val="40000"/>
                </a:schemeClr>
              </a:solidFill>
              <a:latin typeface="WsC Grundschrift" pitchFamily="2" charset="0"/>
            </a:endParaRPr>
          </a:p>
        </p:txBody>
      </p:sp>
      <p:pic>
        <p:nvPicPr>
          <p:cNvPr id="7" name="Grafik 6">
            <a:extLst>
              <a:ext uri="{FF2B5EF4-FFF2-40B4-BE49-F238E27FC236}">
                <a16:creationId xmlns:a16="http://schemas.microsoft.com/office/drawing/2014/main" id="{2B53AD33-67D4-1E22-D777-B290CE3C7D95}"/>
              </a:ext>
            </a:extLst>
          </p:cNvPr>
          <p:cNvPicPr>
            <a:picLocks noChangeAspect="1"/>
          </p:cNvPicPr>
          <p:nvPr/>
        </p:nvPicPr>
        <p:blipFill>
          <a:blip r:embed="rId3"/>
          <a:stretch>
            <a:fillRect/>
          </a:stretch>
        </p:blipFill>
        <p:spPr>
          <a:xfrm>
            <a:off x="2789238" y="1402909"/>
            <a:ext cx="6613524" cy="5051337"/>
          </a:xfrm>
          <a:prstGeom prst="rect">
            <a:avLst/>
          </a:prstGeom>
        </p:spPr>
      </p:pic>
      <p:pic>
        <p:nvPicPr>
          <p:cNvPr id="6" name="Grafik 5">
            <a:extLst>
              <a:ext uri="{FF2B5EF4-FFF2-40B4-BE49-F238E27FC236}">
                <a16:creationId xmlns:a16="http://schemas.microsoft.com/office/drawing/2014/main" id="{0BA20CCD-88D3-C651-868E-C37F28EF7235}"/>
              </a:ext>
            </a:extLst>
          </p:cNvPr>
          <p:cNvPicPr>
            <a:picLocks noChangeAspect="1"/>
          </p:cNvPicPr>
          <p:nvPr/>
        </p:nvPicPr>
        <p:blipFill>
          <a:blip r:embed="rId4"/>
          <a:stretch>
            <a:fillRect/>
          </a:stretch>
        </p:blipFill>
        <p:spPr>
          <a:xfrm>
            <a:off x="11471910" y="64009"/>
            <a:ext cx="720090" cy="685799"/>
          </a:xfrm>
          <a:prstGeom prst="rect">
            <a:avLst/>
          </a:prstGeom>
        </p:spPr>
      </p:pic>
    </p:spTree>
    <p:extLst>
      <p:ext uri="{BB962C8B-B14F-4D97-AF65-F5344CB8AC3E}">
        <p14:creationId xmlns:p14="http://schemas.microsoft.com/office/powerpoint/2010/main" val="574288461"/>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Entscheidung überprüfen</a:t>
            </a:r>
          </a:p>
        </p:txBody>
      </p:sp>
      <p:pic>
        <p:nvPicPr>
          <p:cNvPr id="5" name="Grafik 4">
            <a:extLst>
              <a:ext uri="{FF2B5EF4-FFF2-40B4-BE49-F238E27FC236}">
                <a16:creationId xmlns:a16="http://schemas.microsoft.com/office/drawing/2014/main" id="{203D992A-798D-2652-571C-64974BC52B97}"/>
              </a:ext>
            </a:extLst>
          </p:cNvPr>
          <p:cNvPicPr>
            <a:picLocks noChangeAspect="1"/>
          </p:cNvPicPr>
          <p:nvPr/>
        </p:nvPicPr>
        <p:blipFill>
          <a:blip r:embed="rId2"/>
          <a:stretch>
            <a:fillRect/>
          </a:stretch>
        </p:blipFill>
        <p:spPr>
          <a:xfrm>
            <a:off x="571217" y="1103533"/>
            <a:ext cx="1368907" cy="955226"/>
          </a:xfrm>
          <a:prstGeom prst="rect">
            <a:avLst/>
          </a:prstGeom>
        </p:spPr>
      </p:pic>
      <p:sp>
        <p:nvSpPr>
          <p:cNvPr id="6" name="Textfeld 5">
            <a:extLst>
              <a:ext uri="{FF2B5EF4-FFF2-40B4-BE49-F238E27FC236}">
                <a16:creationId xmlns:a16="http://schemas.microsoft.com/office/drawing/2014/main" id="{56064CEE-0C32-DCEA-E076-5E0EFFE261FB}"/>
              </a:ext>
            </a:extLst>
          </p:cNvPr>
          <p:cNvSpPr txBox="1"/>
          <p:nvPr/>
        </p:nvSpPr>
        <p:spPr>
          <a:xfrm>
            <a:off x="1219200" y="1273929"/>
            <a:ext cx="9753600" cy="1569660"/>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Ist das tatsächlich die beste Entscheidung in dieser Situation?</a:t>
            </a:r>
          </a:p>
          <a:p>
            <a:endParaRPr lang="de-DE" sz="2400" dirty="0">
              <a:solidFill>
                <a:schemeClr val="accent6">
                  <a:lumMod val="60000"/>
                  <a:lumOff val="40000"/>
                </a:schemeClr>
              </a:solidFill>
              <a:latin typeface="WsC Grundschrift" pitchFamily="2" charset="0"/>
            </a:endParaRPr>
          </a:p>
          <a:p>
            <a:pPr algn="ctr"/>
            <a:endParaRPr lang="de-DE" sz="2400" dirty="0">
              <a:solidFill>
                <a:schemeClr val="accent6">
                  <a:lumMod val="60000"/>
                  <a:lumOff val="40000"/>
                </a:schemeClr>
              </a:solidFill>
              <a:latin typeface="WsC Grundschrift" pitchFamily="2" charset="0"/>
            </a:endParaRPr>
          </a:p>
          <a:p>
            <a:pPr algn="ctr"/>
            <a:endParaRPr lang="de-DE" sz="2400" dirty="0">
              <a:solidFill>
                <a:schemeClr val="accent6">
                  <a:lumMod val="60000"/>
                  <a:lumOff val="40000"/>
                </a:schemeClr>
              </a:solidFill>
              <a:latin typeface="WsC Grundschrift" pitchFamily="2" charset="0"/>
            </a:endParaRPr>
          </a:p>
        </p:txBody>
      </p:sp>
      <p:pic>
        <p:nvPicPr>
          <p:cNvPr id="7" name="Grafik 6">
            <a:extLst>
              <a:ext uri="{FF2B5EF4-FFF2-40B4-BE49-F238E27FC236}">
                <a16:creationId xmlns:a16="http://schemas.microsoft.com/office/drawing/2014/main" id="{2E7681EE-BEB6-81A3-BDB6-B466B118A94D}"/>
              </a:ext>
            </a:extLst>
          </p:cNvPr>
          <p:cNvPicPr>
            <a:picLocks noChangeAspect="1"/>
          </p:cNvPicPr>
          <p:nvPr/>
        </p:nvPicPr>
        <p:blipFill>
          <a:blip r:embed="rId3"/>
          <a:stretch>
            <a:fillRect/>
          </a:stretch>
        </p:blipFill>
        <p:spPr>
          <a:xfrm>
            <a:off x="11373596" y="69331"/>
            <a:ext cx="818404" cy="775739"/>
          </a:xfrm>
          <a:prstGeom prst="rect">
            <a:avLst/>
          </a:prstGeom>
        </p:spPr>
      </p:pic>
    </p:spTree>
    <p:extLst>
      <p:ext uri="{BB962C8B-B14F-4D97-AF65-F5344CB8AC3E}">
        <p14:creationId xmlns:p14="http://schemas.microsoft.com/office/powerpoint/2010/main" val="1015586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Entscheidung überprüfen</a:t>
            </a:r>
          </a:p>
        </p:txBody>
      </p:sp>
      <p:pic>
        <p:nvPicPr>
          <p:cNvPr id="5" name="Grafik 4">
            <a:extLst>
              <a:ext uri="{FF2B5EF4-FFF2-40B4-BE49-F238E27FC236}">
                <a16:creationId xmlns:a16="http://schemas.microsoft.com/office/drawing/2014/main" id="{203D992A-798D-2652-571C-64974BC52B97}"/>
              </a:ext>
            </a:extLst>
          </p:cNvPr>
          <p:cNvPicPr>
            <a:picLocks noChangeAspect="1"/>
          </p:cNvPicPr>
          <p:nvPr/>
        </p:nvPicPr>
        <p:blipFill>
          <a:blip r:embed="rId2"/>
          <a:stretch>
            <a:fillRect/>
          </a:stretch>
        </p:blipFill>
        <p:spPr>
          <a:xfrm>
            <a:off x="571217" y="1103533"/>
            <a:ext cx="1368907" cy="955226"/>
          </a:xfrm>
          <a:prstGeom prst="rect">
            <a:avLst/>
          </a:prstGeom>
        </p:spPr>
      </p:pic>
      <p:sp>
        <p:nvSpPr>
          <p:cNvPr id="6" name="Textfeld 5">
            <a:extLst>
              <a:ext uri="{FF2B5EF4-FFF2-40B4-BE49-F238E27FC236}">
                <a16:creationId xmlns:a16="http://schemas.microsoft.com/office/drawing/2014/main" id="{56064CEE-0C32-DCEA-E076-5E0EFFE261FB}"/>
              </a:ext>
            </a:extLst>
          </p:cNvPr>
          <p:cNvSpPr txBox="1"/>
          <p:nvPr/>
        </p:nvSpPr>
        <p:spPr>
          <a:xfrm>
            <a:off x="1219200" y="1273929"/>
            <a:ext cx="9753600" cy="4154984"/>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Ist das tatsächlich die beste Entscheidung in dieser Situation?</a:t>
            </a:r>
          </a:p>
          <a:p>
            <a:endParaRPr lang="de-DE" sz="2400" dirty="0">
              <a:solidFill>
                <a:schemeClr val="accent6">
                  <a:lumMod val="60000"/>
                  <a:lumOff val="40000"/>
                </a:schemeClr>
              </a:solidFill>
              <a:latin typeface="WsC Grundschrift" pitchFamily="2" charset="0"/>
            </a:endParaRPr>
          </a:p>
          <a:p>
            <a:r>
              <a:rPr lang="de-DE" sz="2400" dirty="0">
                <a:solidFill>
                  <a:schemeClr val="accent6">
                    <a:lumMod val="60000"/>
                    <a:lumOff val="40000"/>
                  </a:schemeClr>
                </a:solidFill>
                <a:latin typeface="WsC Grundschrift" pitchFamily="2" charset="0"/>
              </a:rPr>
              <a:t>Es muss immer die eigene finanzielle Situation beachtet werden</a:t>
            </a:r>
          </a:p>
          <a:p>
            <a:r>
              <a:rPr lang="de-DE" sz="2400" dirty="0">
                <a:solidFill>
                  <a:schemeClr val="accent6">
                    <a:lumMod val="60000"/>
                    <a:lumOff val="40000"/>
                  </a:schemeClr>
                </a:solidFill>
                <a:latin typeface="WsC Grundschrift" pitchFamily="2" charset="0"/>
                <a:sym typeface="Wingdings" panose="05000000000000000000" pitchFamily="2" charset="2"/>
              </a:rPr>
              <a:t> </a:t>
            </a:r>
            <a:r>
              <a:rPr lang="de-DE" sz="2400" dirty="0">
                <a:solidFill>
                  <a:schemeClr val="accent6">
                    <a:lumMod val="60000"/>
                    <a:lumOff val="40000"/>
                  </a:schemeClr>
                </a:solidFill>
                <a:latin typeface="WsC Grundschrift" pitchFamily="2" charset="0"/>
              </a:rPr>
              <a:t>Wenn du dir die nachhaltigere Alternative gerade nicht leisten kannst, solltest du sie nicht auswählen.</a:t>
            </a:r>
          </a:p>
          <a:p>
            <a:endParaRPr lang="de-DE" sz="2400" dirty="0">
              <a:solidFill>
                <a:schemeClr val="accent6">
                  <a:lumMod val="60000"/>
                  <a:lumOff val="40000"/>
                </a:schemeClr>
              </a:solidFill>
              <a:latin typeface="WsC Grundschrift" pitchFamily="2" charset="0"/>
            </a:endParaRPr>
          </a:p>
          <a:p>
            <a:r>
              <a:rPr lang="de-DE" sz="2400" dirty="0">
                <a:solidFill>
                  <a:schemeClr val="accent6">
                    <a:lumMod val="60000"/>
                    <a:lumOff val="40000"/>
                  </a:schemeClr>
                </a:solidFill>
                <a:latin typeface="WsC Grundschrift" pitchFamily="2" charset="0"/>
              </a:rPr>
              <a:t>Nicht alle Siegel, die nachhaltig aussehen, sind geprüft. Manchmal werden grüne Sticker auf Lebensmittel gedruckt, nur damit diese umweltfreundlicher aussehen (Greenwashing).</a:t>
            </a:r>
          </a:p>
          <a:p>
            <a:pPr algn="ctr"/>
            <a:endParaRPr lang="de-DE" sz="2400" dirty="0">
              <a:solidFill>
                <a:schemeClr val="accent6">
                  <a:lumMod val="60000"/>
                  <a:lumOff val="40000"/>
                </a:schemeClr>
              </a:solidFill>
              <a:latin typeface="WsC Grundschrift" pitchFamily="2" charset="0"/>
            </a:endParaRPr>
          </a:p>
          <a:p>
            <a:pPr algn="ctr"/>
            <a:endParaRPr lang="de-DE" sz="2400" dirty="0">
              <a:solidFill>
                <a:schemeClr val="accent6">
                  <a:lumMod val="60000"/>
                  <a:lumOff val="40000"/>
                </a:schemeClr>
              </a:solidFill>
              <a:latin typeface="WsC Grundschrift" pitchFamily="2" charset="0"/>
            </a:endParaRPr>
          </a:p>
        </p:txBody>
      </p:sp>
      <p:pic>
        <p:nvPicPr>
          <p:cNvPr id="8" name="Grafik 7">
            <a:extLst>
              <a:ext uri="{FF2B5EF4-FFF2-40B4-BE49-F238E27FC236}">
                <a16:creationId xmlns:a16="http://schemas.microsoft.com/office/drawing/2014/main" id="{C868AA58-AEBF-79D1-56FC-3B628FC04CD1}"/>
              </a:ext>
            </a:extLst>
          </p:cNvPr>
          <p:cNvPicPr>
            <a:picLocks noChangeAspect="1"/>
          </p:cNvPicPr>
          <p:nvPr/>
        </p:nvPicPr>
        <p:blipFill>
          <a:blip r:embed="rId3"/>
          <a:stretch>
            <a:fillRect/>
          </a:stretch>
        </p:blipFill>
        <p:spPr>
          <a:xfrm>
            <a:off x="5489575" y="4700727"/>
            <a:ext cx="1212850" cy="1087715"/>
          </a:xfrm>
          <a:prstGeom prst="rect">
            <a:avLst/>
          </a:prstGeom>
        </p:spPr>
      </p:pic>
      <p:pic>
        <p:nvPicPr>
          <p:cNvPr id="7" name="Grafik 6">
            <a:extLst>
              <a:ext uri="{FF2B5EF4-FFF2-40B4-BE49-F238E27FC236}">
                <a16:creationId xmlns:a16="http://schemas.microsoft.com/office/drawing/2014/main" id="{73A5A251-7BF1-2F03-DFCC-EA4ADA0D3CCC}"/>
              </a:ext>
            </a:extLst>
          </p:cNvPr>
          <p:cNvPicPr>
            <a:picLocks noChangeAspect="1"/>
          </p:cNvPicPr>
          <p:nvPr/>
        </p:nvPicPr>
        <p:blipFill>
          <a:blip r:embed="rId4"/>
          <a:stretch>
            <a:fillRect/>
          </a:stretch>
        </p:blipFill>
        <p:spPr>
          <a:xfrm>
            <a:off x="11373596" y="69331"/>
            <a:ext cx="818404" cy="775739"/>
          </a:xfrm>
          <a:prstGeom prst="rect">
            <a:avLst/>
          </a:prstGeom>
        </p:spPr>
      </p:pic>
    </p:spTree>
    <p:extLst>
      <p:ext uri="{BB962C8B-B14F-4D97-AF65-F5344CB8AC3E}">
        <p14:creationId xmlns:p14="http://schemas.microsoft.com/office/powerpoint/2010/main" val="1715080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Tipps für nachhaltigeres Einkaufen</a:t>
            </a:r>
          </a:p>
        </p:txBody>
      </p:sp>
      <p:sp>
        <p:nvSpPr>
          <p:cNvPr id="6" name="Textfeld 5">
            <a:extLst>
              <a:ext uri="{FF2B5EF4-FFF2-40B4-BE49-F238E27FC236}">
                <a16:creationId xmlns:a16="http://schemas.microsoft.com/office/drawing/2014/main" id="{56064CEE-0C32-DCEA-E076-5E0EFFE261FB}"/>
              </a:ext>
            </a:extLst>
          </p:cNvPr>
          <p:cNvSpPr txBox="1"/>
          <p:nvPr/>
        </p:nvSpPr>
        <p:spPr>
          <a:xfrm>
            <a:off x="702733" y="1273928"/>
            <a:ext cx="10955867" cy="4893647"/>
          </a:xfrm>
          <a:prstGeom prst="rect">
            <a:avLst/>
          </a:prstGeom>
          <a:noFill/>
        </p:spPr>
        <p:txBody>
          <a:bodyPr wrap="square" rtlCol="0">
            <a:spAutoFit/>
          </a:bodyPr>
          <a:lstStyle/>
          <a:p>
            <a:pPr marL="342900" indent="-342900">
              <a:buFont typeface="Arial" panose="020B0604020202020204" pitchFamily="34" charset="0"/>
              <a:buChar char="•"/>
            </a:pPr>
            <a:endParaRPr lang="de-DE" sz="2400" dirty="0">
              <a:latin typeface="WsC Grundschrift" pitchFamily="2" charset="0"/>
            </a:endParaRPr>
          </a:p>
          <a:p>
            <a:pPr marL="342900" indent="-342900">
              <a:buFont typeface="Arial" panose="020B0604020202020204" pitchFamily="34" charset="0"/>
              <a:buChar char="•"/>
            </a:pPr>
            <a:endParaRPr lang="de-DE" sz="2400" dirty="0">
              <a:latin typeface="WsC Grundschrift" pitchFamily="2" charset="0"/>
            </a:endParaRPr>
          </a:p>
          <a:p>
            <a:pPr marL="342900" indent="-342900">
              <a:buFont typeface="Arial" panose="020B0604020202020204" pitchFamily="34" charset="0"/>
              <a:buChar char="•"/>
            </a:pP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Kaufe möglichst wenig in Plastikverpackungen ein.</a:t>
            </a: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Kaufe saisonales und regionales Gemüse ein. Dieses ist meist billiger und besser für die Umwelt, weil die Transportwege kürzer sind. </a:t>
            </a:r>
          </a:p>
          <a:p>
            <a:pPr marL="342900" indent="-342900">
              <a:buFont typeface="Arial" panose="020B0604020202020204" pitchFamily="34" charset="0"/>
              <a:buChar char="•"/>
            </a:pP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Informiere dich darüber, welche Siegel tatsächlich geprüft wurden. Beachte bei Kaufentscheidungen nur diese Siegel.</a:t>
            </a: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pic>
        <p:nvPicPr>
          <p:cNvPr id="5" name="Grafik 4">
            <a:extLst>
              <a:ext uri="{FF2B5EF4-FFF2-40B4-BE49-F238E27FC236}">
                <a16:creationId xmlns:a16="http://schemas.microsoft.com/office/drawing/2014/main" id="{A5D4523C-E9D2-AB6B-78E1-F57D04A550C6}"/>
              </a:ext>
            </a:extLst>
          </p:cNvPr>
          <p:cNvPicPr>
            <a:picLocks noChangeAspect="1"/>
          </p:cNvPicPr>
          <p:nvPr/>
        </p:nvPicPr>
        <p:blipFill>
          <a:blip r:embed="rId2"/>
          <a:stretch>
            <a:fillRect/>
          </a:stretch>
        </p:blipFill>
        <p:spPr>
          <a:xfrm>
            <a:off x="11701197" y="111566"/>
            <a:ext cx="397406" cy="646331"/>
          </a:xfrm>
          <a:prstGeom prst="rect">
            <a:avLst/>
          </a:prstGeom>
        </p:spPr>
      </p:pic>
    </p:spTree>
    <p:extLst>
      <p:ext uri="{BB962C8B-B14F-4D97-AF65-F5344CB8AC3E}">
        <p14:creationId xmlns:p14="http://schemas.microsoft.com/office/powerpoint/2010/main" val="1974155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270000" y="969926"/>
            <a:ext cx="10248900" cy="830997"/>
          </a:xfrm>
          <a:prstGeom prst="rect">
            <a:avLst/>
          </a:prstGeom>
          <a:noFill/>
        </p:spPr>
        <p:txBody>
          <a:bodyPr wrap="square" rtlCol="0">
            <a:spAutoFit/>
          </a:bodyPr>
          <a:lstStyle/>
          <a:p>
            <a:pPr algn="ctr"/>
            <a:r>
              <a:rPr lang="de-DE" sz="2400" dirty="0">
                <a:latin typeface="WsC Grundschrift" pitchFamily="2" charset="0"/>
              </a:rPr>
              <a:t>Wie viel kosten die ausgewählten Produkte insgesamt? </a:t>
            </a:r>
          </a:p>
          <a:p>
            <a:pPr algn="ctr"/>
            <a:r>
              <a:rPr lang="de-DE" sz="2400" dirty="0">
                <a:latin typeface="WsC Grundschrift" pitchFamily="2" charset="0"/>
              </a:rPr>
              <a:t>Bezahle diesen Betrag mit deinem Geld aus dem Umschlag „Ausgeben“.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16" name="Grafik 15" descr="Umschlag Silhouette">
            <a:extLst>
              <a:ext uri="{FF2B5EF4-FFF2-40B4-BE49-F238E27FC236}">
                <a16:creationId xmlns:a16="http://schemas.microsoft.com/office/drawing/2014/main" id="{047125C2-BDEC-7A94-ACED-B65A3982B0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6750" y="2108200"/>
            <a:ext cx="3835400" cy="3835400"/>
          </a:xfrm>
          <a:prstGeom prst="rect">
            <a:avLst/>
          </a:prstGeom>
        </p:spPr>
      </p:pic>
      <p:sp>
        <p:nvSpPr>
          <p:cNvPr id="17" name="Textfeld 16">
            <a:extLst>
              <a:ext uri="{FF2B5EF4-FFF2-40B4-BE49-F238E27FC236}">
                <a16:creationId xmlns:a16="http://schemas.microsoft.com/office/drawing/2014/main" id="{8570E25E-4EB5-BE94-8B9D-F03066E99EE6}"/>
              </a:ext>
            </a:extLst>
          </p:cNvPr>
          <p:cNvSpPr txBox="1"/>
          <p:nvPr/>
        </p:nvSpPr>
        <p:spPr>
          <a:xfrm>
            <a:off x="4787900" y="5174894"/>
            <a:ext cx="3213100" cy="461665"/>
          </a:xfrm>
          <a:prstGeom prst="rect">
            <a:avLst/>
          </a:prstGeom>
          <a:noFill/>
        </p:spPr>
        <p:txBody>
          <a:bodyPr wrap="square" rtlCol="0">
            <a:spAutoFit/>
          </a:bodyPr>
          <a:lstStyle/>
          <a:p>
            <a:pPr algn="ctr"/>
            <a:r>
              <a:rPr lang="de-DE" sz="2400" dirty="0">
                <a:latin typeface="WsC Grundschrift" pitchFamily="2" charset="0"/>
              </a:rPr>
              <a:t>Ausgeben</a:t>
            </a:r>
          </a:p>
        </p:txBody>
      </p:sp>
      <p:pic>
        <p:nvPicPr>
          <p:cNvPr id="5" name="Grafik 4">
            <a:extLst>
              <a:ext uri="{FF2B5EF4-FFF2-40B4-BE49-F238E27FC236}">
                <a16:creationId xmlns:a16="http://schemas.microsoft.com/office/drawing/2014/main" id="{15BD2422-46BF-60F5-F9CA-EDB48DCF9F18}"/>
              </a:ext>
            </a:extLst>
          </p:cNvPr>
          <p:cNvPicPr>
            <a:picLocks noChangeAspect="1"/>
          </p:cNvPicPr>
          <p:nvPr/>
        </p:nvPicPr>
        <p:blipFill>
          <a:blip r:embed="rId4"/>
          <a:stretch>
            <a:fillRect/>
          </a:stretch>
        </p:blipFill>
        <p:spPr>
          <a:xfrm>
            <a:off x="11471910" y="64009"/>
            <a:ext cx="720090" cy="685799"/>
          </a:xfrm>
          <a:prstGeom prst="rect">
            <a:avLst/>
          </a:prstGeom>
        </p:spPr>
      </p:pic>
    </p:spTree>
    <p:extLst>
      <p:ext uri="{BB962C8B-B14F-4D97-AF65-F5344CB8AC3E}">
        <p14:creationId xmlns:p14="http://schemas.microsoft.com/office/powerpoint/2010/main" val="10900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328168" y="969926"/>
            <a:ext cx="11535664" cy="830997"/>
          </a:xfrm>
          <a:prstGeom prst="rect">
            <a:avLst/>
          </a:prstGeom>
          <a:noFill/>
        </p:spPr>
        <p:txBody>
          <a:bodyPr wrap="square" rtlCol="0">
            <a:spAutoFit/>
          </a:bodyPr>
          <a:lstStyle/>
          <a:p>
            <a:pPr algn="ctr"/>
            <a:r>
              <a:rPr lang="de-DE" sz="2400" dirty="0">
                <a:latin typeface="WsC Grundschrift" pitchFamily="2" charset="0"/>
              </a:rPr>
              <a:t>Trage den Gesamtbetrag bei den Einkaufsausgaben in der Ausgabentabelle bei „tatsächlich“. </a:t>
            </a:r>
          </a:p>
          <a:p>
            <a:pPr algn="ctr"/>
            <a:r>
              <a:rPr lang="de-DE" sz="2400" dirty="0">
                <a:latin typeface="WsC Grundschrift" pitchFamily="2" charset="0"/>
              </a:rPr>
              <a:t>Das Rückgeld kannst du in den Umschlag „Ausgeben“ oder „Sparen“ legen. </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1197244134"/>
              </p:ext>
            </p:extLst>
          </p:nvPr>
        </p:nvGraphicFramePr>
        <p:xfrm>
          <a:off x="4561780" y="2367085"/>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r>
                        <a:rPr lang="de-DE" sz="2400" dirty="0">
                          <a:latin typeface="WsC Grundschrift" pitchFamily="2" charset="0"/>
                        </a:rPr>
                        <a:t>Einkauf</a:t>
                      </a: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2784381764"/>
                  </a:ext>
                </a:extLst>
              </a:tr>
              <a:tr h="434218">
                <a:tc>
                  <a:txBody>
                    <a:bodyPr/>
                    <a:lstStyle/>
                    <a:p>
                      <a:r>
                        <a:rPr lang="de-DE" sz="2400" i="1"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endParaRPr lang="de-DE" sz="2400" dirty="0">
                        <a:latin typeface="WsC Grundschrift" pitchFamily="2" charset="0"/>
                      </a:endParaRP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B8956EC3-671B-52EA-AD8B-EEFE7FBDC397}"/>
              </a:ext>
            </a:extLst>
          </p:cNvPr>
          <p:cNvPicPr>
            <a:picLocks noChangeAspect="1"/>
          </p:cNvPicPr>
          <p:nvPr/>
        </p:nvPicPr>
        <p:blipFill>
          <a:blip r:embed="rId2"/>
          <a:stretch>
            <a:fillRect/>
          </a:stretch>
        </p:blipFill>
        <p:spPr>
          <a:xfrm>
            <a:off x="11471910" y="64009"/>
            <a:ext cx="720090" cy="685799"/>
          </a:xfrm>
          <a:prstGeom prst="rect">
            <a:avLst/>
          </a:prstGeom>
        </p:spPr>
      </p:pic>
    </p:spTree>
    <p:extLst>
      <p:ext uri="{BB962C8B-B14F-4D97-AF65-F5344CB8AC3E}">
        <p14:creationId xmlns:p14="http://schemas.microsoft.com/office/powerpoint/2010/main" val="3353727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8 und 9: Ausgaben und Kaufen – Umwelt und Nachhaltigkeit</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5" name="Textfeld 4">
            <a:extLst>
              <a:ext uri="{FF2B5EF4-FFF2-40B4-BE49-F238E27FC236}">
                <a16:creationId xmlns:a16="http://schemas.microsoft.com/office/drawing/2014/main" id="{0EA1A728-A8D0-0DEA-5C8B-DC560839CF77}"/>
              </a:ext>
            </a:extLst>
          </p:cNvPr>
          <p:cNvSpPr txBox="1"/>
          <p:nvPr/>
        </p:nvSpPr>
        <p:spPr>
          <a:xfrm>
            <a:off x="730180" y="1185707"/>
            <a:ext cx="10731639" cy="5170646"/>
          </a:xfrm>
          <a:prstGeom prst="rect">
            <a:avLst/>
          </a:prstGeom>
          <a:noFill/>
        </p:spPr>
        <p:txBody>
          <a:bodyPr wrap="square">
            <a:spAutoFit/>
          </a:bodyPr>
          <a:lstStyle/>
          <a:p>
            <a:pPr algn="ctr"/>
            <a:r>
              <a:rPr lang="de-DE" b="1" dirty="0">
                <a:solidFill>
                  <a:schemeClr val="tx1"/>
                </a:solidFill>
                <a:effectLst/>
                <a:latin typeface="Calibri" panose="020F0502020204030204" pitchFamily="34" charset="0"/>
                <a:cs typeface="Calibri" panose="020F0502020204030204" pitchFamily="34" charset="0"/>
              </a:rPr>
              <a:t>Bezug zum Bildungsplan Mathematik für die Grundschule (2016) – inhaltsbezogene Kompetenzen</a:t>
            </a:r>
          </a:p>
          <a:p>
            <a:r>
              <a:rPr lang="de-DE" sz="1400" b="1" dirty="0">
                <a:latin typeface="Calibri" panose="020F0502020204030204" pitchFamily="34" charset="0"/>
                <a:cs typeface="Calibri" panose="020F0502020204030204" pitchFamily="34" charset="0"/>
              </a:rPr>
              <a:t>Leitidee „Zahlen und Operationen“:</a:t>
            </a:r>
          </a:p>
          <a:p>
            <a:r>
              <a:rPr lang="de-DE" sz="1400" i="1" dirty="0">
                <a:latin typeface="Calibri" panose="020F0502020204030204" pitchFamily="34" charset="0"/>
                <a:cs typeface="Calibri" panose="020F0502020204030204" pitchFamily="34" charset="0"/>
              </a:rPr>
              <a:t>Rechenoperationen verstehen und beherrschen</a:t>
            </a:r>
          </a:p>
          <a:p>
            <a:pPr marL="285750" indent="-285750">
              <a:buFont typeface="Arial" panose="020B0604020202020204" pitchFamily="34" charset="0"/>
              <a:buChar char="•"/>
            </a:pPr>
            <a:r>
              <a:rPr lang="de-DE" sz="1400" b="0" i="0" u="none" strike="noStrike" dirty="0">
                <a:effectLst/>
                <a:latin typeface="Gudea"/>
              </a:rPr>
              <a:t>Aufgaben der vier Grundrechenarten lösen</a:t>
            </a:r>
            <a:endParaRPr lang="de-DE" sz="1400" b="1"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In Kontexten rechnen</a:t>
            </a:r>
          </a:p>
          <a:p>
            <a:pPr marL="285750" indent="-285750">
              <a:buFont typeface="Arial" panose="020B0604020202020204" pitchFamily="34" charset="0"/>
              <a:buChar char="•"/>
            </a:pPr>
            <a:r>
              <a:rPr lang="de-DE" sz="1400" b="0" i="0" u="none" strike="noStrike" dirty="0">
                <a:effectLst/>
                <a:latin typeface="Gudea"/>
              </a:rPr>
              <a:t>Sachaufgaben strukturieren, systematisch variieren, lösen und Ergebnisse auf Plausibilität prüfen</a:t>
            </a:r>
            <a:endParaRPr lang="de-DE" sz="1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400" b="0" i="0" u="none" strike="noStrike" dirty="0">
                <a:effectLst/>
                <a:latin typeface="Gudea"/>
              </a:rPr>
              <a:t>Aufgaben zu Sachsituationen finden, erstellen und mit mathematischen Mitteln lösen</a:t>
            </a:r>
            <a:endParaRPr lang="de-DE" sz="1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400" b="0" i="0" u="none" strike="noStrike" dirty="0">
                <a:effectLst/>
                <a:latin typeface="Gudea"/>
              </a:rPr>
              <a:t>bei Sachaufgaben entscheiden, ob eine Überschlagsrechnung hinreicht oder ein genaues Ergebnis nötig ist</a:t>
            </a:r>
          </a:p>
          <a:p>
            <a:pPr marL="285750" indent="-285750">
              <a:buFont typeface="Arial" panose="020B0604020202020204" pitchFamily="34" charset="0"/>
              <a:buChar char="•"/>
            </a:pPr>
            <a:r>
              <a:rPr lang="de-DE" sz="1400" b="0" i="0" u="none" strike="noStrike" dirty="0">
                <a:effectLst/>
                <a:latin typeface="Gudea"/>
              </a:rPr>
              <a:t>funktionale Beziehungen in Sachsituationen erkennen, beschreiben und entsprechende Aufgaben lösen</a:t>
            </a:r>
          </a:p>
          <a:p>
            <a:pPr marL="285750" indent="-285750">
              <a:buFont typeface="Arial" panose="020B0604020202020204" pitchFamily="34" charset="0"/>
              <a:buChar char="•"/>
            </a:pPr>
            <a:r>
              <a:rPr lang="de-DE" sz="1400" b="0" i="0" u="none" strike="noStrike" dirty="0">
                <a:effectLst/>
                <a:latin typeface="Gudea"/>
              </a:rPr>
              <a:t>einfache Sachaufgaben zur Proportionalität lösen</a:t>
            </a:r>
            <a:endParaRPr lang="de-DE" sz="1400" b="1" dirty="0">
              <a:latin typeface="Calibri" panose="020F0502020204030204" pitchFamily="34" charset="0"/>
              <a:cs typeface="Calibri" panose="020F0502020204030204" pitchFamily="34" charset="0"/>
            </a:endParaRPr>
          </a:p>
          <a:p>
            <a:pPr algn="ctr"/>
            <a:endParaRPr lang="de-DE" sz="1400" b="1" dirty="0">
              <a:latin typeface="Calibri" panose="020F0502020204030204" pitchFamily="34" charset="0"/>
              <a:cs typeface="Calibri" panose="020F0502020204030204" pitchFamily="34" charset="0"/>
            </a:endParaRPr>
          </a:p>
          <a:p>
            <a:r>
              <a:rPr lang="de-DE" sz="1400" b="1" dirty="0">
                <a:solidFill>
                  <a:schemeClr val="tx1"/>
                </a:solidFill>
                <a:effectLst/>
                <a:latin typeface="Calibri" panose="020F0502020204030204" pitchFamily="34" charset="0"/>
                <a:cs typeface="Calibri" panose="020F0502020204030204" pitchFamily="34" charset="0"/>
              </a:rPr>
              <a:t>L</a:t>
            </a:r>
            <a:r>
              <a:rPr lang="de-DE" sz="1400" b="1" dirty="0">
                <a:latin typeface="Calibri" panose="020F0502020204030204" pitchFamily="34" charset="0"/>
                <a:cs typeface="Calibri" panose="020F0502020204030204" pitchFamily="34" charset="0"/>
              </a:rPr>
              <a:t>eitidee „Größen und Messen“:</a:t>
            </a:r>
          </a:p>
          <a:p>
            <a:r>
              <a:rPr lang="de-DE" sz="1400" b="1" i="1" dirty="0">
                <a:latin typeface="Calibri" panose="020F0502020204030204" pitchFamily="34" charset="0"/>
                <a:cs typeface="Calibri" panose="020F0502020204030204" pitchFamily="34" charset="0"/>
              </a:rPr>
              <a:t>Größenvorstellungen besitzen</a:t>
            </a:r>
          </a:p>
          <a:p>
            <a:pPr marL="285750" indent="-285750">
              <a:buFont typeface="Arial" panose="020B0604020202020204" pitchFamily="34" charset="0"/>
              <a:buChar char="•"/>
            </a:pPr>
            <a:r>
              <a:rPr lang="de-DE" sz="1400" b="0" i="0" u="none" strike="noStrike" dirty="0">
                <a:effectLst/>
                <a:latin typeface="Gudea"/>
              </a:rPr>
              <a:t>zu Repräsentanten aus ihrer Erfahrungswelt passende Größenangaben nennen </a:t>
            </a:r>
          </a:p>
          <a:p>
            <a:pPr marL="285750" indent="-285750">
              <a:buFont typeface="Arial" panose="020B0604020202020204" pitchFamily="34" charset="0"/>
              <a:buChar char="•"/>
            </a:pPr>
            <a:r>
              <a:rPr lang="de-DE" sz="1400" b="0" i="0" u="none" strike="noStrike" dirty="0">
                <a:effectLst/>
                <a:latin typeface="Gudea"/>
              </a:rPr>
              <a:t>ihre Größenvorstellungen beim Schätzen anwenden</a:t>
            </a:r>
            <a:endParaRPr lang="de-DE" sz="1400" b="1" dirty="0">
              <a:latin typeface="Calibri" panose="020F0502020204030204" pitchFamily="34" charset="0"/>
              <a:cs typeface="Calibri" panose="020F0502020204030204" pitchFamily="34" charset="0"/>
            </a:endParaRPr>
          </a:p>
          <a:p>
            <a:r>
              <a:rPr lang="de-DE" sz="1400" i="1" dirty="0">
                <a:solidFill>
                  <a:schemeClr val="tx1"/>
                </a:solidFill>
                <a:effectLst/>
                <a:latin typeface="Calibri" panose="020F0502020204030204" pitchFamily="34" charset="0"/>
                <a:cs typeface="Calibri" panose="020F0502020204030204" pitchFamily="34" charset="0"/>
              </a:rPr>
              <a:t>Mit Größen in Sach</a:t>
            </a:r>
            <a:r>
              <a:rPr lang="de-DE" sz="1400" i="1" dirty="0">
                <a:latin typeface="Calibri" panose="020F0502020204030204" pitchFamily="34" charset="0"/>
                <a:cs typeface="Calibri" panose="020F0502020204030204" pitchFamily="34" charset="0"/>
              </a:rPr>
              <a:t>situationen umgehen</a:t>
            </a:r>
          </a:p>
          <a:p>
            <a:pPr marL="285750" indent="-285750">
              <a:buFont typeface="Arial" panose="020B0604020202020204" pitchFamily="34" charset="0"/>
              <a:buChar char="•"/>
            </a:pPr>
            <a:r>
              <a:rPr lang="de-DE" sz="1400" b="0" i="0" u="none" strike="noStrike" dirty="0">
                <a:effectLst/>
                <a:latin typeface="Gudea"/>
              </a:rPr>
              <a:t>wichtige Bezugsgrößen aus ihrer Erfahrungswelt zum Lösen von Sachproblemen heranziehen</a:t>
            </a:r>
            <a:endParaRPr lang="de-DE" sz="1400" b="1" i="0" u="none" strike="noStrike"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400" b="0" i="0" u="none" strike="noStrike" dirty="0">
                <a:effectLst/>
                <a:latin typeface="Gudea"/>
              </a:rPr>
              <a:t>Größenangaben aus Darstellungen der realen Welt entnehmen, dokumentieren und deuten (Tabelle, Bilder, Texte)</a:t>
            </a:r>
            <a:endParaRPr lang="de-DE" sz="1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400" b="0" i="0" u="none" strike="noStrike" dirty="0">
                <a:effectLst/>
                <a:latin typeface="Gudea"/>
              </a:rPr>
              <a:t>Sachprobleme aus ihrer Erfahrungswelt lösen und dabei auch passende Näherungswerte verwenden, Größen begründet schätzen</a:t>
            </a:r>
            <a:endParaRPr lang="de-DE" sz="1400" b="1" i="0" u="none" strike="noStrike"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400" b="0" i="0" u="none" strike="noStrike" dirty="0">
                <a:effectLst/>
                <a:latin typeface="Gudea"/>
              </a:rPr>
              <a:t>in Sachsituationen funktionale Beziehungen erkennen, auf angemessene Weise darstellen (zum Beispiel Tabelle, Diagramm) und untersuchen</a:t>
            </a:r>
            <a:endParaRPr lang="de-DE" sz="1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400" b="0" i="0" u="none" strike="noStrike" dirty="0">
                <a:effectLst/>
                <a:latin typeface="Gudea"/>
              </a:rPr>
              <a:t>proportionale Beziehungen zur Lösung einfacher Sachprobleme einsetzen</a:t>
            </a:r>
          </a:p>
          <a:p>
            <a:pPr marL="285750" indent="-285750">
              <a:buFont typeface="Arial" panose="020B0604020202020204" pitchFamily="34" charset="0"/>
              <a:buChar char="•"/>
            </a:pPr>
            <a:r>
              <a:rPr lang="de-DE" sz="1400" b="0" i="0" u="none" strike="noStrike" dirty="0">
                <a:effectLst/>
                <a:latin typeface="Gudea"/>
              </a:rPr>
              <a:t>eigene Sachaufgaben erfinden</a:t>
            </a:r>
            <a:endParaRPr lang="de-DE" sz="1400" b="1" dirty="0">
              <a:solidFill>
                <a:schemeClr val="tx1"/>
              </a:solidFill>
              <a:effectLst/>
              <a:latin typeface="Calibri" panose="020F0502020204030204" pitchFamily="34" charset="0"/>
              <a:cs typeface="Calibri" panose="020F0502020204030204" pitchFamily="34" charset="0"/>
            </a:endParaRPr>
          </a:p>
          <a:p>
            <a:endParaRPr lang="de-DE"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5118817"/>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Kiosk</a:t>
            </a:r>
          </a:p>
        </p:txBody>
      </p:sp>
      <p:sp>
        <p:nvSpPr>
          <p:cNvPr id="7" name="Textfeld 6">
            <a:extLst>
              <a:ext uri="{FF2B5EF4-FFF2-40B4-BE49-F238E27FC236}">
                <a16:creationId xmlns:a16="http://schemas.microsoft.com/office/drawing/2014/main" id="{807AE493-8DB9-194D-ACFD-CD637CE52C4A}"/>
              </a:ext>
            </a:extLst>
          </p:cNvPr>
          <p:cNvSpPr txBox="1"/>
          <p:nvPr/>
        </p:nvSpPr>
        <p:spPr>
          <a:xfrm>
            <a:off x="1212850" y="914869"/>
            <a:ext cx="10248900" cy="1200329"/>
          </a:xfrm>
          <a:prstGeom prst="rect">
            <a:avLst/>
          </a:prstGeom>
          <a:noFill/>
        </p:spPr>
        <p:txBody>
          <a:bodyPr wrap="square" rtlCol="0">
            <a:spAutoFit/>
          </a:bodyPr>
          <a:lstStyle/>
          <a:p>
            <a:pPr algn="ctr"/>
            <a:r>
              <a:rPr lang="de-DE" sz="2400" dirty="0">
                <a:latin typeface="WsC Grundschrift" pitchFamily="2" charset="0"/>
              </a:rPr>
              <a:t>Du hast übriges Geld im Umschlag „Ausgeben“? </a:t>
            </a:r>
          </a:p>
          <a:p>
            <a:pPr algn="ctr"/>
            <a:r>
              <a:rPr lang="de-DE" sz="2400" dirty="0">
                <a:latin typeface="WsC Grundschrift" pitchFamily="2" charset="0"/>
              </a:rPr>
              <a:t>Nun hast du die Möglichkeit, dafür etwas am Kiosk zu kaufen. </a:t>
            </a:r>
          </a:p>
          <a:p>
            <a:pPr algn="ctr"/>
            <a:r>
              <a:rPr lang="de-DE" sz="2400" dirty="0">
                <a:latin typeface="WsC Grundschrift" pitchFamily="2" charset="0"/>
              </a:rPr>
              <a:t>Denke daran, den ausgegeben Betrag im Haushaltsplan zu notieren. </a:t>
            </a:r>
          </a:p>
        </p:txBody>
      </p:sp>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8150" y="2107731"/>
            <a:ext cx="3835400" cy="3835400"/>
          </a:xfrm>
          <a:prstGeom prst="rect">
            <a:avLst/>
          </a:prstGeom>
        </p:spPr>
      </p:pic>
      <p:sp>
        <p:nvSpPr>
          <p:cNvPr id="19" name="Textfeld 18">
            <a:extLst>
              <a:ext uri="{FF2B5EF4-FFF2-40B4-BE49-F238E27FC236}">
                <a16:creationId xmlns:a16="http://schemas.microsoft.com/office/drawing/2014/main" id="{161C6852-E7C7-D9AA-2DA8-02F86CF1EF14}"/>
              </a:ext>
            </a:extLst>
          </p:cNvPr>
          <p:cNvSpPr txBox="1"/>
          <p:nvPr/>
        </p:nvSpPr>
        <p:spPr>
          <a:xfrm>
            <a:off x="8195002" y="50750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2249613877"/>
              </p:ext>
            </p:extLst>
          </p:nvPr>
        </p:nvGraphicFramePr>
        <p:xfrm>
          <a:off x="1552248" y="2422142"/>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2784381764"/>
                  </a:ext>
                </a:extLst>
              </a:tr>
              <a:tr h="434218">
                <a:tc>
                  <a:txBody>
                    <a:bodyPr/>
                    <a:lstStyle/>
                    <a:p>
                      <a:r>
                        <a:rPr lang="de-DE" sz="2400"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241DB9D4-C579-4B3E-CCAD-5E057B6B61D3}"/>
              </a:ext>
            </a:extLst>
          </p:cNvPr>
          <p:cNvPicPr>
            <a:picLocks noChangeAspect="1"/>
          </p:cNvPicPr>
          <p:nvPr/>
        </p:nvPicPr>
        <p:blipFill>
          <a:blip r:embed="rId4"/>
          <a:stretch>
            <a:fillRect/>
          </a:stretch>
        </p:blipFill>
        <p:spPr>
          <a:xfrm>
            <a:off x="11471910" y="64009"/>
            <a:ext cx="720090" cy="685799"/>
          </a:xfrm>
          <a:prstGeom prst="rect">
            <a:avLst/>
          </a:prstGeom>
        </p:spPr>
      </p:pic>
    </p:spTree>
    <p:extLst>
      <p:ext uri="{BB962C8B-B14F-4D97-AF65-F5344CB8AC3E}">
        <p14:creationId xmlns:p14="http://schemas.microsoft.com/office/powerpoint/2010/main" val="1202068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Haushaltsentscheidungen überprüfen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90600" y="984835"/>
            <a:ext cx="10248900" cy="3785652"/>
          </a:xfrm>
          <a:prstGeom prst="rect">
            <a:avLst/>
          </a:prstGeom>
          <a:noFill/>
        </p:spPr>
        <p:txBody>
          <a:bodyPr wrap="square" rtlCol="0">
            <a:spAutoFit/>
          </a:bodyPr>
          <a:lstStyle/>
          <a:p>
            <a:pPr algn="ctr"/>
            <a:r>
              <a:rPr lang="de-DE" sz="2400" dirty="0">
                <a:latin typeface="WsC Grundschrift" pitchFamily="2" charset="0"/>
              </a:rPr>
              <a:t>Dann fülle die Reflexion auf der Rückseite des Haushaltsplans aus.</a:t>
            </a:r>
          </a:p>
          <a:p>
            <a:pPr algn="ctr"/>
            <a:endParaRPr lang="de-DE" sz="2400" dirty="0">
              <a:latin typeface="WsC Grundschrift" pitchFamily="2" charset="0"/>
            </a:endParaRPr>
          </a:p>
          <a:p>
            <a:pPr algn="ctr"/>
            <a:r>
              <a:rPr lang="de-DE" sz="2400" dirty="0">
                <a:latin typeface="WsC Grundschrift" pitchFamily="2" charset="0"/>
              </a:rPr>
              <a:t>Kannst du dein Sparziel erreichen? </a:t>
            </a:r>
          </a:p>
          <a:p>
            <a:pPr algn="ctr"/>
            <a:r>
              <a:rPr lang="de-DE" sz="2400" dirty="0">
                <a:latin typeface="WsC Grundschrift" pitchFamily="2" charset="0"/>
              </a:rPr>
              <a:t>Was könntest du machen, wenn du es nicht erreichst?</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pic>
        <p:nvPicPr>
          <p:cNvPr id="5" name="Grafik 4">
            <a:extLst>
              <a:ext uri="{FF2B5EF4-FFF2-40B4-BE49-F238E27FC236}">
                <a16:creationId xmlns:a16="http://schemas.microsoft.com/office/drawing/2014/main" id="{4262C85A-DB45-2DED-C32A-50825586C5F7}"/>
              </a:ext>
            </a:extLst>
          </p:cNvPr>
          <p:cNvPicPr>
            <a:picLocks noChangeAspect="1"/>
          </p:cNvPicPr>
          <p:nvPr/>
        </p:nvPicPr>
        <p:blipFill rotWithShape="1">
          <a:blip r:embed="rId2"/>
          <a:srcRect t="9099"/>
          <a:stretch/>
        </p:blipFill>
        <p:spPr>
          <a:xfrm>
            <a:off x="3114610" y="2562330"/>
            <a:ext cx="5962779" cy="3986683"/>
          </a:xfrm>
          <a:prstGeom prst="rect">
            <a:avLst/>
          </a:prstGeom>
        </p:spPr>
      </p:pic>
      <p:pic>
        <p:nvPicPr>
          <p:cNvPr id="6" name="Grafik 5">
            <a:extLst>
              <a:ext uri="{FF2B5EF4-FFF2-40B4-BE49-F238E27FC236}">
                <a16:creationId xmlns:a16="http://schemas.microsoft.com/office/drawing/2014/main" id="{DD77C0E6-3316-D3BA-61E3-45AECC7D9777}"/>
              </a:ext>
            </a:extLst>
          </p:cNvPr>
          <p:cNvPicPr>
            <a:picLocks noChangeAspect="1"/>
          </p:cNvPicPr>
          <p:nvPr/>
        </p:nvPicPr>
        <p:blipFill>
          <a:blip r:embed="rId3"/>
          <a:stretch>
            <a:fillRect/>
          </a:stretch>
        </p:blipFill>
        <p:spPr>
          <a:xfrm>
            <a:off x="11373596" y="69331"/>
            <a:ext cx="818404" cy="775739"/>
          </a:xfrm>
          <a:prstGeom prst="rect">
            <a:avLst/>
          </a:prstGeom>
        </p:spPr>
      </p:pic>
    </p:spTree>
    <p:extLst>
      <p:ext uri="{BB962C8B-B14F-4D97-AF65-F5344CB8AC3E}">
        <p14:creationId xmlns:p14="http://schemas.microsoft.com/office/powerpoint/2010/main" val="4058552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Neue Haushaltsentscheidungen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20775" y="551765"/>
            <a:ext cx="10248900" cy="1569660"/>
          </a:xfrm>
          <a:prstGeom prst="rect">
            <a:avLst/>
          </a:prstGeom>
          <a:noFill/>
        </p:spPr>
        <p:txBody>
          <a:bodyPr wrap="square" rtlCol="0">
            <a:spAutoFit/>
          </a:bodyPr>
          <a:lstStyle/>
          <a:p>
            <a:pPr algn="ctr"/>
            <a:endParaRPr lang="de-DE" sz="2400" dirty="0">
              <a:latin typeface="WsC Grundschrift" pitchFamily="2" charset="0"/>
            </a:endParaRPr>
          </a:p>
          <a:p>
            <a:pPr algn="ctr"/>
            <a:r>
              <a:rPr lang="de-DE" sz="2400" dirty="0">
                <a:latin typeface="WsC Grundschrift" pitchFamily="2" charset="0"/>
              </a:rPr>
              <a:t>Trage nun die Einnahmen und Ausgaben für die nächste Woche in deinen Haushaltsplan ein und berechne das übrige Geld. </a:t>
            </a:r>
          </a:p>
          <a:p>
            <a:pPr algn="ctr"/>
            <a:r>
              <a:rPr lang="de-DE" sz="2400" dirty="0">
                <a:latin typeface="WsC Grundschrift" pitchFamily="2" charset="0"/>
              </a:rPr>
              <a:t>Teile das übrige Geld wieder auf die Umschläge „Sparen“ und „Ausgeben“ auf.</a:t>
            </a:r>
          </a:p>
        </p:txBody>
      </p:sp>
      <p:graphicFrame>
        <p:nvGraphicFramePr>
          <p:cNvPr id="8" name="Diagramm 7">
            <a:extLst>
              <a:ext uri="{FF2B5EF4-FFF2-40B4-BE49-F238E27FC236}">
                <a16:creationId xmlns:a16="http://schemas.microsoft.com/office/drawing/2014/main" id="{E827784D-82B8-C421-90A1-E928A20B4C2B}"/>
              </a:ext>
            </a:extLst>
          </p:cNvPr>
          <p:cNvGraphicFramePr/>
          <p:nvPr>
            <p:extLst>
              <p:ext uri="{D42A27DB-BD31-4B8C-83A1-F6EECF244321}">
                <p14:modId xmlns:p14="http://schemas.microsoft.com/office/powerpoint/2010/main" val="1411727475"/>
              </p:ext>
            </p:extLst>
          </p:nvPr>
        </p:nvGraphicFramePr>
        <p:xfrm>
          <a:off x="1649162" y="2295710"/>
          <a:ext cx="9192126" cy="401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fik 8">
            <a:extLst>
              <a:ext uri="{FF2B5EF4-FFF2-40B4-BE49-F238E27FC236}">
                <a16:creationId xmlns:a16="http://schemas.microsoft.com/office/drawing/2014/main" id="{9A8E17D6-6102-1ABD-B174-C57530FF9DD5}"/>
              </a:ext>
            </a:extLst>
          </p:cNvPr>
          <p:cNvPicPr>
            <a:picLocks noChangeAspect="1"/>
          </p:cNvPicPr>
          <p:nvPr/>
        </p:nvPicPr>
        <p:blipFill>
          <a:blip r:embed="rId8"/>
          <a:stretch>
            <a:fillRect/>
          </a:stretch>
        </p:blipFill>
        <p:spPr>
          <a:xfrm>
            <a:off x="11471910" y="64009"/>
            <a:ext cx="720090" cy="685799"/>
          </a:xfrm>
          <a:prstGeom prst="rect">
            <a:avLst/>
          </a:prstGeom>
        </p:spPr>
      </p:pic>
    </p:spTree>
    <p:extLst>
      <p:ext uri="{BB962C8B-B14F-4D97-AF65-F5344CB8AC3E}">
        <p14:creationId xmlns:p14="http://schemas.microsoft.com/office/powerpoint/2010/main" val="1266344697"/>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Zusatzaufgabe</a:t>
            </a:r>
          </a:p>
        </p:txBody>
      </p:sp>
      <p:sp>
        <p:nvSpPr>
          <p:cNvPr id="6" name="Textfeld 5">
            <a:extLst>
              <a:ext uri="{FF2B5EF4-FFF2-40B4-BE49-F238E27FC236}">
                <a16:creationId xmlns:a16="http://schemas.microsoft.com/office/drawing/2014/main" id="{D37D17CA-5806-E103-01EA-5C5D870151E2}"/>
              </a:ext>
            </a:extLst>
          </p:cNvPr>
          <p:cNvSpPr txBox="1"/>
          <p:nvPr/>
        </p:nvSpPr>
        <p:spPr>
          <a:xfrm>
            <a:off x="927100" y="1739900"/>
            <a:ext cx="10426700" cy="2308324"/>
          </a:xfrm>
          <a:prstGeom prst="rect">
            <a:avLst/>
          </a:prstGeom>
          <a:noFill/>
        </p:spPr>
        <p:txBody>
          <a:bodyPr wrap="square" rtlCol="0">
            <a:spAutoFit/>
          </a:bodyPr>
          <a:lstStyle/>
          <a:p>
            <a:pPr marL="342900" indent="-342900">
              <a:buFont typeface="Arial" panose="020B0604020202020204" pitchFamily="34" charset="0"/>
              <a:buChar char="•"/>
            </a:pPr>
            <a:r>
              <a:rPr lang="de-DE" sz="2400" dirty="0">
                <a:latin typeface="WsC Grundschrift" pitchFamily="2" charset="0"/>
              </a:rPr>
              <a:t>Aufgabe 1: Wo wird bei Obst und Gemüse im Supermarkt das Herkunftsland angegeben? </a:t>
            </a:r>
          </a:p>
          <a:p>
            <a:r>
              <a:rPr lang="de-DE" sz="2400" dirty="0">
                <a:latin typeface="WsC Grundschrift" pitchFamily="2" charset="0"/>
              </a:rPr>
              <a:t>Schaue nach und mache ein Foto oder eine Zeichnung</a:t>
            </a:r>
          </a:p>
          <a:p>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Aufgabe 2: Welche geprüften Siegel für Nachhaltigkeit gibt es noch? Informiere dich und stelle ein Siegel vor. </a:t>
            </a:r>
          </a:p>
        </p:txBody>
      </p:sp>
    </p:spTree>
    <p:extLst>
      <p:ext uri="{BB962C8B-B14F-4D97-AF65-F5344CB8AC3E}">
        <p14:creationId xmlns:p14="http://schemas.microsoft.com/office/powerpoint/2010/main" val="321223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8 und 9: Ausgaben und Kaufen – Umwelt und Nachhaltigkeit</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1A1DA119-CD8B-27FD-7538-954F8032CA9B}"/>
              </a:ext>
            </a:extLst>
          </p:cNvPr>
          <p:cNvSpPr txBox="1"/>
          <p:nvPr/>
        </p:nvSpPr>
        <p:spPr>
          <a:xfrm>
            <a:off x="730180" y="1185707"/>
            <a:ext cx="10731639" cy="4832092"/>
          </a:xfrm>
          <a:prstGeom prst="rect">
            <a:avLst/>
          </a:prstGeom>
          <a:noFill/>
        </p:spPr>
        <p:txBody>
          <a:bodyPr wrap="square">
            <a:spAutoFit/>
          </a:bodyPr>
          <a:lstStyle/>
          <a:p>
            <a:pPr algn="ctr"/>
            <a:r>
              <a:rPr lang="de-DE" sz="1600" b="1" dirty="0">
                <a:solidFill>
                  <a:schemeClr val="tx1"/>
                </a:solidFill>
                <a:effectLst/>
                <a:latin typeface="Calibri" panose="020F0502020204030204" pitchFamily="34" charset="0"/>
                <a:cs typeface="Calibri" panose="020F0502020204030204" pitchFamily="34" charset="0"/>
              </a:rPr>
              <a:t>Bezug zum Bildungsplan Mathe</a:t>
            </a:r>
            <a:r>
              <a:rPr lang="de-DE" sz="1400" b="1" dirty="0">
                <a:solidFill>
                  <a:schemeClr val="tx1"/>
                </a:solidFill>
                <a:effectLst/>
                <a:latin typeface="Calibri" panose="020F0502020204030204" pitchFamily="34" charset="0"/>
                <a:cs typeface="Calibri" panose="020F0502020204030204" pitchFamily="34" charset="0"/>
              </a:rPr>
              <a:t>matik </a:t>
            </a:r>
            <a:r>
              <a:rPr lang="de-DE" sz="1600" b="1" dirty="0">
                <a:solidFill>
                  <a:schemeClr val="tx1"/>
                </a:solidFill>
                <a:effectLst/>
                <a:latin typeface="Calibri" panose="020F0502020204030204" pitchFamily="34" charset="0"/>
                <a:cs typeface="Calibri" panose="020F0502020204030204" pitchFamily="34" charset="0"/>
              </a:rPr>
              <a:t>für die Grundschule (2016) – inhaltsbezogene Kompetenzen</a:t>
            </a:r>
            <a:endParaRPr lang="de-DE" sz="1400" b="1" dirty="0">
              <a:solidFill>
                <a:schemeClr val="tx1"/>
              </a:solidFill>
              <a:effectLst/>
              <a:latin typeface="Calibri" panose="020F0502020204030204" pitchFamily="34" charset="0"/>
              <a:cs typeface="Calibri" panose="020F0502020204030204" pitchFamily="34" charset="0"/>
            </a:endParaRPr>
          </a:p>
          <a:p>
            <a:pPr algn="ctr"/>
            <a:endParaRPr lang="de-DE" sz="1400" b="1" dirty="0">
              <a:solidFill>
                <a:schemeClr val="tx1"/>
              </a:solidFill>
              <a:effectLst/>
              <a:latin typeface="Calibri" panose="020F0502020204030204" pitchFamily="34" charset="0"/>
              <a:cs typeface="Calibri" panose="020F0502020204030204" pitchFamily="34" charset="0"/>
            </a:endParaRPr>
          </a:p>
          <a:p>
            <a:r>
              <a:rPr lang="de-DE" sz="1600" b="1" dirty="0">
                <a:effectLst/>
                <a:latin typeface="Calibri" panose="020F0502020204030204" pitchFamily="34" charset="0"/>
                <a:cs typeface="Calibri" panose="020F0502020204030204" pitchFamily="34" charset="0"/>
              </a:rPr>
              <a:t>Leitidee „Zahlen und Operationen“:</a:t>
            </a:r>
          </a:p>
          <a:p>
            <a:endParaRPr lang="de-DE" sz="1600" b="1" dirty="0">
              <a:effectLst/>
              <a:latin typeface="Calibri" panose="020F0502020204030204" pitchFamily="34" charset="0"/>
              <a:cs typeface="Calibri" panose="020F0502020204030204" pitchFamily="34" charset="0"/>
            </a:endParaRPr>
          </a:p>
          <a:p>
            <a:r>
              <a:rPr lang="de-DE" sz="1600" i="1" dirty="0">
                <a:latin typeface="Calibri" panose="020F0502020204030204" pitchFamily="34" charset="0"/>
                <a:cs typeface="Calibri" panose="020F0502020204030204" pitchFamily="34" charset="0"/>
              </a:rPr>
              <a:t>Rechenoperationen verstehen und beherrschen</a:t>
            </a:r>
            <a:endParaRPr lang="de-DE" sz="16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1600" dirty="0">
                <a:effectLst/>
                <a:latin typeface="Calibri" panose="020F0502020204030204" pitchFamily="34" charset="0"/>
                <a:cs typeface="Calibri" panose="020F0502020204030204" pitchFamily="34" charset="0"/>
              </a:rPr>
              <a:t>die vier Grundrechenarten anwenden und ihre Zusammenhänge verstehen</a:t>
            </a:r>
          </a:p>
          <a:p>
            <a:pPr marL="171450" indent="-171450">
              <a:buFont typeface="Arial" panose="020B0604020202020204" pitchFamily="34" charset="0"/>
              <a:buChar char="•"/>
            </a:pPr>
            <a:r>
              <a:rPr lang="de-DE" sz="1600" dirty="0">
                <a:latin typeface="Calibri" panose="020F0502020204030204" pitchFamily="34" charset="0"/>
                <a:cs typeface="Calibri" panose="020F0502020204030204" pitchFamily="34" charset="0"/>
              </a:rPr>
              <a:t>i</a:t>
            </a:r>
            <a:r>
              <a:rPr lang="de-DE" sz="1600" dirty="0">
                <a:effectLst/>
                <a:latin typeface="Calibri" panose="020F0502020204030204" pitchFamily="34" charset="0"/>
                <a:cs typeface="Calibri" panose="020F0502020204030204" pitchFamily="34" charset="0"/>
              </a:rPr>
              <a:t>n den vier Grundrechenarten zwischen den Darstellungsebenen wechselseitig übersetzen (Zahlensatz, Handlung, Sprache, Zeichnung)</a:t>
            </a:r>
          </a:p>
          <a:p>
            <a:pPr marL="171450" indent="-171450">
              <a:buFont typeface="Arial" panose="020B0604020202020204" pitchFamily="34" charset="0"/>
              <a:buChar char="•"/>
            </a:pPr>
            <a:r>
              <a:rPr lang="de-DE" sz="1600" dirty="0">
                <a:effectLst/>
                <a:latin typeface="Calibri" panose="020F0502020204030204" pitchFamily="34" charset="0"/>
                <a:cs typeface="Calibri" panose="020F0502020204030204" pitchFamily="34" charset="0"/>
              </a:rPr>
              <a:t>Aufgaben der vier Grundrechenarten lösen</a:t>
            </a:r>
          </a:p>
          <a:p>
            <a:pPr marL="285750" indent="-285750">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pPr algn="l"/>
            <a:endParaRPr lang="de-DE" sz="1600"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Leitidee „Daten, Häufigkeiten und Wahrscheinlichkeiten“:</a:t>
            </a:r>
          </a:p>
          <a:p>
            <a:endParaRPr lang="de-DE" sz="1600" b="1" dirty="0">
              <a:latin typeface="Calibri" panose="020F0502020204030204" pitchFamily="34" charset="0"/>
              <a:cs typeface="Calibri" panose="020F0502020204030204" pitchFamily="34" charset="0"/>
            </a:endParaRPr>
          </a:p>
          <a:p>
            <a:pPr algn="l"/>
            <a:r>
              <a:rPr lang="de-DE" sz="1600" i="1" dirty="0">
                <a:latin typeface="Calibri" panose="020F0502020204030204" pitchFamily="34" charset="0"/>
                <a:cs typeface="Calibri" panose="020F0502020204030204" pitchFamily="34" charset="0"/>
              </a:rPr>
              <a:t>Daten erfassen und darstellen</a:t>
            </a:r>
          </a:p>
          <a:p>
            <a:pPr marL="171450" indent="-171450" algn="l">
              <a:buFont typeface="Arial" panose="020B0604020202020204" pitchFamily="34" charset="0"/>
              <a:buChar char="•"/>
            </a:pPr>
            <a:r>
              <a:rPr lang="de-DE" sz="1600" dirty="0">
                <a:latin typeface="Calibri" panose="020F0502020204030204" pitchFamily="34" charset="0"/>
                <a:cs typeface="Calibri" panose="020F0502020204030204" pitchFamily="34" charset="0"/>
              </a:rPr>
              <a:t>Tabellen Informationen entnehmen und diese Informationen deuten</a:t>
            </a:r>
          </a:p>
          <a:p>
            <a:pPr marL="171450" indent="-171450" algn="l">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mathematische Darstellungen (Tabellen) zur Lösung nutzen</a:t>
            </a:r>
          </a:p>
          <a:p>
            <a:pPr algn="ctr"/>
            <a:endParaRPr lang="de-DE" b="1" dirty="0">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endParaRPr lang="de-DE"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654734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8 und 9: Ausgaben und Kaufen – Mogelpackungen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5" name="Textfeld 4">
            <a:extLst>
              <a:ext uri="{FF2B5EF4-FFF2-40B4-BE49-F238E27FC236}">
                <a16:creationId xmlns:a16="http://schemas.microsoft.com/office/drawing/2014/main" id="{D60F8523-95CF-93F6-115D-1757659C50CC}"/>
              </a:ext>
            </a:extLst>
          </p:cNvPr>
          <p:cNvSpPr txBox="1"/>
          <p:nvPr/>
        </p:nvSpPr>
        <p:spPr>
          <a:xfrm>
            <a:off x="730180" y="1185707"/>
            <a:ext cx="10731639" cy="6247864"/>
          </a:xfrm>
          <a:prstGeom prst="rect">
            <a:avLst/>
          </a:prstGeom>
          <a:noFill/>
        </p:spPr>
        <p:txBody>
          <a:bodyPr wrap="square">
            <a:spAutoFit/>
          </a:bodyPr>
          <a:lstStyle/>
          <a:p>
            <a:pPr algn="ctr"/>
            <a:r>
              <a:rPr lang="de-DE" sz="1600" b="1" dirty="0">
                <a:solidFill>
                  <a:schemeClr val="tx1"/>
                </a:solidFill>
                <a:effectLst/>
                <a:latin typeface="Calibri" panose="020F0502020204030204" pitchFamily="34" charset="0"/>
                <a:cs typeface="Calibri" panose="020F0502020204030204" pitchFamily="34" charset="0"/>
              </a:rPr>
              <a:t>Bezug zum Bildungsplan für die Grundschule (2016) – </a:t>
            </a:r>
            <a:r>
              <a:rPr lang="de-DE" sz="1600" b="1" dirty="0">
                <a:latin typeface="Calibri" panose="020F0502020204030204" pitchFamily="34" charset="0"/>
                <a:cs typeface="Calibri" panose="020F0502020204030204" pitchFamily="34" charset="0"/>
              </a:rPr>
              <a:t>prozes</a:t>
            </a:r>
            <a:r>
              <a:rPr lang="de-DE" sz="1600" b="1" dirty="0">
                <a:solidFill>
                  <a:schemeClr val="tx1"/>
                </a:solidFill>
                <a:effectLst/>
                <a:latin typeface="Calibri" panose="020F0502020204030204" pitchFamily="34" charset="0"/>
                <a:cs typeface="Calibri" panose="020F0502020204030204" pitchFamily="34" charset="0"/>
              </a:rPr>
              <a:t>sbezogene Kompetenzen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Kommunizieren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dirty="0">
                <a:solidFill>
                  <a:srgbClr val="000000"/>
                </a:solidFill>
                <a:latin typeface="Calibri" panose="020F0502020204030204" pitchFamily="34" charset="0"/>
                <a:cs typeface="Calibri" panose="020F0502020204030204" pitchFamily="34" charset="0"/>
              </a:rPr>
              <a:t>Die Schüler*innen sollen eigene Denk- und Vorgehensweißen bei den Gemüsevergleichen und ihrer Gemüseauswahl  beschreiben. Gemeinsam soll über die Entscheidungen reflektiert werden, wobei zwischen umweltlicher Nachhaltigkeit und anderen Kriterien abgewogen wird.</a:t>
            </a:r>
            <a:endParaRPr lang="de-DE" altLang="de-DE" sz="1200" dirty="0">
              <a:solidFill>
                <a:srgbClr val="000000"/>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200" b="1"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b="1" dirty="0">
                <a:solidFill>
                  <a:srgbClr val="000000"/>
                </a:solidFill>
                <a:latin typeface="Calibri" panose="020F0502020204030204" pitchFamily="34" charset="0"/>
                <a:cs typeface="Calibri" panose="020F0502020204030204" pitchFamily="34" charset="0"/>
              </a:rPr>
              <a:t>Argumentieren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dirty="0">
                <a:solidFill>
                  <a:srgbClr val="000000"/>
                </a:solidFill>
                <a:latin typeface="Calibri" panose="020F0502020204030204" pitchFamily="34" charset="0"/>
                <a:cs typeface="Calibri" panose="020F0502020204030204" pitchFamily="34" charset="0"/>
              </a:rPr>
              <a:t>Die Schüler*innen sollen möglichst nachhaltige Kaufentscheidungen treffen, indem sie im Entscheidungsfindungsprozess Nachhaltigkeit als ein Kriterium beachten.  Mathematik kann zur Untersuchung der Nachhaltigkeit angewandt werden, z. B. um CO2-Emissionen beim Transportweg zu berechnen. Allerdings muss auch berechnet werden, ob die nachhaltigere Kaufentscheidung aufgrund der eigenen finanziellen Situation  überhaupt möglich und sinnvoll ist. Ihre Denk- und Lösungswege bei den Kaufentscheidungen sollen die Schüler*innen schlussendlich aufgrund unterschiedlicher Kriterien begründen, um andere von ihrer Entscheidung zu überzeugen.</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200"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b="1" dirty="0">
                <a:solidFill>
                  <a:srgbClr val="000000"/>
                </a:solidFill>
                <a:latin typeface="Calibri" panose="020F0502020204030204" pitchFamily="34" charset="0"/>
                <a:cs typeface="Calibri" panose="020F0502020204030204" pitchFamily="34" charset="0"/>
              </a:rPr>
              <a:t>Modellieren</a:t>
            </a:r>
          </a:p>
          <a:p>
            <a:r>
              <a:rPr lang="de-DE" sz="1200" b="0" i="0" u="none" strike="noStrike" dirty="0">
                <a:effectLst/>
                <a:latin typeface="Gudea"/>
              </a:rPr>
              <a:t>Die Schülerinnen und Schüler bearbeiten Fragestellungen aus ihrer Umwelt beziehungsweiße Fragestellung zur Erschließung ihrer Umwelt und der Nachhaltigkeit. Dabei müssen sie zunächst die relevanten Informationen aus den Sachtexten oder Darstellungen der Lebenswirklichkeit entnehmen, die Situationen anschließend in die Sprache der Mathematik übersetzen, innermathematisch lösen und die mathematischen Lösungen zuletzt auf die Ausgangssituation beziehen und überprüfen. Da die Mathematik hier der Umwelterschließung dienen soll, ist es hier auch wichtig, die Bedeutung der mathematischen Lösung für die umweltliche Zukunft zu verstehen.</a:t>
            </a:r>
            <a:endParaRPr lang="de-DE" altLang="de-DE" sz="1200"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200" b="1"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Problemlösen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Die Schülerinnen und Schüler setzen sich mit vorgegebenen Problemen und solchen, die sie selbst erkannt haben, auseinander.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Das erkennen des Problems stellt den ersten Schritt des Entscheidungsfindungsprozesses dar.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Anschließend werden relevante Informationen identifiziert und gesammelt, aus diesen werden Entscheidungskriterien abgeleitet.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 es bei finanziellen Entscheidungen verschiedene Entscheidungsoptionen gibt, werden diese durch Anwendung mathematischer Kenntnisse, Fähigkeiten und Fertigkeiten ermittelt und miteinander verglichen. Zum Ermitteln der Optionen können verschiedene Lösungsstrategien genutzt werden. Aufgrund der Kriterien wird die bestmöglichste Option für die Situation ausgewählt.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dirty="0">
                <a:latin typeface="Calibri" panose="020F0502020204030204" pitchFamily="34" charset="0"/>
                <a:cs typeface="Calibri" panose="020F0502020204030204" pitchFamily="34" charset="0"/>
              </a:rPr>
              <a:t>Erkannte Zusammenhänge sollen in Zukunft auf ähnliche finanzielle Sachverhalte übertragen werden.</a:t>
            </a:r>
            <a:endParaRPr kumimoji="0" lang="de-DE" altLang="de-DE"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pPr algn="ctr"/>
            <a:endParaRPr lang="de-DE" b="1" dirty="0">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endParaRPr lang="de-DE"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855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Trage deine wöchentlich festen Einnahmen und Ausgaben in deinen Haushaltsplan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3159820849"/>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848595131"/>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93020181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Hast du eine Zusatzaufgabe gemacht? Dann trage diese Einnahme ebenfalls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1880365225"/>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64773">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2459129199"/>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275843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Ausgaben und Kaufen – Aufgabe 5</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4154984"/>
          </a:xfrm>
          <a:prstGeom prst="rect">
            <a:avLst/>
          </a:prstGeom>
          <a:noFill/>
        </p:spPr>
        <p:txBody>
          <a:bodyPr wrap="square" rtlCol="0">
            <a:spAutoFit/>
          </a:bodyPr>
          <a:lstStyle/>
          <a:p>
            <a:pPr algn="ctr"/>
            <a:r>
              <a:rPr lang="de-DE" sz="2400" dirty="0">
                <a:latin typeface="WsC Grundschrift" pitchFamily="2" charset="0"/>
              </a:rPr>
              <a:t>Lina und Leon möchten für ihre Klasse eine Gemüsesuppe kochen.</a:t>
            </a:r>
          </a:p>
          <a:p>
            <a:pPr algn="ctr"/>
            <a:r>
              <a:rPr lang="de-DE" sz="2400" dirty="0">
                <a:latin typeface="WsC Grundschrift" pitchFamily="2" charset="0"/>
              </a:rPr>
              <a:t>Sie müssen dafür 7 kg Gemüse im Supermarkt kaufen. </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32" name="Grafik 31">
            <a:extLst>
              <a:ext uri="{FF2B5EF4-FFF2-40B4-BE49-F238E27FC236}">
                <a16:creationId xmlns:a16="http://schemas.microsoft.com/office/drawing/2014/main" id="{96EF647B-6FB9-1912-57AD-4F18BD021B92}"/>
              </a:ext>
            </a:extLst>
          </p:cNvPr>
          <p:cNvPicPr>
            <a:picLocks noChangeAspect="1"/>
          </p:cNvPicPr>
          <p:nvPr/>
        </p:nvPicPr>
        <p:blipFill>
          <a:blip r:embed="rId2"/>
          <a:stretch>
            <a:fillRect/>
          </a:stretch>
        </p:blipFill>
        <p:spPr>
          <a:xfrm>
            <a:off x="2300287" y="1837774"/>
            <a:ext cx="7629525" cy="5248826"/>
          </a:xfrm>
          <a:prstGeom prst="rect">
            <a:avLst/>
          </a:prstGeom>
        </p:spPr>
      </p:pic>
    </p:spTree>
    <p:extLst>
      <p:ext uri="{BB962C8B-B14F-4D97-AF65-F5344CB8AC3E}">
        <p14:creationId xmlns:p14="http://schemas.microsoft.com/office/powerpoint/2010/main" val="247471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Ausgaben und Kaufen – Aufgabe 5</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5632311"/>
          </a:xfrm>
          <a:prstGeom prst="rect">
            <a:avLst/>
          </a:prstGeom>
          <a:noFill/>
        </p:spPr>
        <p:txBody>
          <a:bodyPr wrap="square" rtlCol="0">
            <a:spAutoFit/>
          </a:bodyPr>
          <a:lstStyle/>
          <a:p>
            <a:pPr algn="ctr"/>
            <a:r>
              <a:rPr lang="de-DE" sz="2400" dirty="0">
                <a:latin typeface="WsC Grundschrift" pitchFamily="2" charset="0"/>
              </a:rPr>
              <a:t>Lina möchte 500 g Tomaten für die Suppe kaufen.</a:t>
            </a:r>
          </a:p>
          <a:p>
            <a:pPr algn="ctr"/>
            <a:r>
              <a:rPr lang="de-DE" sz="2400" dirty="0">
                <a:latin typeface="WsC Grundschrift" pitchFamily="2" charset="0"/>
              </a:rPr>
              <a:t> Da Lina gelernt hat, sinnvolle Vergleiche anzustellen, steht ihre Entscheidung schnell fest. </a:t>
            </a:r>
          </a:p>
          <a:p>
            <a:pPr algn="ctr"/>
            <a:r>
              <a:rPr lang="de-DE" sz="2400" dirty="0">
                <a:latin typeface="WsC Grundschrift" pitchFamily="2" charset="0"/>
              </a:rPr>
              <a:t>Für welche Tomaten würdest du dich entscheiden?</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sp>
        <p:nvSpPr>
          <p:cNvPr id="23" name="Textfeld 22">
            <a:extLst>
              <a:ext uri="{FF2B5EF4-FFF2-40B4-BE49-F238E27FC236}">
                <a16:creationId xmlns:a16="http://schemas.microsoft.com/office/drawing/2014/main" id="{161A5240-29DE-543E-AE91-1B65672580DA}"/>
              </a:ext>
            </a:extLst>
          </p:cNvPr>
          <p:cNvSpPr txBox="1"/>
          <p:nvPr/>
        </p:nvSpPr>
        <p:spPr>
          <a:xfrm>
            <a:off x="1800454" y="5712297"/>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pSp>
        <p:nvGrpSpPr>
          <p:cNvPr id="15" name="Gruppieren 14">
            <a:extLst>
              <a:ext uri="{FF2B5EF4-FFF2-40B4-BE49-F238E27FC236}">
                <a16:creationId xmlns:a16="http://schemas.microsoft.com/office/drawing/2014/main" id="{EF800AFA-89F9-7529-0356-429C7D514495}"/>
              </a:ext>
            </a:extLst>
          </p:cNvPr>
          <p:cNvGrpSpPr/>
          <p:nvPr/>
        </p:nvGrpSpPr>
        <p:grpSpPr>
          <a:xfrm>
            <a:off x="6768548" y="3032124"/>
            <a:ext cx="2918377" cy="1533526"/>
            <a:chOff x="6768548" y="3032124"/>
            <a:chExt cx="2918377" cy="1533526"/>
          </a:xfrm>
        </p:grpSpPr>
        <p:sp>
          <p:nvSpPr>
            <p:cNvPr id="12" name="Rechteck 11">
              <a:extLst>
                <a:ext uri="{FF2B5EF4-FFF2-40B4-BE49-F238E27FC236}">
                  <a16:creationId xmlns:a16="http://schemas.microsoft.com/office/drawing/2014/main" id="{BC639F50-D0D3-4ABA-2F8C-2F4B6049B6CA}"/>
                </a:ext>
              </a:extLst>
            </p:cNvPr>
            <p:cNvSpPr/>
            <p:nvPr/>
          </p:nvSpPr>
          <p:spPr>
            <a:xfrm>
              <a:off x="6883400" y="3032124"/>
              <a:ext cx="2685774" cy="1533525"/>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B70F6CF9-92AE-F966-EF79-608BF218D822}"/>
                </a:ext>
              </a:extLst>
            </p:cNvPr>
            <p:cNvPicPr>
              <a:picLocks noChangeAspect="1"/>
            </p:cNvPicPr>
            <p:nvPr/>
          </p:nvPicPr>
          <p:blipFill>
            <a:blip r:embed="rId2">
              <a:alphaModFix amt="20000"/>
            </a:blip>
            <a:stretch>
              <a:fillRect/>
            </a:stretch>
          </p:blipFill>
          <p:spPr>
            <a:xfrm>
              <a:off x="6883400" y="3032125"/>
              <a:ext cx="800100" cy="793750"/>
            </a:xfrm>
            <a:prstGeom prst="rect">
              <a:avLst/>
            </a:prstGeom>
          </p:spPr>
        </p:pic>
        <p:pic>
          <p:nvPicPr>
            <p:cNvPr id="6" name="Grafik 5">
              <a:extLst>
                <a:ext uri="{FF2B5EF4-FFF2-40B4-BE49-F238E27FC236}">
                  <a16:creationId xmlns:a16="http://schemas.microsoft.com/office/drawing/2014/main" id="{9CB5BDD0-7FFC-739B-3F2B-EA8A6DF6769F}"/>
                </a:ext>
              </a:extLst>
            </p:cNvPr>
            <p:cNvPicPr>
              <a:picLocks noChangeAspect="1"/>
            </p:cNvPicPr>
            <p:nvPr/>
          </p:nvPicPr>
          <p:blipFill>
            <a:blip r:embed="rId2">
              <a:alphaModFix amt="20000"/>
            </a:blip>
            <a:stretch>
              <a:fillRect/>
            </a:stretch>
          </p:blipFill>
          <p:spPr>
            <a:xfrm>
              <a:off x="7683500" y="3032125"/>
              <a:ext cx="800100" cy="793750"/>
            </a:xfrm>
            <a:prstGeom prst="rect">
              <a:avLst/>
            </a:prstGeom>
          </p:spPr>
        </p:pic>
        <p:pic>
          <p:nvPicPr>
            <p:cNvPr id="8" name="Grafik 7">
              <a:extLst>
                <a:ext uri="{FF2B5EF4-FFF2-40B4-BE49-F238E27FC236}">
                  <a16:creationId xmlns:a16="http://schemas.microsoft.com/office/drawing/2014/main" id="{B356675C-EC18-8645-E0B5-33B5A9CA9831}"/>
                </a:ext>
              </a:extLst>
            </p:cNvPr>
            <p:cNvPicPr>
              <a:picLocks noChangeAspect="1"/>
            </p:cNvPicPr>
            <p:nvPr/>
          </p:nvPicPr>
          <p:blipFill>
            <a:blip r:embed="rId2">
              <a:alphaModFix amt="20000"/>
            </a:blip>
            <a:stretch>
              <a:fillRect/>
            </a:stretch>
          </p:blipFill>
          <p:spPr>
            <a:xfrm>
              <a:off x="8476974" y="3032125"/>
              <a:ext cx="800100" cy="793750"/>
            </a:xfrm>
            <a:prstGeom prst="rect">
              <a:avLst/>
            </a:prstGeom>
          </p:spPr>
        </p:pic>
        <p:pic>
          <p:nvPicPr>
            <p:cNvPr id="9" name="Grafik 8">
              <a:extLst>
                <a:ext uri="{FF2B5EF4-FFF2-40B4-BE49-F238E27FC236}">
                  <a16:creationId xmlns:a16="http://schemas.microsoft.com/office/drawing/2014/main" id="{FD01E34F-3F5E-428F-3CC4-107E3DD46D71}"/>
                </a:ext>
              </a:extLst>
            </p:cNvPr>
            <p:cNvPicPr>
              <a:picLocks noChangeAspect="1"/>
            </p:cNvPicPr>
            <p:nvPr/>
          </p:nvPicPr>
          <p:blipFill>
            <a:blip r:embed="rId2">
              <a:alphaModFix amt="20000"/>
            </a:blip>
            <a:stretch>
              <a:fillRect/>
            </a:stretch>
          </p:blipFill>
          <p:spPr>
            <a:xfrm>
              <a:off x="7182126" y="3771900"/>
              <a:ext cx="800100" cy="793750"/>
            </a:xfrm>
            <a:prstGeom prst="rect">
              <a:avLst/>
            </a:prstGeom>
          </p:spPr>
        </p:pic>
        <p:pic>
          <p:nvPicPr>
            <p:cNvPr id="10" name="Grafik 9">
              <a:extLst>
                <a:ext uri="{FF2B5EF4-FFF2-40B4-BE49-F238E27FC236}">
                  <a16:creationId xmlns:a16="http://schemas.microsoft.com/office/drawing/2014/main" id="{9391A317-3E98-9A8C-B0C4-E8AA2401AA8F}"/>
                </a:ext>
              </a:extLst>
            </p:cNvPr>
            <p:cNvPicPr>
              <a:picLocks noChangeAspect="1"/>
            </p:cNvPicPr>
            <p:nvPr/>
          </p:nvPicPr>
          <p:blipFill>
            <a:blip r:embed="rId2">
              <a:alphaModFix amt="20000"/>
            </a:blip>
            <a:stretch>
              <a:fillRect/>
            </a:stretch>
          </p:blipFill>
          <p:spPr>
            <a:xfrm>
              <a:off x="7975600" y="3771900"/>
              <a:ext cx="800100" cy="793750"/>
            </a:xfrm>
            <a:prstGeom prst="rect">
              <a:avLst/>
            </a:prstGeom>
          </p:spPr>
        </p:pic>
        <p:pic>
          <p:nvPicPr>
            <p:cNvPr id="11" name="Grafik 10">
              <a:extLst>
                <a:ext uri="{FF2B5EF4-FFF2-40B4-BE49-F238E27FC236}">
                  <a16:creationId xmlns:a16="http://schemas.microsoft.com/office/drawing/2014/main" id="{CB3223CA-9D76-4DD0-DBEF-0843E1A03594}"/>
                </a:ext>
              </a:extLst>
            </p:cNvPr>
            <p:cNvPicPr>
              <a:picLocks noChangeAspect="1"/>
            </p:cNvPicPr>
            <p:nvPr/>
          </p:nvPicPr>
          <p:blipFill>
            <a:blip r:embed="rId2">
              <a:alphaModFix amt="20000"/>
            </a:blip>
            <a:stretch>
              <a:fillRect/>
            </a:stretch>
          </p:blipFill>
          <p:spPr>
            <a:xfrm>
              <a:off x="8769074" y="3771900"/>
              <a:ext cx="800100" cy="793750"/>
            </a:xfrm>
            <a:prstGeom prst="rect">
              <a:avLst/>
            </a:prstGeom>
          </p:spPr>
        </p:pic>
        <p:sp>
          <p:nvSpPr>
            <p:cNvPr id="13" name="Rechteck 12">
              <a:extLst>
                <a:ext uri="{FF2B5EF4-FFF2-40B4-BE49-F238E27FC236}">
                  <a16:creationId xmlns:a16="http://schemas.microsoft.com/office/drawing/2014/main" id="{F0AC87A6-D75E-6471-825B-C4B760C541E9}"/>
                </a:ext>
              </a:extLst>
            </p:cNvPr>
            <p:cNvSpPr/>
            <p:nvPr/>
          </p:nvSpPr>
          <p:spPr>
            <a:xfrm>
              <a:off x="9569174" y="3032124"/>
              <a:ext cx="117751" cy="1533525"/>
            </a:xfrm>
            <a:prstGeom prst="rect">
              <a:avLst/>
            </a:prstGeom>
            <a:solidFill>
              <a:schemeClr val="accent2">
                <a:lumMod val="40000"/>
                <a:lumOff val="6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EE37321B-6B63-C6ED-C652-15B3F1A7204B}"/>
                </a:ext>
              </a:extLst>
            </p:cNvPr>
            <p:cNvSpPr/>
            <p:nvPr/>
          </p:nvSpPr>
          <p:spPr>
            <a:xfrm>
              <a:off x="6768548" y="3032124"/>
              <a:ext cx="117751" cy="1533525"/>
            </a:xfrm>
            <a:prstGeom prst="rect">
              <a:avLst/>
            </a:prstGeom>
            <a:solidFill>
              <a:schemeClr val="accent2">
                <a:lumMod val="40000"/>
                <a:lumOff val="6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3" name="Rechteck 32">
            <a:extLst>
              <a:ext uri="{FF2B5EF4-FFF2-40B4-BE49-F238E27FC236}">
                <a16:creationId xmlns:a16="http://schemas.microsoft.com/office/drawing/2014/main" id="{F95F5D45-9CE5-8112-6092-A774F6082BA8}"/>
              </a:ext>
            </a:extLst>
          </p:cNvPr>
          <p:cNvSpPr/>
          <p:nvPr/>
        </p:nvSpPr>
        <p:spPr>
          <a:xfrm>
            <a:off x="7189762" y="4772025"/>
            <a:ext cx="2095275" cy="10586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7" name="Gruppieren 36">
            <a:extLst>
              <a:ext uri="{FF2B5EF4-FFF2-40B4-BE49-F238E27FC236}">
                <a16:creationId xmlns:a16="http://schemas.microsoft.com/office/drawing/2014/main" id="{345D5DF7-6FEA-452B-1953-52526D6731FF}"/>
              </a:ext>
            </a:extLst>
          </p:cNvPr>
          <p:cNvGrpSpPr/>
          <p:nvPr/>
        </p:nvGrpSpPr>
        <p:grpSpPr>
          <a:xfrm>
            <a:off x="2165902" y="2673349"/>
            <a:ext cx="2319821" cy="3960773"/>
            <a:chOff x="2165902" y="2673349"/>
            <a:chExt cx="2319821" cy="3960773"/>
          </a:xfrm>
        </p:grpSpPr>
        <p:pic>
          <p:nvPicPr>
            <p:cNvPr id="20" name="Grafik 19">
              <a:extLst>
                <a:ext uri="{FF2B5EF4-FFF2-40B4-BE49-F238E27FC236}">
                  <a16:creationId xmlns:a16="http://schemas.microsoft.com/office/drawing/2014/main" id="{BB45FF45-47E9-F7FD-E641-3160F156ACB3}"/>
                </a:ext>
              </a:extLst>
            </p:cNvPr>
            <p:cNvPicPr>
              <a:picLocks noChangeAspect="1"/>
            </p:cNvPicPr>
            <p:nvPr/>
          </p:nvPicPr>
          <p:blipFill>
            <a:blip r:embed="rId2"/>
            <a:stretch>
              <a:fillRect/>
            </a:stretch>
          </p:blipFill>
          <p:spPr>
            <a:xfrm>
              <a:off x="3685623" y="3771899"/>
              <a:ext cx="800100" cy="793750"/>
            </a:xfrm>
            <a:prstGeom prst="rect">
              <a:avLst/>
            </a:prstGeom>
          </p:spPr>
        </p:pic>
        <p:pic>
          <p:nvPicPr>
            <p:cNvPr id="22" name="Grafik 21">
              <a:extLst>
                <a:ext uri="{FF2B5EF4-FFF2-40B4-BE49-F238E27FC236}">
                  <a16:creationId xmlns:a16="http://schemas.microsoft.com/office/drawing/2014/main" id="{A7E4B543-9456-87CF-6D1C-2398DEFA2A6E}"/>
                </a:ext>
              </a:extLst>
            </p:cNvPr>
            <p:cNvPicPr>
              <a:picLocks noChangeAspect="1"/>
            </p:cNvPicPr>
            <p:nvPr/>
          </p:nvPicPr>
          <p:blipFill>
            <a:blip r:embed="rId2"/>
            <a:stretch>
              <a:fillRect/>
            </a:stretch>
          </p:blipFill>
          <p:spPr>
            <a:xfrm>
              <a:off x="2165902" y="3771899"/>
              <a:ext cx="800100" cy="793750"/>
            </a:xfrm>
            <a:prstGeom prst="rect">
              <a:avLst/>
            </a:prstGeom>
          </p:spPr>
        </p:pic>
        <p:pic>
          <p:nvPicPr>
            <p:cNvPr id="25" name="Grafik 24">
              <a:extLst>
                <a:ext uri="{FF2B5EF4-FFF2-40B4-BE49-F238E27FC236}">
                  <a16:creationId xmlns:a16="http://schemas.microsoft.com/office/drawing/2014/main" id="{2DC46FB4-D445-3DB1-184C-848891216262}"/>
                </a:ext>
              </a:extLst>
            </p:cNvPr>
            <p:cNvPicPr>
              <a:picLocks noChangeAspect="1"/>
            </p:cNvPicPr>
            <p:nvPr/>
          </p:nvPicPr>
          <p:blipFill>
            <a:blip r:embed="rId2"/>
            <a:stretch>
              <a:fillRect/>
            </a:stretch>
          </p:blipFill>
          <p:spPr>
            <a:xfrm>
              <a:off x="2914926" y="3771899"/>
              <a:ext cx="800100" cy="793750"/>
            </a:xfrm>
            <a:prstGeom prst="rect">
              <a:avLst/>
            </a:prstGeom>
          </p:spPr>
        </p:pic>
        <p:pic>
          <p:nvPicPr>
            <p:cNvPr id="27" name="Grafik 26">
              <a:extLst>
                <a:ext uri="{FF2B5EF4-FFF2-40B4-BE49-F238E27FC236}">
                  <a16:creationId xmlns:a16="http://schemas.microsoft.com/office/drawing/2014/main" id="{6070AD82-C276-BC50-8600-CD394845ED79}"/>
                </a:ext>
              </a:extLst>
            </p:cNvPr>
            <p:cNvPicPr>
              <a:picLocks noChangeAspect="1"/>
            </p:cNvPicPr>
            <p:nvPr/>
          </p:nvPicPr>
          <p:blipFill>
            <a:blip r:embed="rId2"/>
            <a:stretch>
              <a:fillRect/>
            </a:stretch>
          </p:blipFill>
          <p:spPr>
            <a:xfrm>
              <a:off x="2530199" y="3222624"/>
              <a:ext cx="800100" cy="793750"/>
            </a:xfrm>
            <a:prstGeom prst="rect">
              <a:avLst/>
            </a:prstGeom>
          </p:spPr>
        </p:pic>
        <p:pic>
          <p:nvPicPr>
            <p:cNvPr id="29" name="Grafik 28">
              <a:extLst>
                <a:ext uri="{FF2B5EF4-FFF2-40B4-BE49-F238E27FC236}">
                  <a16:creationId xmlns:a16="http://schemas.microsoft.com/office/drawing/2014/main" id="{BCA8CBFC-AD7A-3FB3-609B-420B285686BB}"/>
                </a:ext>
              </a:extLst>
            </p:cNvPr>
            <p:cNvPicPr>
              <a:picLocks noChangeAspect="1"/>
            </p:cNvPicPr>
            <p:nvPr/>
          </p:nvPicPr>
          <p:blipFill>
            <a:blip r:embed="rId2"/>
            <a:stretch>
              <a:fillRect/>
            </a:stretch>
          </p:blipFill>
          <p:spPr>
            <a:xfrm>
              <a:off x="3323673" y="3213180"/>
              <a:ext cx="800100" cy="793750"/>
            </a:xfrm>
            <a:prstGeom prst="rect">
              <a:avLst/>
            </a:prstGeom>
          </p:spPr>
        </p:pic>
        <p:pic>
          <p:nvPicPr>
            <p:cNvPr id="31" name="Grafik 30">
              <a:extLst>
                <a:ext uri="{FF2B5EF4-FFF2-40B4-BE49-F238E27FC236}">
                  <a16:creationId xmlns:a16="http://schemas.microsoft.com/office/drawing/2014/main" id="{B7A0BC19-AE29-4491-8C32-288A988C0173}"/>
                </a:ext>
              </a:extLst>
            </p:cNvPr>
            <p:cNvPicPr>
              <a:picLocks noChangeAspect="1"/>
            </p:cNvPicPr>
            <p:nvPr/>
          </p:nvPicPr>
          <p:blipFill>
            <a:blip r:embed="rId2"/>
            <a:stretch>
              <a:fillRect/>
            </a:stretch>
          </p:blipFill>
          <p:spPr>
            <a:xfrm>
              <a:off x="2923623" y="2673349"/>
              <a:ext cx="800100" cy="793750"/>
            </a:xfrm>
            <a:prstGeom prst="rect">
              <a:avLst/>
            </a:prstGeom>
          </p:spPr>
        </p:pic>
        <p:sp>
          <p:nvSpPr>
            <p:cNvPr id="32" name="Rechteck 31">
              <a:extLst>
                <a:ext uri="{FF2B5EF4-FFF2-40B4-BE49-F238E27FC236}">
                  <a16:creationId xmlns:a16="http://schemas.microsoft.com/office/drawing/2014/main" id="{4D876145-E8DB-E8CB-0777-502CEAACBC37}"/>
                </a:ext>
              </a:extLst>
            </p:cNvPr>
            <p:cNvSpPr/>
            <p:nvPr/>
          </p:nvSpPr>
          <p:spPr>
            <a:xfrm>
              <a:off x="2390448" y="4772025"/>
              <a:ext cx="2095275" cy="10586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B7487A52-1547-CE70-CE3C-363AB4C1739D}"/>
                </a:ext>
              </a:extLst>
            </p:cNvPr>
            <p:cNvSpPr txBox="1"/>
            <p:nvPr/>
          </p:nvSpPr>
          <p:spPr>
            <a:xfrm>
              <a:off x="2390448" y="4787463"/>
              <a:ext cx="2095275" cy="1846659"/>
            </a:xfrm>
            <a:prstGeom prst="rect">
              <a:avLst/>
            </a:prstGeom>
            <a:noFill/>
          </p:spPr>
          <p:txBody>
            <a:bodyPr wrap="square" rtlCol="0">
              <a:spAutoFit/>
            </a:bodyPr>
            <a:lstStyle/>
            <a:p>
              <a:pPr algn="ctr"/>
              <a:r>
                <a:rPr lang="de-DE" sz="3200" dirty="0">
                  <a:latin typeface="WsC Grundschrift" pitchFamily="2" charset="0"/>
                </a:rPr>
                <a:t>100 g</a:t>
              </a:r>
            </a:p>
            <a:p>
              <a:pPr algn="ctr"/>
              <a:r>
                <a:rPr lang="de-DE" sz="3200" dirty="0">
                  <a:latin typeface="WsC Grundschrift" pitchFamily="2" charset="0"/>
                </a:rPr>
                <a:t>0,39 €</a:t>
              </a:r>
            </a:p>
            <a:p>
              <a:pPr algn="ctr"/>
              <a:r>
                <a:rPr lang="de-DE" sz="3200" dirty="0">
                  <a:latin typeface="WsC Grundschrift" pitchFamily="2" charset="0"/>
                </a:rPr>
                <a:t> </a:t>
              </a:r>
            </a:p>
            <a:p>
              <a:pPr algn="ctr"/>
              <a:endParaRPr lang="de-DE" dirty="0"/>
            </a:p>
          </p:txBody>
        </p:sp>
      </p:grpSp>
      <p:sp>
        <p:nvSpPr>
          <p:cNvPr id="35" name="Textfeld 34">
            <a:extLst>
              <a:ext uri="{FF2B5EF4-FFF2-40B4-BE49-F238E27FC236}">
                <a16:creationId xmlns:a16="http://schemas.microsoft.com/office/drawing/2014/main" id="{669D460D-B72E-700B-6D5B-F4D21664B190}"/>
              </a:ext>
            </a:extLst>
          </p:cNvPr>
          <p:cNvSpPr txBox="1"/>
          <p:nvPr/>
        </p:nvSpPr>
        <p:spPr>
          <a:xfrm>
            <a:off x="7283450" y="4958328"/>
            <a:ext cx="2095275" cy="1200329"/>
          </a:xfrm>
          <a:prstGeom prst="rect">
            <a:avLst/>
          </a:prstGeom>
          <a:noFill/>
        </p:spPr>
        <p:txBody>
          <a:bodyPr wrap="square" rtlCol="0">
            <a:spAutoFit/>
          </a:bodyPr>
          <a:lstStyle/>
          <a:p>
            <a:pPr algn="ctr"/>
            <a:r>
              <a:rPr lang="de-DE" sz="3600" dirty="0">
                <a:latin typeface="WsC Grundschrift" pitchFamily="2" charset="0"/>
              </a:rPr>
              <a:t>1,79 €</a:t>
            </a:r>
          </a:p>
          <a:p>
            <a:pPr algn="ctr"/>
            <a:r>
              <a:rPr lang="de-DE" dirty="0"/>
              <a:t> </a:t>
            </a:r>
          </a:p>
          <a:p>
            <a:pPr algn="ctr"/>
            <a:endParaRPr lang="de-DE" dirty="0"/>
          </a:p>
        </p:txBody>
      </p:sp>
      <p:sp>
        <p:nvSpPr>
          <p:cNvPr id="36" name="Textfeld 35">
            <a:extLst>
              <a:ext uri="{FF2B5EF4-FFF2-40B4-BE49-F238E27FC236}">
                <a16:creationId xmlns:a16="http://schemas.microsoft.com/office/drawing/2014/main" id="{DB3BD0FB-94EE-7794-6480-7148E3FFCFDF}"/>
              </a:ext>
            </a:extLst>
          </p:cNvPr>
          <p:cNvSpPr txBox="1"/>
          <p:nvPr/>
        </p:nvSpPr>
        <p:spPr>
          <a:xfrm>
            <a:off x="8673548" y="4085785"/>
            <a:ext cx="1143000" cy="461665"/>
          </a:xfrm>
          <a:prstGeom prst="rect">
            <a:avLst/>
          </a:prstGeom>
          <a:noFill/>
        </p:spPr>
        <p:txBody>
          <a:bodyPr wrap="square" rtlCol="0">
            <a:spAutoFit/>
          </a:bodyPr>
          <a:lstStyle/>
          <a:p>
            <a:r>
              <a:rPr lang="de-DE" sz="2400" dirty="0">
                <a:latin typeface="WsC Grundschrift" pitchFamily="2" charset="0"/>
              </a:rPr>
              <a:t>500 g</a:t>
            </a:r>
          </a:p>
        </p:txBody>
      </p:sp>
      <p:pic>
        <p:nvPicPr>
          <p:cNvPr id="16" name="Grafik 15">
            <a:extLst>
              <a:ext uri="{FF2B5EF4-FFF2-40B4-BE49-F238E27FC236}">
                <a16:creationId xmlns:a16="http://schemas.microsoft.com/office/drawing/2014/main" id="{A724CA67-4693-78C9-C476-AD7AF446E7A6}"/>
              </a:ext>
            </a:extLst>
          </p:cNvPr>
          <p:cNvPicPr>
            <a:picLocks noChangeAspect="1"/>
          </p:cNvPicPr>
          <p:nvPr/>
        </p:nvPicPr>
        <p:blipFill>
          <a:blip r:embed="rId3"/>
          <a:stretch>
            <a:fillRect/>
          </a:stretch>
        </p:blipFill>
        <p:spPr>
          <a:xfrm>
            <a:off x="11835010" y="26035"/>
            <a:ext cx="477640" cy="888365"/>
          </a:xfrm>
          <a:prstGeom prst="rect">
            <a:avLst/>
          </a:prstGeom>
        </p:spPr>
      </p:pic>
    </p:spTree>
    <p:extLst>
      <p:ext uri="{BB962C8B-B14F-4D97-AF65-F5344CB8AC3E}">
        <p14:creationId xmlns:p14="http://schemas.microsoft.com/office/powerpoint/2010/main" val="1594385160"/>
      </p:ext>
    </p:extLst>
  </p:cSld>
  <p:clrMapOvr>
    <a:masterClrMapping/>
  </p:clrMapOvr>
</p:sld>
</file>

<file path=ppt/theme/theme1.xml><?xml version="1.0" encoding="utf-8"?>
<a:theme xmlns:a="http://schemas.openxmlformats.org/drawingml/2006/main" name="Katalog">
  <a:themeElements>
    <a:clrScheme name="Katalog">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Katalog">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talog">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1858</Words>
  <Application>Microsoft Macintosh PowerPoint</Application>
  <PresentationFormat>Breitbild</PresentationFormat>
  <Paragraphs>413</Paragraphs>
  <Slides>33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33</vt:i4>
      </vt:variant>
    </vt:vector>
  </HeadingPairs>
  <TitlesOfParts>
    <vt:vector size="40" baseType="lpstr">
      <vt:lpstr>Arial</vt:lpstr>
      <vt:lpstr>Calibri</vt:lpstr>
      <vt:lpstr>Century Gothic</vt:lpstr>
      <vt:lpstr>Gudea</vt:lpstr>
      <vt:lpstr>Wingdings</vt:lpstr>
      <vt:lpstr>WsC Grundschrift</vt:lpstr>
      <vt:lpstr>Katalog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Dinah-Marie Wiedenhöfer</dc:creator>
  <cp:lastModifiedBy>Dinah-Marie Wiedenhöfer</cp:lastModifiedBy>
  <cp:revision>188</cp:revision>
  <dcterms:created xsi:type="dcterms:W3CDTF">2023-05-23T10:24:10Z</dcterms:created>
  <dcterms:modified xsi:type="dcterms:W3CDTF">2023-09-12T13:03:28Z</dcterms:modified>
</cp:coreProperties>
</file>